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61" r:id="rId4"/>
    <p:sldId id="262" r:id="rId5"/>
    <p:sldId id="263" r:id="rId6"/>
    <p:sldId id="264" r:id="rId7"/>
    <p:sldId id="259" r:id="rId8"/>
    <p:sldId id="258"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0000" autoAdjust="0"/>
  </p:normalViewPr>
  <p:slideViewPr>
    <p:cSldViewPr snapToGrid="0">
      <p:cViewPr varScale="1">
        <p:scale>
          <a:sx n="108" d="100"/>
          <a:sy n="108" d="100"/>
        </p:scale>
        <p:origin x="4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027D2-FDB0-42B0-9569-AC453657225D}"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7851B-4C44-4380-BB42-92D211FC7797}" type="slidenum">
              <a:rPr lang="en-US" smtClean="0"/>
              <a:t>‹#›</a:t>
            </a:fld>
            <a:endParaRPr lang="en-US"/>
          </a:p>
        </p:txBody>
      </p:sp>
    </p:spTree>
    <p:extLst>
      <p:ext uri="{BB962C8B-B14F-4D97-AF65-F5344CB8AC3E}">
        <p14:creationId xmlns:p14="http://schemas.microsoft.com/office/powerpoint/2010/main" val="57817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Tomáš Profant, I am an assistant professor at the BUT, Faculty of Mechanical Engineering and the Institute of Body Mechanics, Mechatronics and Biomechanics. BUT is historically the second oldest technical university in the Czech Republic with more than 17,000 students, it has seven faculties – mechanical, civil and electrical engineering, chemistry, architecture, informatics, management and fine arts. BUT was founded in 1873 as the German Technical University in Brno, but after more than twenty years, in September 1899, it was declared as Imperial Czech Technical School of Franz Joseph in Brno.   </a:t>
            </a:r>
          </a:p>
        </p:txBody>
      </p:sp>
      <p:sp>
        <p:nvSpPr>
          <p:cNvPr id="4" name="Slide Number Placeholder 3"/>
          <p:cNvSpPr>
            <a:spLocks noGrp="1"/>
          </p:cNvSpPr>
          <p:nvPr>
            <p:ph type="sldNum" sz="quarter" idx="5"/>
          </p:nvPr>
        </p:nvSpPr>
        <p:spPr/>
        <p:txBody>
          <a:bodyPr/>
          <a:lstStyle/>
          <a:p>
            <a:fld id="{7407851B-4C44-4380-BB42-92D211FC7797}" type="slidenum">
              <a:rPr lang="en-US" smtClean="0"/>
              <a:t>1</a:t>
            </a:fld>
            <a:endParaRPr lang="en-US"/>
          </a:p>
        </p:txBody>
      </p:sp>
    </p:spTree>
    <p:extLst>
      <p:ext uri="{BB962C8B-B14F-4D97-AF65-F5344CB8AC3E}">
        <p14:creationId xmlns:p14="http://schemas.microsoft.com/office/powerpoint/2010/main" val="253518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BUT, there are other universities in Brno, especially MUNI, which is not technical, but focused on the humanities and natural sciences. BUT and MUNI cooperate within the CEITEC project. Brno is also home to the University of Defense or the Mendel University of Agriculture.</a:t>
            </a:r>
          </a:p>
        </p:txBody>
      </p:sp>
      <p:sp>
        <p:nvSpPr>
          <p:cNvPr id="4" name="Slide Number Placeholder 3"/>
          <p:cNvSpPr>
            <a:spLocks noGrp="1"/>
          </p:cNvSpPr>
          <p:nvPr>
            <p:ph type="sldNum" sz="quarter" idx="5"/>
          </p:nvPr>
        </p:nvSpPr>
        <p:spPr/>
        <p:txBody>
          <a:bodyPr/>
          <a:lstStyle/>
          <a:p>
            <a:fld id="{7407851B-4C44-4380-BB42-92D211FC7797}" type="slidenum">
              <a:rPr lang="en-US" smtClean="0"/>
              <a:t>2</a:t>
            </a:fld>
            <a:endParaRPr lang="en-US"/>
          </a:p>
        </p:txBody>
      </p:sp>
    </p:spTree>
    <p:extLst>
      <p:ext uri="{BB962C8B-B14F-4D97-AF65-F5344CB8AC3E}">
        <p14:creationId xmlns:p14="http://schemas.microsoft.com/office/powerpoint/2010/main" val="154472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Brno was founded at the beginning of the 11th century in the south of the region called Morava. Today, approximately 400,000 inhabitants live here and it is the second largest city in the Czech Republic. Brno has a small historical center dominated by the Cathedral of Saints Peter and Paul. </a:t>
            </a:r>
            <a:endParaRPr lang="en-US" dirty="0"/>
          </a:p>
        </p:txBody>
      </p:sp>
      <p:sp>
        <p:nvSpPr>
          <p:cNvPr id="4" name="Slide Number Placeholder 3"/>
          <p:cNvSpPr>
            <a:spLocks noGrp="1"/>
          </p:cNvSpPr>
          <p:nvPr>
            <p:ph type="sldNum" sz="quarter" idx="5"/>
          </p:nvPr>
        </p:nvSpPr>
        <p:spPr/>
        <p:txBody>
          <a:bodyPr/>
          <a:lstStyle/>
          <a:p>
            <a:fld id="{7407851B-4C44-4380-BB42-92D211FC7797}" type="slidenum">
              <a:rPr lang="en-US" smtClean="0"/>
              <a:t>3</a:t>
            </a:fld>
            <a:endParaRPr lang="en-US"/>
          </a:p>
        </p:txBody>
      </p:sp>
    </p:spTree>
    <p:extLst>
      <p:ext uri="{BB962C8B-B14F-4D97-AF65-F5344CB8AC3E}">
        <p14:creationId xmlns:p14="http://schemas.microsoft.com/office/powerpoint/2010/main" val="171175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Brno can also boast of many famous modern architectural gems such as art nouveau villas or functionalist buildings, which are among the best of their kind in the world. For example, the legendary Villa Tugendhat in the picture.</a:t>
            </a:r>
          </a:p>
        </p:txBody>
      </p:sp>
      <p:sp>
        <p:nvSpPr>
          <p:cNvPr id="4" name="Slide Number Placeholder 3"/>
          <p:cNvSpPr>
            <a:spLocks noGrp="1"/>
          </p:cNvSpPr>
          <p:nvPr>
            <p:ph type="sldNum" sz="quarter" idx="5"/>
          </p:nvPr>
        </p:nvSpPr>
        <p:spPr/>
        <p:txBody>
          <a:bodyPr/>
          <a:lstStyle/>
          <a:p>
            <a:fld id="{7407851B-4C44-4380-BB42-92D211FC7797}" type="slidenum">
              <a:rPr lang="en-US" smtClean="0"/>
              <a:t>4</a:t>
            </a:fld>
            <a:endParaRPr lang="en-US"/>
          </a:p>
        </p:txBody>
      </p:sp>
    </p:spTree>
    <p:extLst>
      <p:ext uri="{BB962C8B-B14F-4D97-AF65-F5344CB8AC3E}">
        <p14:creationId xmlns:p14="http://schemas.microsoft.com/office/powerpoint/2010/main" val="36449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Brno made history twice. The first, the most important event for Brno, was the siege of Brno at the end of the Thirty Years' War. It was a three-month battle between the brilliant general of the Swedish army, Lennart </a:t>
            </a:r>
            <a:r>
              <a:rPr lang="en-US" dirty="0" err="1"/>
              <a:t>Torstensson</a:t>
            </a:r>
            <a:r>
              <a:rPr lang="en-US" dirty="0"/>
              <a:t>, and the French commander of the Brno people and soldiers, Jean-Louis </a:t>
            </a:r>
            <a:r>
              <a:rPr lang="en-US" dirty="0" err="1"/>
              <a:t>Raduit</a:t>
            </a:r>
            <a:r>
              <a:rPr lang="en-US" dirty="0"/>
              <a:t> de </a:t>
            </a:r>
            <a:r>
              <a:rPr lang="en-US" dirty="0" err="1"/>
              <a:t>Souches</a:t>
            </a:r>
            <a:r>
              <a:rPr lang="en-US" dirty="0"/>
              <a:t>. Brno defended itself. It was a turning point in the history of Brno, because it definitively became the center and capital of Moravia</a:t>
            </a:r>
          </a:p>
        </p:txBody>
      </p:sp>
      <p:sp>
        <p:nvSpPr>
          <p:cNvPr id="4" name="Slide Number Placeholder 3"/>
          <p:cNvSpPr>
            <a:spLocks noGrp="1"/>
          </p:cNvSpPr>
          <p:nvPr>
            <p:ph type="sldNum" sz="quarter" idx="5"/>
          </p:nvPr>
        </p:nvSpPr>
        <p:spPr/>
        <p:txBody>
          <a:bodyPr/>
          <a:lstStyle/>
          <a:p>
            <a:fld id="{7407851B-4C44-4380-BB42-92D211FC7797}" type="slidenum">
              <a:rPr lang="en-US" smtClean="0"/>
              <a:t>5</a:t>
            </a:fld>
            <a:endParaRPr lang="en-US"/>
          </a:p>
        </p:txBody>
      </p:sp>
    </p:spTree>
    <p:extLst>
      <p:ext uri="{BB962C8B-B14F-4D97-AF65-F5344CB8AC3E}">
        <p14:creationId xmlns:p14="http://schemas.microsoft.com/office/powerpoint/2010/main" val="40649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significant event in Brno's history was the Battle of Austerlitz, the battle between the French Emperor Napoleon and the Russian and Holy Roman Emperors Alexander I and Francis II. It was a famous Napoleon’s victory, and a beautiful monument, </a:t>
            </a:r>
            <a:r>
              <a:rPr lang="en-US" dirty="0">
                <a:latin typeface="Corbel" panose="020B0503020204020204" pitchFamily="34" charset="0"/>
              </a:rPr>
              <a:t>Cairn of Peace Memorial</a:t>
            </a:r>
            <a:r>
              <a:rPr lang="en-US" dirty="0"/>
              <a:t>, was built near Brno on the battlefield in honor of the victims of this battle.</a:t>
            </a:r>
          </a:p>
        </p:txBody>
      </p:sp>
      <p:sp>
        <p:nvSpPr>
          <p:cNvPr id="4" name="Slide Number Placeholder 3"/>
          <p:cNvSpPr>
            <a:spLocks noGrp="1"/>
          </p:cNvSpPr>
          <p:nvPr>
            <p:ph type="sldNum" sz="quarter" idx="5"/>
          </p:nvPr>
        </p:nvSpPr>
        <p:spPr/>
        <p:txBody>
          <a:bodyPr/>
          <a:lstStyle/>
          <a:p>
            <a:fld id="{7407851B-4C44-4380-BB42-92D211FC7797}" type="slidenum">
              <a:rPr lang="en-US" smtClean="0"/>
              <a:t>6</a:t>
            </a:fld>
            <a:endParaRPr lang="en-US"/>
          </a:p>
        </p:txBody>
      </p:sp>
    </p:spTree>
    <p:extLst>
      <p:ext uri="{BB962C8B-B14F-4D97-AF65-F5344CB8AC3E}">
        <p14:creationId xmlns:p14="http://schemas.microsoft.com/office/powerpoint/2010/main" val="1004709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history, even sixty percent of the inhabitants of Brno were Germans, until the end of World War II. It was the so-called Brno language island. This community gave Brno several personalities who were born in Brno and became the most important scientists in the world. The most important is the brilliant logician and mathematician Kurt </a:t>
            </a:r>
            <a:r>
              <a:rPr lang="en-US" dirty="0" err="1"/>
              <a:t>Godel</a:t>
            </a:r>
            <a:r>
              <a:rPr lang="en-US" dirty="0"/>
              <a:t>, or the famous physicist Erns Mach or another physicist Georg </a:t>
            </a:r>
            <a:r>
              <a:rPr lang="en-US" dirty="0" err="1"/>
              <a:t>Placzek</a:t>
            </a:r>
            <a:r>
              <a:rPr lang="en-US" dirty="0"/>
              <a:t>, who participated in the development of the atomic bomb in Manhattan.</a:t>
            </a:r>
          </a:p>
        </p:txBody>
      </p:sp>
      <p:sp>
        <p:nvSpPr>
          <p:cNvPr id="4" name="Slide Number Placeholder 3"/>
          <p:cNvSpPr>
            <a:spLocks noGrp="1"/>
          </p:cNvSpPr>
          <p:nvPr>
            <p:ph type="sldNum" sz="quarter" idx="5"/>
          </p:nvPr>
        </p:nvSpPr>
        <p:spPr/>
        <p:txBody>
          <a:bodyPr/>
          <a:lstStyle/>
          <a:p>
            <a:fld id="{7407851B-4C44-4380-BB42-92D211FC7797}" type="slidenum">
              <a:rPr lang="en-US" smtClean="0"/>
              <a:t>7</a:t>
            </a:fld>
            <a:endParaRPr lang="en-US"/>
          </a:p>
        </p:txBody>
      </p:sp>
    </p:spTree>
    <p:extLst>
      <p:ext uri="{BB962C8B-B14F-4D97-AF65-F5344CB8AC3E}">
        <p14:creationId xmlns:p14="http://schemas.microsoft.com/office/powerpoint/2010/main" val="80686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scientists working in Brno were Gregor Mendel, who founded genetics, and the brilliant engineer Victor Kaplan.</a:t>
            </a:r>
          </a:p>
        </p:txBody>
      </p:sp>
      <p:sp>
        <p:nvSpPr>
          <p:cNvPr id="4" name="Slide Number Placeholder 3"/>
          <p:cNvSpPr>
            <a:spLocks noGrp="1"/>
          </p:cNvSpPr>
          <p:nvPr>
            <p:ph type="sldNum" sz="quarter" idx="5"/>
          </p:nvPr>
        </p:nvSpPr>
        <p:spPr/>
        <p:txBody>
          <a:bodyPr/>
          <a:lstStyle/>
          <a:p>
            <a:fld id="{7407851B-4C44-4380-BB42-92D211FC7797}" type="slidenum">
              <a:rPr lang="en-US" smtClean="0"/>
              <a:t>8</a:t>
            </a:fld>
            <a:endParaRPr lang="en-US"/>
          </a:p>
        </p:txBody>
      </p:sp>
    </p:spTree>
    <p:extLst>
      <p:ext uri="{BB962C8B-B14F-4D97-AF65-F5344CB8AC3E}">
        <p14:creationId xmlns:p14="http://schemas.microsoft.com/office/powerpoint/2010/main" val="177856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effectLst/>
                <a:latin typeface="Corbel" panose="020B0503020204020204" pitchFamily="34" charset="0"/>
              </a:rPr>
              <a:t>And finally, Brno became the European capital of Christmas 2024. My opinion is that Christmas in Brno</a:t>
            </a:r>
            <a:r>
              <a:rPr lang="cs-CZ" b="0" i="0" u="none" strike="noStrike" dirty="0">
                <a:effectLst/>
                <a:latin typeface="Corbel" panose="020B0503020204020204" pitchFamily="34" charset="0"/>
              </a:rPr>
              <a:t> </a:t>
            </a:r>
            <a:r>
              <a:rPr lang="en-US" b="0" i="0" u="none" strike="noStrike" dirty="0">
                <a:effectLst/>
                <a:latin typeface="Corbel" panose="020B0503020204020204" pitchFamily="34" charset="0"/>
              </a:rPr>
              <a:t>is nice for all the years I remember it. Even although Brno is in </a:t>
            </a:r>
            <a:r>
              <a:rPr lang="en-US" b="0" i="0" u="none" strike="noStrike">
                <a:effectLst/>
                <a:latin typeface="Corbel" panose="020B0503020204020204" pitchFamily="34" charset="0"/>
              </a:rPr>
              <a:t>many ways </a:t>
            </a:r>
            <a:r>
              <a:rPr lang="en-US" b="0" i="0" u="none" strike="noStrike" dirty="0">
                <a:effectLst/>
                <a:latin typeface="Corbel" panose="020B0503020204020204" pitchFamily="34" charset="0"/>
              </a:rPr>
              <a:t>the second in Czech Republic and hard to find on maps, you are welcome. </a:t>
            </a:r>
            <a:endParaRPr lang="cs-CZ" b="0" i="0" u="none" strike="noStrike" dirty="0">
              <a:effectLst/>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7407851B-4C44-4380-BB42-92D211FC7797}" type="slidenum">
              <a:rPr lang="en-US" smtClean="0"/>
              <a:t>9</a:t>
            </a:fld>
            <a:endParaRPr lang="en-US"/>
          </a:p>
        </p:txBody>
      </p:sp>
    </p:spTree>
    <p:extLst>
      <p:ext uri="{BB962C8B-B14F-4D97-AF65-F5344CB8AC3E}">
        <p14:creationId xmlns:p14="http://schemas.microsoft.com/office/powerpoint/2010/main" val="308054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7923E5-9E8E-4F49-A41A-E89A7B17B13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8C345BCF-76E0-4C28-84E8-0B5D4307E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A197AA49-B6DB-4E40-8B64-B942B8145562}"/>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5" name="Zástupný symbol pro zápatí 4">
            <a:extLst>
              <a:ext uri="{FF2B5EF4-FFF2-40B4-BE49-F238E27FC236}">
                <a16:creationId xmlns:a16="http://schemas.microsoft.com/office/drawing/2014/main" id="{6A71DF8F-BE00-4151-96F7-AB369C257FCD}"/>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D51095AD-23A6-48FC-9DE7-963CF201BA9F}"/>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50031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8C602D-BC45-470B-8AD1-89AA06697058}"/>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FAA185C3-B3D6-4B71-A5AF-C22069767F1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970A820C-3470-492E-94B0-F3A9A5713D67}"/>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5" name="Zástupný symbol pro zápatí 4">
            <a:extLst>
              <a:ext uri="{FF2B5EF4-FFF2-40B4-BE49-F238E27FC236}">
                <a16:creationId xmlns:a16="http://schemas.microsoft.com/office/drawing/2014/main" id="{7B7FF4B8-DF50-4DD9-9CC6-6FC912FA2D15}"/>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7A4ADAFD-F481-46AF-A09E-73910110A978}"/>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289951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D172DA5-5A96-4D23-9677-CDBDF68D4056}"/>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54F6D11C-B992-43C9-ACA3-1A3FEC86D7E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B29BFEC6-E620-49BF-B3BC-766418CB4BB1}"/>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5" name="Zástupný symbol pro zápatí 4">
            <a:extLst>
              <a:ext uri="{FF2B5EF4-FFF2-40B4-BE49-F238E27FC236}">
                <a16:creationId xmlns:a16="http://schemas.microsoft.com/office/drawing/2014/main" id="{E00BAD9C-91C4-46F9-BD09-17D9DC720B0B}"/>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ED863F66-B961-467B-9012-861E7C358991}"/>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193327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50AA5-0801-42C2-8703-76D37A7E91EF}"/>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794D57FB-5020-4A14-93D8-9C05AA5F689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FFF57E0F-E667-4E6F-921E-D6F72D4D2FD9}"/>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5" name="Zástupný symbol pro zápatí 4">
            <a:extLst>
              <a:ext uri="{FF2B5EF4-FFF2-40B4-BE49-F238E27FC236}">
                <a16:creationId xmlns:a16="http://schemas.microsoft.com/office/drawing/2014/main" id="{251B89E6-12D4-4BC1-BE53-CC97D8CA52B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C6EFBC5D-B842-49A4-B641-AAD80D8D9F77}"/>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226357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83016A-4C30-4EAA-83BE-62F0E6916BF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3DBC21B3-4512-498D-B8A2-84F8958679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E994440-EEBA-4EC7-8BEF-6C76D76AC457}"/>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5" name="Zástupný symbol pro zápatí 4">
            <a:extLst>
              <a:ext uri="{FF2B5EF4-FFF2-40B4-BE49-F238E27FC236}">
                <a16:creationId xmlns:a16="http://schemas.microsoft.com/office/drawing/2014/main" id="{E9949569-60E3-4DAC-9313-8C78AA52939D}"/>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A9F87CA-CE9B-4841-982E-05729ED9BF8E}"/>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27938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F914CB-45C4-412D-8FB6-4B72FA052265}"/>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39893986-E576-452B-BECC-493D71BBB31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1EDD93A3-64D9-4988-B1AA-5B1F183F922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D79222A6-C65E-414D-AFF6-018647C5E481}"/>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6" name="Zástupný symbol pro zápatí 5">
            <a:extLst>
              <a:ext uri="{FF2B5EF4-FFF2-40B4-BE49-F238E27FC236}">
                <a16:creationId xmlns:a16="http://schemas.microsoft.com/office/drawing/2014/main" id="{8BC286B1-F227-4AD8-A3E8-2D95DC87A638}"/>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3DCD674D-6E5E-4955-9A3A-ED72D28B91D1}"/>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167048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C3DB42-E675-47FD-B824-66E5A1C2D80E}"/>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1D107F5D-E5CC-427C-9920-1F357A8B0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43A9F5D-EE35-49C6-8C0D-75C4B2C8FF4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A9AB7AC3-6B6A-47AD-9AD5-7F134D7A1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BC6A3FC-08C5-4197-B60B-31301A16895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555E64B8-658D-4973-B5BE-DFEE8C22948B}"/>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8" name="Zástupný symbol pro zápatí 7">
            <a:extLst>
              <a:ext uri="{FF2B5EF4-FFF2-40B4-BE49-F238E27FC236}">
                <a16:creationId xmlns:a16="http://schemas.microsoft.com/office/drawing/2014/main" id="{94AEA700-5775-49A0-BBD9-307F9767632E}"/>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18FF3E21-7F2A-488C-8133-CFD347659D53}"/>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227048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79BD72-E4EA-410F-9262-300465D6CDD5}"/>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0E43FB78-3451-4897-901F-9F447E42175E}"/>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4" name="Zástupný symbol pro zápatí 3">
            <a:extLst>
              <a:ext uri="{FF2B5EF4-FFF2-40B4-BE49-F238E27FC236}">
                <a16:creationId xmlns:a16="http://schemas.microsoft.com/office/drawing/2014/main" id="{CFC5E6DB-E102-45B6-A403-263975BE9A60}"/>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B792FD2D-7410-4C8C-AE2C-BD788F5FA5F2}"/>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385738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43BC98C-EBDB-40F9-B578-E43A1539AEED}"/>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3" name="Zástupný symbol pro zápatí 2">
            <a:extLst>
              <a:ext uri="{FF2B5EF4-FFF2-40B4-BE49-F238E27FC236}">
                <a16:creationId xmlns:a16="http://schemas.microsoft.com/office/drawing/2014/main" id="{AC81869B-1E80-4C1A-A7CA-12A8AF2B125C}"/>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9A271FAD-BBDF-46C3-B702-31858C177B5F}"/>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368581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212AF2-414D-4430-8D39-FD48C29902D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F25A3368-B292-46AD-9434-E63F20D04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60B47E11-A0D5-4478-8DBB-7F01E870A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A400E25-2027-4EF6-9740-735DE35BF188}"/>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6" name="Zástupný symbol pro zápatí 5">
            <a:extLst>
              <a:ext uri="{FF2B5EF4-FFF2-40B4-BE49-F238E27FC236}">
                <a16:creationId xmlns:a16="http://schemas.microsoft.com/office/drawing/2014/main" id="{D37DB24F-CD09-42AA-80F1-5E654F02CF0D}"/>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7043AB23-31FC-4B0B-B69D-6DF4501B41C9}"/>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399731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EE2F72-FAA2-4BAA-B966-53F3594DC5E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008AA212-0203-4B5A-9971-FD687DFC9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721D05E1-9431-4F71-A08F-908A5ADDE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B2207A0-299D-40C6-9073-4F920A68C53C}"/>
              </a:ext>
            </a:extLst>
          </p:cNvPr>
          <p:cNvSpPr>
            <a:spLocks noGrp="1"/>
          </p:cNvSpPr>
          <p:nvPr>
            <p:ph type="dt" sz="half" idx="10"/>
          </p:nvPr>
        </p:nvSpPr>
        <p:spPr/>
        <p:txBody>
          <a:bodyPr/>
          <a:lstStyle/>
          <a:p>
            <a:fld id="{BCEA5E52-1927-4C9C-89DB-CAB31679CFD9}" type="datetimeFigureOut">
              <a:rPr lang="en-US" smtClean="0"/>
              <a:t>9/7/2024</a:t>
            </a:fld>
            <a:endParaRPr lang="en-US"/>
          </a:p>
        </p:txBody>
      </p:sp>
      <p:sp>
        <p:nvSpPr>
          <p:cNvPr id="6" name="Zástupný symbol pro zápatí 5">
            <a:extLst>
              <a:ext uri="{FF2B5EF4-FFF2-40B4-BE49-F238E27FC236}">
                <a16:creationId xmlns:a16="http://schemas.microsoft.com/office/drawing/2014/main" id="{D2F444D6-E281-49A7-91F4-5CB45990F963}"/>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6DB8AC80-EC6B-49BA-9991-41763C9A1A90}"/>
              </a:ext>
            </a:extLst>
          </p:cNvPr>
          <p:cNvSpPr>
            <a:spLocks noGrp="1"/>
          </p:cNvSpPr>
          <p:nvPr>
            <p:ph type="sldNum" sz="quarter" idx="12"/>
          </p:nvPr>
        </p:nvSpPr>
        <p:spPr/>
        <p:txBody>
          <a:bodyPr/>
          <a:lstStyle/>
          <a:p>
            <a:fld id="{A68478B3-BBCA-42B2-ACB8-74621C82B26A}" type="slidenum">
              <a:rPr lang="en-US" smtClean="0"/>
              <a:t>‹#›</a:t>
            </a:fld>
            <a:endParaRPr lang="en-US"/>
          </a:p>
        </p:txBody>
      </p:sp>
    </p:spTree>
    <p:extLst>
      <p:ext uri="{BB962C8B-B14F-4D97-AF65-F5344CB8AC3E}">
        <p14:creationId xmlns:p14="http://schemas.microsoft.com/office/powerpoint/2010/main" val="219494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162D806-B07C-4094-976A-559575785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5B798807-1291-4434-8D8A-17BE2AE63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D59C0F9-1A32-4B91-9483-CFC98430B6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A5E52-1927-4C9C-89DB-CAB31679CFD9}" type="datetimeFigureOut">
              <a:rPr lang="en-US" smtClean="0"/>
              <a:t>9/7/2024</a:t>
            </a:fld>
            <a:endParaRPr lang="en-US"/>
          </a:p>
        </p:txBody>
      </p:sp>
      <p:sp>
        <p:nvSpPr>
          <p:cNvPr id="5" name="Zástupný symbol pro zápatí 4">
            <a:extLst>
              <a:ext uri="{FF2B5EF4-FFF2-40B4-BE49-F238E27FC236}">
                <a16:creationId xmlns:a16="http://schemas.microsoft.com/office/drawing/2014/main" id="{0F5E4A26-095F-4233-A98F-45320DA86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43429C9F-ACB0-4F8C-A9E5-7CB3EA787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478B3-BBCA-42B2-ACB8-74621C82B26A}" type="slidenum">
              <a:rPr lang="en-US" smtClean="0"/>
              <a:t>‹#›</a:t>
            </a:fld>
            <a:endParaRPr lang="en-US"/>
          </a:p>
        </p:txBody>
      </p:sp>
    </p:spTree>
    <p:extLst>
      <p:ext uri="{BB962C8B-B14F-4D97-AF65-F5344CB8AC3E}">
        <p14:creationId xmlns:p14="http://schemas.microsoft.com/office/powerpoint/2010/main" val="156779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hyperlink" Target="https://www.brno-stred.cz/tiskove-zpravy/brno-se-stalo-evropskym-hlavnim-mestem-vanoc-2024~p2087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a:extLst>
              <a:ext uri="{FF2B5EF4-FFF2-40B4-BE49-F238E27FC236}">
                <a16:creationId xmlns:a16="http://schemas.microsoft.com/office/drawing/2014/main" id="{4B9E05C6-0530-4B92-BEF2-82391DE4F86F}"/>
              </a:ext>
            </a:extLst>
          </p:cNvPr>
          <p:cNvSpPr txBox="1"/>
          <p:nvPr/>
        </p:nvSpPr>
        <p:spPr>
          <a:xfrm>
            <a:off x="0" y="31359"/>
            <a:ext cx="12192001" cy="923330"/>
          </a:xfrm>
          <a:prstGeom prst="rect">
            <a:avLst/>
          </a:prstGeom>
          <a:noFill/>
        </p:spPr>
        <p:txBody>
          <a:bodyPr wrap="square" rtlCol="0">
            <a:spAutoFit/>
          </a:bodyPr>
          <a:lstStyle/>
          <a:p>
            <a:pPr algn="ctr"/>
            <a:r>
              <a:rPr lang="cs-CZ" sz="3600" b="1" spc="600" dirty="0">
                <a:solidFill>
                  <a:srgbClr val="FF0000"/>
                </a:solidFill>
                <a:latin typeface="Corbel" panose="020B0503020204020204" pitchFamily="34" charset="0"/>
              </a:rPr>
              <a:t>BRNO</a:t>
            </a:r>
          </a:p>
          <a:p>
            <a:pPr algn="ctr"/>
            <a:r>
              <a:rPr lang="cs-CZ" b="1" dirty="0">
                <a:solidFill>
                  <a:srgbClr val="FF0000"/>
                </a:solidFill>
                <a:latin typeface="Corbel" panose="020B0503020204020204" pitchFamily="34" charset="0"/>
              </a:rPr>
              <a:t>Czech Republic</a:t>
            </a:r>
            <a:endParaRPr lang="en-US" b="1" dirty="0">
              <a:solidFill>
                <a:srgbClr val="FF0000"/>
              </a:solidFill>
              <a:latin typeface="Corbel" panose="020B0503020204020204" pitchFamily="34" charset="0"/>
            </a:endParaRPr>
          </a:p>
        </p:txBody>
      </p:sp>
      <p:sp>
        <p:nvSpPr>
          <p:cNvPr id="19" name="TextovéPole 18">
            <a:extLst>
              <a:ext uri="{FF2B5EF4-FFF2-40B4-BE49-F238E27FC236}">
                <a16:creationId xmlns:a16="http://schemas.microsoft.com/office/drawing/2014/main" id="{CB533BEA-3749-4C56-A2F4-FDB425657EB7}"/>
              </a:ext>
            </a:extLst>
          </p:cNvPr>
          <p:cNvSpPr txBox="1"/>
          <p:nvPr/>
        </p:nvSpPr>
        <p:spPr>
          <a:xfrm>
            <a:off x="0" y="6485860"/>
            <a:ext cx="12192000" cy="369332"/>
          </a:xfrm>
          <a:prstGeom prst="rect">
            <a:avLst/>
          </a:prstGeom>
          <a:noFill/>
        </p:spPr>
        <p:txBody>
          <a:bodyPr wrap="square" rtlCol="0">
            <a:spAutoFit/>
          </a:bodyPr>
          <a:lstStyle/>
          <a:p>
            <a:pPr algn="ctr"/>
            <a:r>
              <a:rPr lang="en-US" dirty="0">
                <a:solidFill>
                  <a:srgbClr val="FF0000"/>
                </a:solidFill>
                <a:latin typeface="Corbel" panose="020B0503020204020204" pitchFamily="34" charset="0"/>
              </a:rPr>
              <a:t>LUND UNIVERSITY</a:t>
            </a:r>
            <a:r>
              <a:rPr lang="cs-CZ" dirty="0">
                <a:solidFill>
                  <a:srgbClr val="FF0000"/>
                </a:solidFill>
                <a:latin typeface="Corbel" panose="020B0503020204020204" pitchFamily="34" charset="0"/>
              </a:rPr>
              <a:t>, </a:t>
            </a:r>
            <a:r>
              <a:rPr lang="en-US" dirty="0">
                <a:solidFill>
                  <a:srgbClr val="FF0000"/>
                </a:solidFill>
                <a:latin typeface="Corbel" panose="020B0503020204020204" pitchFamily="34" charset="0"/>
              </a:rPr>
              <a:t>Department of Mechanical Engineering Sciences</a:t>
            </a:r>
            <a:r>
              <a:rPr lang="cs-CZ" dirty="0">
                <a:solidFill>
                  <a:srgbClr val="FF0000"/>
                </a:solidFill>
                <a:latin typeface="Corbel" panose="020B0503020204020204" pitchFamily="34" charset="0"/>
              </a:rPr>
              <a:t>, </a:t>
            </a:r>
            <a:r>
              <a:rPr lang="en-US" dirty="0">
                <a:solidFill>
                  <a:srgbClr val="FF0000"/>
                </a:solidFill>
                <a:latin typeface="Corbel" panose="020B0503020204020204" pitchFamily="34" charset="0"/>
              </a:rPr>
              <a:t>September</a:t>
            </a:r>
            <a:r>
              <a:rPr lang="cs-CZ" dirty="0">
                <a:solidFill>
                  <a:srgbClr val="FF0000"/>
                </a:solidFill>
                <a:latin typeface="Corbel" panose="020B0503020204020204" pitchFamily="34" charset="0"/>
              </a:rPr>
              <a:t> 2024</a:t>
            </a:r>
            <a:endParaRPr lang="en-US" dirty="0">
              <a:solidFill>
                <a:srgbClr val="FF0000"/>
              </a:solidFill>
              <a:latin typeface="Corbel" panose="020B0503020204020204" pitchFamily="34" charset="0"/>
            </a:endParaRPr>
          </a:p>
        </p:txBody>
      </p:sp>
      <p:pic>
        <p:nvPicPr>
          <p:cNvPr id="21" name="Obrázek 20">
            <a:extLst>
              <a:ext uri="{FF2B5EF4-FFF2-40B4-BE49-F238E27FC236}">
                <a16:creationId xmlns:a16="http://schemas.microsoft.com/office/drawing/2014/main" id="{A9147C5A-84A4-417E-984E-02089B07F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847" y="1532979"/>
            <a:ext cx="6840305" cy="3792041"/>
          </a:xfrm>
          <a:prstGeom prst="rect">
            <a:avLst/>
          </a:prstGeom>
        </p:spPr>
      </p:pic>
    </p:spTree>
    <p:extLst>
      <p:ext uri="{BB962C8B-B14F-4D97-AF65-F5344CB8AC3E}">
        <p14:creationId xmlns:p14="http://schemas.microsoft.com/office/powerpoint/2010/main" val="68845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a:extLst>
              <a:ext uri="{FF2B5EF4-FFF2-40B4-BE49-F238E27FC236}">
                <a16:creationId xmlns:a16="http://schemas.microsoft.com/office/drawing/2014/main" id="{4B9E05C6-0530-4B92-BEF2-82391DE4F86F}"/>
              </a:ext>
            </a:extLst>
          </p:cNvPr>
          <p:cNvSpPr txBox="1"/>
          <p:nvPr/>
        </p:nvSpPr>
        <p:spPr>
          <a:xfrm>
            <a:off x="0" y="31359"/>
            <a:ext cx="12192001" cy="923330"/>
          </a:xfrm>
          <a:prstGeom prst="rect">
            <a:avLst/>
          </a:prstGeom>
          <a:noFill/>
        </p:spPr>
        <p:txBody>
          <a:bodyPr wrap="square" rtlCol="0">
            <a:spAutoFit/>
          </a:bodyPr>
          <a:lstStyle/>
          <a:p>
            <a:pPr algn="ctr"/>
            <a:r>
              <a:rPr lang="cs-CZ" sz="3600" b="1" spc="600" dirty="0">
                <a:solidFill>
                  <a:srgbClr val="FF0000"/>
                </a:solidFill>
                <a:latin typeface="Corbel" panose="020B0503020204020204" pitchFamily="34" charset="0"/>
              </a:rPr>
              <a:t>BRNO</a:t>
            </a:r>
          </a:p>
          <a:p>
            <a:pPr algn="ctr"/>
            <a:r>
              <a:rPr lang="cs-CZ" b="1" dirty="0">
                <a:solidFill>
                  <a:srgbClr val="FF0000"/>
                </a:solidFill>
                <a:latin typeface="Corbel" panose="020B0503020204020204" pitchFamily="34" charset="0"/>
              </a:rPr>
              <a:t>Czech Republic</a:t>
            </a:r>
            <a:endParaRPr lang="en-US" b="1" dirty="0">
              <a:solidFill>
                <a:srgbClr val="FF0000"/>
              </a:solidFill>
              <a:latin typeface="Corbel" panose="020B0503020204020204" pitchFamily="34" charset="0"/>
            </a:endParaRPr>
          </a:p>
        </p:txBody>
      </p:sp>
      <p:sp>
        <p:nvSpPr>
          <p:cNvPr id="19" name="TextovéPole 18">
            <a:extLst>
              <a:ext uri="{FF2B5EF4-FFF2-40B4-BE49-F238E27FC236}">
                <a16:creationId xmlns:a16="http://schemas.microsoft.com/office/drawing/2014/main" id="{CB533BEA-3749-4C56-A2F4-FDB425657EB7}"/>
              </a:ext>
            </a:extLst>
          </p:cNvPr>
          <p:cNvSpPr txBox="1"/>
          <p:nvPr/>
        </p:nvSpPr>
        <p:spPr>
          <a:xfrm>
            <a:off x="0" y="6485860"/>
            <a:ext cx="12192000" cy="369332"/>
          </a:xfrm>
          <a:prstGeom prst="rect">
            <a:avLst/>
          </a:prstGeom>
          <a:noFill/>
        </p:spPr>
        <p:txBody>
          <a:bodyPr wrap="square" rtlCol="0">
            <a:spAutoFit/>
          </a:bodyPr>
          <a:lstStyle/>
          <a:p>
            <a:pPr algn="ctr"/>
            <a:r>
              <a:rPr lang="en-US" dirty="0">
                <a:solidFill>
                  <a:srgbClr val="FF0000"/>
                </a:solidFill>
                <a:latin typeface="Corbel" panose="020B0503020204020204" pitchFamily="34" charset="0"/>
              </a:rPr>
              <a:t>LUND UNIVERSITY</a:t>
            </a:r>
            <a:r>
              <a:rPr lang="cs-CZ" dirty="0">
                <a:solidFill>
                  <a:srgbClr val="FF0000"/>
                </a:solidFill>
                <a:latin typeface="Corbel" panose="020B0503020204020204" pitchFamily="34" charset="0"/>
              </a:rPr>
              <a:t>, </a:t>
            </a:r>
            <a:r>
              <a:rPr lang="en-US" dirty="0">
                <a:solidFill>
                  <a:srgbClr val="FF0000"/>
                </a:solidFill>
                <a:latin typeface="Corbel" panose="020B0503020204020204" pitchFamily="34" charset="0"/>
              </a:rPr>
              <a:t>Department of Mechanical Engineering Sciences</a:t>
            </a:r>
            <a:r>
              <a:rPr lang="cs-CZ" dirty="0">
                <a:solidFill>
                  <a:srgbClr val="FF0000"/>
                </a:solidFill>
                <a:latin typeface="Corbel" panose="020B0503020204020204" pitchFamily="34" charset="0"/>
              </a:rPr>
              <a:t>, </a:t>
            </a:r>
            <a:r>
              <a:rPr lang="cs-CZ" dirty="0" err="1">
                <a:solidFill>
                  <a:srgbClr val="FF0000"/>
                </a:solidFill>
                <a:latin typeface="Corbel" panose="020B0503020204020204" pitchFamily="34" charset="0"/>
              </a:rPr>
              <a:t>September</a:t>
            </a:r>
            <a:r>
              <a:rPr lang="cs-CZ" dirty="0">
                <a:solidFill>
                  <a:srgbClr val="FF0000"/>
                </a:solidFill>
                <a:latin typeface="Corbel" panose="020B0503020204020204" pitchFamily="34" charset="0"/>
              </a:rPr>
              <a:t> 2024</a:t>
            </a:r>
            <a:endParaRPr lang="en-US" dirty="0">
              <a:solidFill>
                <a:srgbClr val="FF0000"/>
              </a:solidFill>
              <a:latin typeface="Corbel" panose="020B0503020204020204" pitchFamily="34" charset="0"/>
            </a:endParaRPr>
          </a:p>
        </p:txBody>
      </p:sp>
      <p:pic>
        <p:nvPicPr>
          <p:cNvPr id="3" name="Obrázek 2">
            <a:extLst>
              <a:ext uri="{FF2B5EF4-FFF2-40B4-BE49-F238E27FC236}">
                <a16:creationId xmlns:a16="http://schemas.microsoft.com/office/drawing/2014/main" id="{7C89DE88-CA97-4BAE-AC63-A47DB097C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912" y="1428307"/>
            <a:ext cx="2362200" cy="2362200"/>
          </a:xfrm>
          <a:prstGeom prst="rect">
            <a:avLst/>
          </a:prstGeom>
        </p:spPr>
      </p:pic>
      <p:sp>
        <p:nvSpPr>
          <p:cNvPr id="4" name="TextovéPole 3">
            <a:extLst>
              <a:ext uri="{FF2B5EF4-FFF2-40B4-BE49-F238E27FC236}">
                <a16:creationId xmlns:a16="http://schemas.microsoft.com/office/drawing/2014/main" id="{4DAC7104-AFBE-488A-A0DF-7FB5A25CACFE}"/>
              </a:ext>
            </a:extLst>
          </p:cNvPr>
          <p:cNvSpPr txBox="1"/>
          <p:nvPr/>
        </p:nvSpPr>
        <p:spPr>
          <a:xfrm>
            <a:off x="825802" y="3099390"/>
            <a:ext cx="2982420" cy="369332"/>
          </a:xfrm>
          <a:prstGeom prst="rect">
            <a:avLst/>
          </a:prstGeom>
          <a:noFill/>
        </p:spPr>
        <p:txBody>
          <a:bodyPr wrap="none" rtlCol="0">
            <a:spAutoFit/>
          </a:bodyPr>
          <a:lstStyle/>
          <a:p>
            <a:pPr algn="ctr"/>
            <a:r>
              <a:rPr lang="cs-CZ" dirty="0"/>
              <a:t>Brno University </a:t>
            </a:r>
            <a:r>
              <a:rPr lang="en-US" dirty="0"/>
              <a:t>of</a:t>
            </a:r>
            <a:r>
              <a:rPr lang="cs-CZ" dirty="0"/>
              <a:t> Technology</a:t>
            </a:r>
            <a:endParaRPr lang="en-US" dirty="0"/>
          </a:p>
        </p:txBody>
      </p:sp>
      <p:pic>
        <p:nvPicPr>
          <p:cNvPr id="6" name="Obrázek 5">
            <a:extLst>
              <a:ext uri="{FF2B5EF4-FFF2-40B4-BE49-F238E27FC236}">
                <a16:creationId xmlns:a16="http://schemas.microsoft.com/office/drawing/2014/main" id="{39A44BF2-913E-400A-AF31-7B13ECB923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74694" y="1755899"/>
            <a:ext cx="3283612" cy="1641806"/>
          </a:xfrm>
          <a:prstGeom prst="rect">
            <a:avLst/>
          </a:prstGeom>
        </p:spPr>
      </p:pic>
      <p:sp>
        <p:nvSpPr>
          <p:cNvPr id="14" name="TextovéPole 13">
            <a:extLst>
              <a:ext uri="{FF2B5EF4-FFF2-40B4-BE49-F238E27FC236}">
                <a16:creationId xmlns:a16="http://schemas.microsoft.com/office/drawing/2014/main" id="{9C8823E0-CB9F-4C58-8F34-BD32955DF996}"/>
              </a:ext>
            </a:extLst>
          </p:cNvPr>
          <p:cNvSpPr txBox="1"/>
          <p:nvPr/>
        </p:nvSpPr>
        <p:spPr>
          <a:xfrm>
            <a:off x="8385811" y="5146198"/>
            <a:ext cx="2631041" cy="369332"/>
          </a:xfrm>
          <a:prstGeom prst="rect">
            <a:avLst/>
          </a:prstGeom>
          <a:noFill/>
        </p:spPr>
        <p:txBody>
          <a:bodyPr wrap="none" rtlCol="0">
            <a:spAutoFit/>
          </a:bodyPr>
          <a:lstStyle/>
          <a:p>
            <a:pPr algn="ctr"/>
            <a:r>
              <a:rPr lang="en-US" b="0" i="0" dirty="0">
                <a:effectLst/>
              </a:rPr>
              <a:t>Mendel University in Brno</a:t>
            </a:r>
            <a:endParaRPr lang="en-US" dirty="0"/>
          </a:p>
        </p:txBody>
      </p:sp>
      <p:pic>
        <p:nvPicPr>
          <p:cNvPr id="8" name="Obrázek 7">
            <a:extLst>
              <a:ext uri="{FF2B5EF4-FFF2-40B4-BE49-F238E27FC236}">
                <a16:creationId xmlns:a16="http://schemas.microsoft.com/office/drawing/2014/main" id="{ABB508FF-C6B8-4F45-BBB3-88F7C9CD3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0270" y="3917053"/>
            <a:ext cx="1762125" cy="1314450"/>
          </a:xfrm>
          <a:prstGeom prst="rect">
            <a:avLst/>
          </a:prstGeom>
        </p:spPr>
      </p:pic>
      <p:sp>
        <p:nvSpPr>
          <p:cNvPr id="17" name="TextovéPole 16">
            <a:extLst>
              <a:ext uri="{FF2B5EF4-FFF2-40B4-BE49-F238E27FC236}">
                <a16:creationId xmlns:a16="http://schemas.microsoft.com/office/drawing/2014/main" id="{7F1A0817-BEC9-45FA-9A0B-4E7EC2BD6E9B}"/>
              </a:ext>
            </a:extLst>
          </p:cNvPr>
          <p:cNvSpPr txBox="1"/>
          <p:nvPr/>
        </p:nvSpPr>
        <p:spPr>
          <a:xfrm>
            <a:off x="4732944" y="3115095"/>
            <a:ext cx="1974964" cy="369332"/>
          </a:xfrm>
          <a:prstGeom prst="rect">
            <a:avLst/>
          </a:prstGeom>
          <a:noFill/>
        </p:spPr>
        <p:txBody>
          <a:bodyPr wrap="none" rtlCol="0">
            <a:spAutoFit/>
          </a:bodyPr>
          <a:lstStyle/>
          <a:p>
            <a:pPr algn="ctr"/>
            <a:r>
              <a:rPr lang="cs-CZ" dirty="0"/>
              <a:t>Masaryk University</a:t>
            </a:r>
            <a:endParaRPr lang="en-US" dirty="0"/>
          </a:p>
        </p:txBody>
      </p:sp>
      <p:pic>
        <p:nvPicPr>
          <p:cNvPr id="15" name="Obrázek 14">
            <a:extLst>
              <a:ext uri="{FF2B5EF4-FFF2-40B4-BE49-F238E27FC236}">
                <a16:creationId xmlns:a16="http://schemas.microsoft.com/office/drawing/2014/main" id="{F2A60DBA-C1BB-49E3-A9CE-686D1ADFAD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1123" y="1933172"/>
            <a:ext cx="1134076" cy="1296087"/>
          </a:xfrm>
          <a:prstGeom prst="rect">
            <a:avLst/>
          </a:prstGeom>
        </p:spPr>
      </p:pic>
      <p:sp>
        <p:nvSpPr>
          <p:cNvPr id="23" name="TextovéPole 22">
            <a:extLst>
              <a:ext uri="{FF2B5EF4-FFF2-40B4-BE49-F238E27FC236}">
                <a16:creationId xmlns:a16="http://schemas.microsoft.com/office/drawing/2014/main" id="{A05CFA89-7B3C-4FB9-BEE5-6228DEEC8FEC}"/>
              </a:ext>
            </a:extLst>
          </p:cNvPr>
          <p:cNvSpPr txBox="1"/>
          <p:nvPr/>
        </p:nvSpPr>
        <p:spPr>
          <a:xfrm>
            <a:off x="8527061" y="3272506"/>
            <a:ext cx="2362200" cy="369332"/>
          </a:xfrm>
          <a:prstGeom prst="rect">
            <a:avLst/>
          </a:prstGeom>
          <a:noFill/>
        </p:spPr>
        <p:txBody>
          <a:bodyPr wrap="square">
            <a:spAutoFit/>
          </a:bodyPr>
          <a:lstStyle/>
          <a:p>
            <a:pPr algn="ctr"/>
            <a:r>
              <a:rPr lang="en-US" dirty="0"/>
              <a:t> University of Defense</a:t>
            </a:r>
          </a:p>
        </p:txBody>
      </p:sp>
      <p:pic>
        <p:nvPicPr>
          <p:cNvPr id="24" name="Picture 4" descr="Soubor:Logo CEITEC.jpg">
            <a:extLst>
              <a:ext uri="{FF2B5EF4-FFF2-40B4-BE49-F238E27FC236}">
                <a16:creationId xmlns:a16="http://schemas.microsoft.com/office/drawing/2014/main" id="{7381D328-1AD9-4339-B922-FF5CFFFD95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5811" y="4096588"/>
            <a:ext cx="2197766" cy="803188"/>
          </a:xfrm>
          <a:prstGeom prst="rect">
            <a:avLst/>
          </a:prstGeom>
          <a:noFill/>
          <a:extLst>
            <a:ext uri="{909E8E84-426E-40DD-AFC4-6F175D3DCCD1}">
              <a14:hiddenFill xmlns:a14="http://schemas.microsoft.com/office/drawing/2010/main">
                <a:solidFill>
                  <a:srgbClr val="FFFFFF"/>
                </a:solidFill>
              </a14:hiddenFill>
            </a:ext>
          </a:extLst>
        </p:spPr>
      </p:pic>
      <p:sp>
        <p:nvSpPr>
          <p:cNvPr id="26" name="TextovéPole 25">
            <a:extLst>
              <a:ext uri="{FF2B5EF4-FFF2-40B4-BE49-F238E27FC236}">
                <a16:creationId xmlns:a16="http://schemas.microsoft.com/office/drawing/2014/main" id="{ACF15E50-A2D3-4C1A-BE2D-791482CFDD39}"/>
              </a:ext>
            </a:extLst>
          </p:cNvPr>
          <p:cNvSpPr txBox="1"/>
          <p:nvPr/>
        </p:nvSpPr>
        <p:spPr>
          <a:xfrm>
            <a:off x="1872651" y="5133016"/>
            <a:ext cx="4404085" cy="369332"/>
          </a:xfrm>
          <a:prstGeom prst="rect">
            <a:avLst/>
          </a:prstGeom>
          <a:noFill/>
        </p:spPr>
        <p:txBody>
          <a:bodyPr wrap="square">
            <a:spAutoFit/>
          </a:bodyPr>
          <a:lstStyle/>
          <a:p>
            <a:pPr algn="ctr"/>
            <a:r>
              <a:rPr lang="en-US" dirty="0"/>
              <a:t> Central European Institute of Technology</a:t>
            </a:r>
          </a:p>
        </p:txBody>
      </p:sp>
    </p:spTree>
    <p:extLst>
      <p:ext uri="{BB962C8B-B14F-4D97-AF65-F5344CB8AC3E}">
        <p14:creationId xmlns:p14="http://schemas.microsoft.com/office/powerpoint/2010/main" val="3298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a:extLst>
              <a:ext uri="{FF2B5EF4-FFF2-40B4-BE49-F238E27FC236}">
                <a16:creationId xmlns:a16="http://schemas.microsoft.com/office/drawing/2014/main" id="{4B9E05C6-0530-4B92-BEF2-82391DE4F86F}"/>
              </a:ext>
            </a:extLst>
          </p:cNvPr>
          <p:cNvSpPr txBox="1"/>
          <p:nvPr/>
        </p:nvSpPr>
        <p:spPr>
          <a:xfrm>
            <a:off x="0" y="31359"/>
            <a:ext cx="12192001" cy="923330"/>
          </a:xfrm>
          <a:prstGeom prst="rect">
            <a:avLst/>
          </a:prstGeom>
          <a:noFill/>
        </p:spPr>
        <p:txBody>
          <a:bodyPr wrap="square" rtlCol="0">
            <a:spAutoFit/>
          </a:bodyPr>
          <a:lstStyle/>
          <a:p>
            <a:pPr algn="ctr"/>
            <a:r>
              <a:rPr lang="cs-CZ" sz="3600" b="1" spc="600" dirty="0">
                <a:solidFill>
                  <a:srgbClr val="FF0000"/>
                </a:solidFill>
              </a:rPr>
              <a:t>BRNO</a:t>
            </a:r>
          </a:p>
          <a:p>
            <a:pPr algn="ctr"/>
            <a:r>
              <a:rPr lang="cs-CZ" b="1" dirty="0">
                <a:solidFill>
                  <a:srgbClr val="FF0000"/>
                </a:solidFill>
              </a:rPr>
              <a:t>Czech Republic</a:t>
            </a:r>
            <a:endParaRPr lang="en-US" b="1" dirty="0">
              <a:solidFill>
                <a:srgbClr val="FF0000"/>
              </a:solidFill>
            </a:endParaRPr>
          </a:p>
        </p:txBody>
      </p:sp>
      <p:sp>
        <p:nvSpPr>
          <p:cNvPr id="19" name="TextovéPole 18">
            <a:extLst>
              <a:ext uri="{FF2B5EF4-FFF2-40B4-BE49-F238E27FC236}">
                <a16:creationId xmlns:a16="http://schemas.microsoft.com/office/drawing/2014/main" id="{CB533BEA-3749-4C56-A2F4-FDB425657EB7}"/>
              </a:ext>
            </a:extLst>
          </p:cNvPr>
          <p:cNvSpPr txBox="1"/>
          <p:nvPr/>
        </p:nvSpPr>
        <p:spPr>
          <a:xfrm>
            <a:off x="0" y="6485860"/>
            <a:ext cx="12192000" cy="369332"/>
          </a:xfrm>
          <a:prstGeom prst="rect">
            <a:avLst/>
          </a:prstGeom>
          <a:noFill/>
        </p:spPr>
        <p:txBody>
          <a:bodyPr wrap="square" rtlCol="0">
            <a:spAutoFit/>
          </a:bodyPr>
          <a:lstStyle/>
          <a:p>
            <a:pPr algn="ctr"/>
            <a:r>
              <a:rPr lang="en-US" dirty="0">
                <a:solidFill>
                  <a:srgbClr val="FF0000"/>
                </a:solidFill>
              </a:rPr>
              <a:t>LUND UNIVERSITY</a:t>
            </a:r>
            <a:r>
              <a:rPr lang="cs-CZ" dirty="0">
                <a:solidFill>
                  <a:srgbClr val="FF0000"/>
                </a:solidFill>
              </a:rPr>
              <a:t>, </a:t>
            </a:r>
            <a:r>
              <a:rPr lang="en-US" dirty="0">
                <a:solidFill>
                  <a:srgbClr val="FF0000"/>
                </a:solidFill>
              </a:rPr>
              <a:t>Department of Mechanical Engineering Sciences</a:t>
            </a:r>
            <a:r>
              <a:rPr lang="cs-CZ" dirty="0">
                <a:solidFill>
                  <a:srgbClr val="FF0000"/>
                </a:solidFill>
              </a:rPr>
              <a:t>, </a:t>
            </a:r>
            <a:r>
              <a:rPr lang="cs-CZ" dirty="0" err="1">
                <a:solidFill>
                  <a:srgbClr val="FF0000"/>
                </a:solidFill>
              </a:rPr>
              <a:t>September</a:t>
            </a:r>
            <a:r>
              <a:rPr lang="cs-CZ" dirty="0">
                <a:solidFill>
                  <a:srgbClr val="FF0000"/>
                </a:solidFill>
              </a:rPr>
              <a:t> 2024</a:t>
            </a:r>
            <a:endParaRPr lang="en-US" dirty="0">
              <a:solidFill>
                <a:srgbClr val="FF0000"/>
              </a:solidFill>
            </a:endParaRPr>
          </a:p>
        </p:txBody>
      </p:sp>
      <p:pic>
        <p:nvPicPr>
          <p:cNvPr id="5" name="Obrázek 4">
            <a:extLst>
              <a:ext uri="{FF2B5EF4-FFF2-40B4-BE49-F238E27FC236}">
                <a16:creationId xmlns:a16="http://schemas.microsoft.com/office/drawing/2014/main" id="{0FE0860C-ACB5-4EA6-BFD3-7DA35DD45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068" y="1141523"/>
            <a:ext cx="6415863" cy="4277242"/>
          </a:xfrm>
          <a:prstGeom prst="rect">
            <a:avLst/>
          </a:prstGeom>
        </p:spPr>
      </p:pic>
      <p:sp>
        <p:nvSpPr>
          <p:cNvPr id="7" name="TextovéPole 6">
            <a:extLst>
              <a:ext uri="{FF2B5EF4-FFF2-40B4-BE49-F238E27FC236}">
                <a16:creationId xmlns:a16="http://schemas.microsoft.com/office/drawing/2014/main" id="{37B92C6D-71B9-4B1C-95D5-64BB2C9A5075}"/>
              </a:ext>
            </a:extLst>
          </p:cNvPr>
          <p:cNvSpPr txBox="1"/>
          <p:nvPr/>
        </p:nvSpPr>
        <p:spPr>
          <a:xfrm>
            <a:off x="3900375" y="5810176"/>
            <a:ext cx="4391247" cy="369332"/>
          </a:xfrm>
          <a:prstGeom prst="rect">
            <a:avLst/>
          </a:prstGeom>
          <a:noFill/>
        </p:spPr>
        <p:txBody>
          <a:bodyPr wrap="square" rtlCol="0">
            <a:spAutoFit/>
          </a:bodyPr>
          <a:lstStyle/>
          <a:p>
            <a:pPr algn="ctr"/>
            <a:r>
              <a:rPr lang="en-US">
                <a:latin typeface="Corbel" panose="020B0503020204020204" pitchFamily="34" charset="0"/>
              </a:rPr>
              <a:t>Petrov, 12th century, historical center</a:t>
            </a:r>
          </a:p>
        </p:txBody>
      </p:sp>
    </p:spTree>
    <p:extLst>
      <p:ext uri="{BB962C8B-B14F-4D97-AF65-F5344CB8AC3E}">
        <p14:creationId xmlns:p14="http://schemas.microsoft.com/office/powerpoint/2010/main" val="157057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a:extLst>
              <a:ext uri="{FF2B5EF4-FFF2-40B4-BE49-F238E27FC236}">
                <a16:creationId xmlns:a16="http://schemas.microsoft.com/office/drawing/2014/main" id="{4B9E05C6-0530-4B92-BEF2-82391DE4F86F}"/>
              </a:ext>
            </a:extLst>
          </p:cNvPr>
          <p:cNvSpPr txBox="1"/>
          <p:nvPr/>
        </p:nvSpPr>
        <p:spPr>
          <a:xfrm>
            <a:off x="0" y="31359"/>
            <a:ext cx="12192001" cy="923330"/>
          </a:xfrm>
          <a:prstGeom prst="rect">
            <a:avLst/>
          </a:prstGeom>
          <a:noFill/>
        </p:spPr>
        <p:txBody>
          <a:bodyPr wrap="square" rtlCol="0">
            <a:spAutoFit/>
          </a:bodyPr>
          <a:lstStyle/>
          <a:p>
            <a:pPr algn="ctr"/>
            <a:r>
              <a:rPr lang="cs-CZ" sz="3600" b="1" spc="600" dirty="0">
                <a:solidFill>
                  <a:srgbClr val="FF0000"/>
                </a:solidFill>
                <a:latin typeface="Corbel" panose="020B0503020204020204" pitchFamily="34" charset="0"/>
              </a:rPr>
              <a:t>BRNO</a:t>
            </a:r>
          </a:p>
          <a:p>
            <a:pPr algn="ctr"/>
            <a:r>
              <a:rPr lang="cs-CZ" b="1" dirty="0">
                <a:solidFill>
                  <a:srgbClr val="FF0000"/>
                </a:solidFill>
                <a:latin typeface="Corbel" panose="020B0503020204020204" pitchFamily="34" charset="0"/>
              </a:rPr>
              <a:t>Czech Republic</a:t>
            </a:r>
            <a:endParaRPr lang="en-US" b="1" dirty="0">
              <a:solidFill>
                <a:srgbClr val="FF0000"/>
              </a:solidFill>
              <a:latin typeface="Corbel" panose="020B0503020204020204" pitchFamily="34" charset="0"/>
            </a:endParaRPr>
          </a:p>
        </p:txBody>
      </p:sp>
      <p:sp>
        <p:nvSpPr>
          <p:cNvPr id="19" name="TextovéPole 18">
            <a:extLst>
              <a:ext uri="{FF2B5EF4-FFF2-40B4-BE49-F238E27FC236}">
                <a16:creationId xmlns:a16="http://schemas.microsoft.com/office/drawing/2014/main" id="{CB533BEA-3749-4C56-A2F4-FDB425657EB7}"/>
              </a:ext>
            </a:extLst>
          </p:cNvPr>
          <p:cNvSpPr txBox="1"/>
          <p:nvPr/>
        </p:nvSpPr>
        <p:spPr>
          <a:xfrm>
            <a:off x="0" y="6485860"/>
            <a:ext cx="12192000" cy="369332"/>
          </a:xfrm>
          <a:prstGeom prst="rect">
            <a:avLst/>
          </a:prstGeom>
          <a:noFill/>
        </p:spPr>
        <p:txBody>
          <a:bodyPr wrap="square" rtlCol="0">
            <a:spAutoFit/>
          </a:bodyPr>
          <a:lstStyle/>
          <a:p>
            <a:pPr algn="ctr"/>
            <a:r>
              <a:rPr lang="en-US" dirty="0">
                <a:solidFill>
                  <a:srgbClr val="FF0000"/>
                </a:solidFill>
                <a:latin typeface="Corbel" panose="020B0503020204020204" pitchFamily="34" charset="0"/>
              </a:rPr>
              <a:t>LUND UNIVERSITY</a:t>
            </a:r>
            <a:r>
              <a:rPr lang="cs-CZ" dirty="0">
                <a:solidFill>
                  <a:srgbClr val="FF0000"/>
                </a:solidFill>
                <a:latin typeface="Corbel" panose="020B0503020204020204" pitchFamily="34" charset="0"/>
              </a:rPr>
              <a:t>, </a:t>
            </a:r>
            <a:r>
              <a:rPr lang="en-US" dirty="0">
                <a:solidFill>
                  <a:srgbClr val="FF0000"/>
                </a:solidFill>
                <a:latin typeface="Corbel" panose="020B0503020204020204" pitchFamily="34" charset="0"/>
              </a:rPr>
              <a:t>Department of Mechanical Engineering Sciences</a:t>
            </a:r>
            <a:r>
              <a:rPr lang="cs-CZ" dirty="0">
                <a:solidFill>
                  <a:srgbClr val="FF0000"/>
                </a:solidFill>
                <a:latin typeface="Corbel" panose="020B0503020204020204" pitchFamily="34" charset="0"/>
              </a:rPr>
              <a:t>, </a:t>
            </a:r>
            <a:r>
              <a:rPr lang="cs-CZ" dirty="0" err="1">
                <a:solidFill>
                  <a:srgbClr val="FF0000"/>
                </a:solidFill>
                <a:latin typeface="Corbel" panose="020B0503020204020204" pitchFamily="34" charset="0"/>
              </a:rPr>
              <a:t>September</a:t>
            </a:r>
            <a:r>
              <a:rPr lang="cs-CZ" dirty="0">
                <a:solidFill>
                  <a:srgbClr val="FF0000"/>
                </a:solidFill>
                <a:latin typeface="Corbel" panose="020B0503020204020204" pitchFamily="34" charset="0"/>
              </a:rPr>
              <a:t> 2024</a:t>
            </a:r>
            <a:endParaRPr lang="en-US" dirty="0">
              <a:solidFill>
                <a:srgbClr val="FF0000"/>
              </a:solidFill>
              <a:latin typeface="Corbel" panose="020B0503020204020204" pitchFamily="34" charset="0"/>
            </a:endParaRPr>
          </a:p>
        </p:txBody>
      </p:sp>
      <p:pic>
        <p:nvPicPr>
          <p:cNvPr id="6" name="Obrázek 5">
            <a:extLst>
              <a:ext uri="{FF2B5EF4-FFF2-40B4-BE49-F238E27FC236}">
                <a16:creationId xmlns:a16="http://schemas.microsoft.com/office/drawing/2014/main" id="{5F374074-FDB5-413A-BD0A-42D54191F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085" y="1676400"/>
            <a:ext cx="6219825" cy="3505200"/>
          </a:xfrm>
          <a:prstGeom prst="rect">
            <a:avLst/>
          </a:prstGeom>
        </p:spPr>
      </p:pic>
      <p:sp>
        <p:nvSpPr>
          <p:cNvPr id="10" name="TextovéPole 9">
            <a:extLst>
              <a:ext uri="{FF2B5EF4-FFF2-40B4-BE49-F238E27FC236}">
                <a16:creationId xmlns:a16="http://schemas.microsoft.com/office/drawing/2014/main" id="{545B1E44-9E1D-4DEF-9D81-A335F1F476CD}"/>
              </a:ext>
            </a:extLst>
          </p:cNvPr>
          <p:cNvSpPr txBox="1"/>
          <p:nvPr/>
        </p:nvSpPr>
        <p:spPr>
          <a:xfrm>
            <a:off x="3900373" y="5363609"/>
            <a:ext cx="4391247" cy="369332"/>
          </a:xfrm>
          <a:prstGeom prst="rect">
            <a:avLst/>
          </a:prstGeom>
          <a:noFill/>
        </p:spPr>
        <p:txBody>
          <a:bodyPr wrap="square" rtlCol="0">
            <a:spAutoFit/>
          </a:bodyPr>
          <a:lstStyle/>
          <a:p>
            <a:pPr algn="ctr"/>
            <a:r>
              <a:rPr lang="en-US">
                <a:latin typeface="Corbel" panose="020B0503020204020204" pitchFamily="34" charset="0"/>
              </a:rPr>
              <a:t>Villa Tugendhat, 1929–1930</a:t>
            </a:r>
          </a:p>
        </p:txBody>
      </p:sp>
    </p:spTree>
    <p:extLst>
      <p:ext uri="{BB962C8B-B14F-4D97-AF65-F5344CB8AC3E}">
        <p14:creationId xmlns:p14="http://schemas.microsoft.com/office/powerpoint/2010/main" val="362762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a:extLst>
              <a:ext uri="{FF2B5EF4-FFF2-40B4-BE49-F238E27FC236}">
                <a16:creationId xmlns:a16="http://schemas.microsoft.com/office/drawing/2014/main" id="{4B9E05C6-0530-4B92-BEF2-82391DE4F86F}"/>
              </a:ext>
            </a:extLst>
          </p:cNvPr>
          <p:cNvSpPr txBox="1"/>
          <p:nvPr/>
        </p:nvSpPr>
        <p:spPr>
          <a:xfrm>
            <a:off x="0" y="31359"/>
            <a:ext cx="12192001" cy="923330"/>
          </a:xfrm>
          <a:prstGeom prst="rect">
            <a:avLst/>
          </a:prstGeom>
          <a:noFill/>
        </p:spPr>
        <p:txBody>
          <a:bodyPr wrap="square" rtlCol="0">
            <a:spAutoFit/>
          </a:bodyPr>
          <a:lstStyle/>
          <a:p>
            <a:pPr algn="ctr"/>
            <a:r>
              <a:rPr lang="cs-CZ" sz="3600" b="1" spc="600" dirty="0">
                <a:solidFill>
                  <a:srgbClr val="FF0000"/>
                </a:solidFill>
                <a:latin typeface="Corbel" panose="020B0503020204020204" pitchFamily="34" charset="0"/>
              </a:rPr>
              <a:t>BRNO</a:t>
            </a:r>
          </a:p>
          <a:p>
            <a:pPr algn="ctr"/>
            <a:r>
              <a:rPr lang="cs-CZ" b="1" dirty="0">
                <a:solidFill>
                  <a:srgbClr val="FF0000"/>
                </a:solidFill>
                <a:latin typeface="Corbel" panose="020B0503020204020204" pitchFamily="34" charset="0"/>
              </a:rPr>
              <a:t>Czech Republic</a:t>
            </a:r>
            <a:endParaRPr lang="en-US" b="1" dirty="0">
              <a:solidFill>
                <a:srgbClr val="FF0000"/>
              </a:solidFill>
              <a:latin typeface="Corbel" panose="020B0503020204020204" pitchFamily="34" charset="0"/>
            </a:endParaRPr>
          </a:p>
        </p:txBody>
      </p:sp>
      <p:sp>
        <p:nvSpPr>
          <p:cNvPr id="19" name="TextovéPole 18">
            <a:extLst>
              <a:ext uri="{FF2B5EF4-FFF2-40B4-BE49-F238E27FC236}">
                <a16:creationId xmlns:a16="http://schemas.microsoft.com/office/drawing/2014/main" id="{CB533BEA-3749-4C56-A2F4-FDB425657EB7}"/>
              </a:ext>
            </a:extLst>
          </p:cNvPr>
          <p:cNvSpPr txBox="1"/>
          <p:nvPr/>
        </p:nvSpPr>
        <p:spPr>
          <a:xfrm>
            <a:off x="0" y="6485860"/>
            <a:ext cx="12192000" cy="369332"/>
          </a:xfrm>
          <a:prstGeom prst="rect">
            <a:avLst/>
          </a:prstGeom>
          <a:noFill/>
        </p:spPr>
        <p:txBody>
          <a:bodyPr wrap="square" rtlCol="0">
            <a:spAutoFit/>
          </a:bodyPr>
          <a:lstStyle/>
          <a:p>
            <a:pPr algn="ctr"/>
            <a:r>
              <a:rPr lang="en-US" dirty="0">
                <a:solidFill>
                  <a:srgbClr val="FF0000"/>
                </a:solidFill>
                <a:latin typeface="Corbel" panose="020B0503020204020204" pitchFamily="34" charset="0"/>
              </a:rPr>
              <a:t>LUND UNIVERSITY</a:t>
            </a:r>
            <a:r>
              <a:rPr lang="cs-CZ" dirty="0">
                <a:solidFill>
                  <a:srgbClr val="FF0000"/>
                </a:solidFill>
                <a:latin typeface="Corbel" panose="020B0503020204020204" pitchFamily="34" charset="0"/>
              </a:rPr>
              <a:t>, </a:t>
            </a:r>
            <a:r>
              <a:rPr lang="en-US" dirty="0">
                <a:solidFill>
                  <a:srgbClr val="FF0000"/>
                </a:solidFill>
                <a:latin typeface="Corbel" panose="020B0503020204020204" pitchFamily="34" charset="0"/>
              </a:rPr>
              <a:t>Department of Mechanical Engineering Sciences</a:t>
            </a:r>
            <a:r>
              <a:rPr lang="cs-CZ" dirty="0">
                <a:solidFill>
                  <a:srgbClr val="FF0000"/>
                </a:solidFill>
                <a:latin typeface="Corbel" panose="020B0503020204020204" pitchFamily="34" charset="0"/>
              </a:rPr>
              <a:t>, </a:t>
            </a:r>
            <a:r>
              <a:rPr lang="cs-CZ" dirty="0" err="1">
                <a:solidFill>
                  <a:srgbClr val="FF0000"/>
                </a:solidFill>
                <a:latin typeface="Corbel" panose="020B0503020204020204" pitchFamily="34" charset="0"/>
              </a:rPr>
              <a:t>September</a:t>
            </a:r>
            <a:r>
              <a:rPr lang="cs-CZ" dirty="0">
                <a:solidFill>
                  <a:srgbClr val="FF0000"/>
                </a:solidFill>
                <a:latin typeface="Corbel" panose="020B0503020204020204" pitchFamily="34" charset="0"/>
              </a:rPr>
              <a:t> 2024</a:t>
            </a:r>
            <a:endParaRPr lang="en-US" dirty="0">
              <a:solidFill>
                <a:srgbClr val="FF0000"/>
              </a:solidFill>
              <a:latin typeface="Corbel" panose="020B0503020204020204" pitchFamily="34" charset="0"/>
            </a:endParaRPr>
          </a:p>
        </p:txBody>
      </p:sp>
      <p:sp>
        <p:nvSpPr>
          <p:cNvPr id="9" name="TextovéPole 8">
            <a:extLst>
              <a:ext uri="{FF2B5EF4-FFF2-40B4-BE49-F238E27FC236}">
                <a16:creationId xmlns:a16="http://schemas.microsoft.com/office/drawing/2014/main" id="{9CC14651-F97A-4465-B578-15EB42823420}"/>
              </a:ext>
            </a:extLst>
          </p:cNvPr>
          <p:cNvSpPr txBox="1"/>
          <p:nvPr/>
        </p:nvSpPr>
        <p:spPr>
          <a:xfrm>
            <a:off x="3961290" y="5444833"/>
            <a:ext cx="4119230" cy="369332"/>
          </a:xfrm>
          <a:prstGeom prst="rect">
            <a:avLst/>
          </a:prstGeom>
          <a:noFill/>
        </p:spPr>
        <p:txBody>
          <a:bodyPr wrap="square">
            <a:spAutoFit/>
          </a:bodyPr>
          <a:lstStyle/>
          <a:p>
            <a:pPr algn="ctr"/>
            <a:r>
              <a:rPr lang="en-US" dirty="0">
                <a:latin typeface="Corbel" panose="020B0503020204020204" pitchFamily="34" charset="0"/>
              </a:rPr>
              <a:t>Siege of Brno, May</a:t>
            </a:r>
            <a:r>
              <a:rPr lang="cs-CZ" dirty="0">
                <a:latin typeface="Corbel" panose="020B0503020204020204" pitchFamily="34" charset="0"/>
              </a:rPr>
              <a:t> – </a:t>
            </a:r>
            <a:r>
              <a:rPr lang="en-US" dirty="0">
                <a:latin typeface="Corbel" panose="020B0503020204020204" pitchFamily="34" charset="0"/>
              </a:rPr>
              <a:t>August 1645</a:t>
            </a:r>
          </a:p>
        </p:txBody>
      </p:sp>
      <p:pic>
        <p:nvPicPr>
          <p:cNvPr id="5" name="Obrázek 4">
            <a:extLst>
              <a:ext uri="{FF2B5EF4-FFF2-40B4-BE49-F238E27FC236}">
                <a16:creationId xmlns:a16="http://schemas.microsoft.com/office/drawing/2014/main" id="{28EFE0A9-A003-475F-B2D7-040D7F988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852" y="1493210"/>
            <a:ext cx="5162107" cy="3871580"/>
          </a:xfrm>
          <a:prstGeom prst="rect">
            <a:avLst/>
          </a:prstGeom>
        </p:spPr>
      </p:pic>
      <p:pic>
        <p:nvPicPr>
          <p:cNvPr id="21" name="Obrázek 20">
            <a:extLst>
              <a:ext uri="{FF2B5EF4-FFF2-40B4-BE49-F238E27FC236}">
                <a16:creationId xmlns:a16="http://schemas.microsoft.com/office/drawing/2014/main" id="{60C2CD9A-7EA6-4E3F-AAB6-37A95613F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89" y="1812535"/>
            <a:ext cx="2816940" cy="3552255"/>
          </a:xfrm>
          <a:prstGeom prst="rect">
            <a:avLst/>
          </a:prstGeom>
        </p:spPr>
      </p:pic>
      <p:sp>
        <p:nvSpPr>
          <p:cNvPr id="23" name="TextovéPole 22">
            <a:extLst>
              <a:ext uri="{FF2B5EF4-FFF2-40B4-BE49-F238E27FC236}">
                <a16:creationId xmlns:a16="http://schemas.microsoft.com/office/drawing/2014/main" id="{2E2982F9-8BC6-4096-9BCA-5E0F8FF3A14E}"/>
              </a:ext>
            </a:extLst>
          </p:cNvPr>
          <p:cNvSpPr txBox="1"/>
          <p:nvPr/>
        </p:nvSpPr>
        <p:spPr>
          <a:xfrm>
            <a:off x="32649" y="5440921"/>
            <a:ext cx="3402419" cy="646331"/>
          </a:xfrm>
          <a:prstGeom prst="rect">
            <a:avLst/>
          </a:prstGeom>
          <a:noFill/>
        </p:spPr>
        <p:txBody>
          <a:bodyPr wrap="square">
            <a:spAutoFit/>
          </a:bodyPr>
          <a:lstStyle/>
          <a:p>
            <a:pPr algn="ctr"/>
            <a:r>
              <a:rPr lang="cs-CZ" dirty="0" err="1">
                <a:latin typeface="Corbel" panose="020B0503020204020204" pitchFamily="34" charset="0"/>
              </a:rPr>
              <a:t>Lennart</a:t>
            </a:r>
            <a:r>
              <a:rPr lang="cs-CZ" dirty="0">
                <a:latin typeface="Corbel" panose="020B0503020204020204" pitchFamily="34" charset="0"/>
              </a:rPr>
              <a:t> </a:t>
            </a:r>
            <a:r>
              <a:rPr lang="cs-CZ" dirty="0" err="1">
                <a:latin typeface="Corbel" panose="020B0503020204020204" pitchFamily="34" charset="0"/>
              </a:rPr>
              <a:t>Torstenson</a:t>
            </a:r>
            <a:endParaRPr lang="cs-CZ" dirty="0">
              <a:latin typeface="Corbel" panose="020B0503020204020204" pitchFamily="34" charset="0"/>
            </a:endParaRPr>
          </a:p>
          <a:p>
            <a:pPr algn="ctr"/>
            <a:r>
              <a:rPr lang="en-US" dirty="0">
                <a:latin typeface="Corbel" panose="020B0503020204020204" pitchFamily="34" charset="0"/>
              </a:rPr>
              <a:t>1603</a:t>
            </a:r>
            <a:r>
              <a:rPr lang="cs-CZ" dirty="0">
                <a:latin typeface="Corbel" panose="020B0503020204020204" pitchFamily="34" charset="0"/>
              </a:rPr>
              <a:t>, </a:t>
            </a:r>
            <a:r>
              <a:rPr lang="cs-CZ" dirty="0" err="1">
                <a:latin typeface="Corbel" panose="020B0503020204020204" pitchFamily="34" charset="0"/>
              </a:rPr>
              <a:t>Forstena</a:t>
            </a:r>
            <a:r>
              <a:rPr lang="en-US" dirty="0">
                <a:latin typeface="Corbel" panose="020B0503020204020204" pitchFamily="34" charset="0"/>
              </a:rPr>
              <a:t> – 1651</a:t>
            </a:r>
            <a:r>
              <a:rPr lang="cs-CZ" dirty="0">
                <a:latin typeface="Corbel" panose="020B0503020204020204" pitchFamily="34" charset="0"/>
              </a:rPr>
              <a:t>, Stockholm</a:t>
            </a:r>
            <a:endParaRPr lang="en-US" dirty="0">
              <a:latin typeface="Corbel" panose="020B0503020204020204" pitchFamily="34" charset="0"/>
            </a:endParaRPr>
          </a:p>
        </p:txBody>
      </p:sp>
      <p:pic>
        <p:nvPicPr>
          <p:cNvPr id="25" name="Obrázek 24">
            <a:extLst>
              <a:ext uri="{FF2B5EF4-FFF2-40B4-BE49-F238E27FC236}">
                <a16:creationId xmlns:a16="http://schemas.microsoft.com/office/drawing/2014/main" id="{95C21ADB-3AF5-434A-8DD2-FC094024C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9482" y="1769292"/>
            <a:ext cx="2908391" cy="3595498"/>
          </a:xfrm>
          <a:prstGeom prst="rect">
            <a:avLst/>
          </a:prstGeom>
        </p:spPr>
      </p:pic>
      <p:sp>
        <p:nvSpPr>
          <p:cNvPr id="27" name="TextovéPole 26">
            <a:extLst>
              <a:ext uri="{FF2B5EF4-FFF2-40B4-BE49-F238E27FC236}">
                <a16:creationId xmlns:a16="http://schemas.microsoft.com/office/drawing/2014/main" id="{42001A54-2A26-49D2-AE67-1AE3047C59A1}"/>
              </a:ext>
            </a:extLst>
          </p:cNvPr>
          <p:cNvSpPr txBox="1"/>
          <p:nvPr/>
        </p:nvSpPr>
        <p:spPr>
          <a:xfrm>
            <a:off x="8515353" y="5440921"/>
            <a:ext cx="3676647" cy="923330"/>
          </a:xfrm>
          <a:prstGeom prst="rect">
            <a:avLst/>
          </a:prstGeom>
          <a:noFill/>
        </p:spPr>
        <p:txBody>
          <a:bodyPr wrap="square">
            <a:spAutoFit/>
          </a:bodyPr>
          <a:lstStyle/>
          <a:p>
            <a:pPr algn="ctr"/>
            <a:r>
              <a:rPr lang="en-US" dirty="0">
                <a:latin typeface="Corbel" panose="020B0503020204020204" pitchFamily="34" charset="0"/>
              </a:rPr>
              <a:t>Louis </a:t>
            </a:r>
            <a:r>
              <a:rPr lang="en-US" dirty="0" err="1">
                <a:latin typeface="Corbel" panose="020B0503020204020204" pitchFamily="34" charset="0"/>
              </a:rPr>
              <a:t>Raduit</a:t>
            </a:r>
            <a:r>
              <a:rPr lang="en-US" dirty="0">
                <a:latin typeface="Corbel" panose="020B0503020204020204" pitchFamily="34" charset="0"/>
              </a:rPr>
              <a:t> de </a:t>
            </a:r>
            <a:r>
              <a:rPr lang="en-US" dirty="0" err="1">
                <a:latin typeface="Corbel" panose="020B0503020204020204" pitchFamily="34" charset="0"/>
              </a:rPr>
              <a:t>Souches</a:t>
            </a:r>
            <a:endParaRPr lang="cs-CZ" dirty="0">
              <a:latin typeface="Corbel" panose="020B0503020204020204" pitchFamily="34" charset="0"/>
            </a:endParaRPr>
          </a:p>
          <a:p>
            <a:pPr algn="ctr"/>
            <a:r>
              <a:rPr lang="fr-FR" dirty="0">
                <a:latin typeface="Corbel" panose="020B0503020204020204" pitchFamily="34" charset="0"/>
              </a:rPr>
              <a:t> 1608, La Rochelle – 1682, </a:t>
            </a:r>
            <a:r>
              <a:rPr lang="fr-FR" dirty="0" err="1">
                <a:latin typeface="Corbel" panose="020B0503020204020204" pitchFamily="34" charset="0"/>
              </a:rPr>
              <a:t>Jevišovice</a:t>
            </a:r>
            <a:endParaRPr lang="cs-CZ" dirty="0">
              <a:latin typeface="Corbel" panose="020B0503020204020204" pitchFamily="34" charset="0"/>
            </a:endParaRPr>
          </a:p>
          <a:p>
            <a:pPr algn="ctr"/>
            <a:endParaRPr lang="en-US" dirty="0">
              <a:latin typeface="Corbel" panose="020B0503020204020204" pitchFamily="34" charset="0"/>
            </a:endParaRPr>
          </a:p>
        </p:txBody>
      </p:sp>
    </p:spTree>
    <p:extLst>
      <p:ext uri="{BB962C8B-B14F-4D97-AF65-F5344CB8AC3E}">
        <p14:creationId xmlns:p14="http://schemas.microsoft.com/office/powerpoint/2010/main" val="426557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a:extLst>
              <a:ext uri="{FF2B5EF4-FFF2-40B4-BE49-F238E27FC236}">
                <a16:creationId xmlns:a16="http://schemas.microsoft.com/office/drawing/2014/main" id="{4B9E05C6-0530-4B92-BEF2-82391DE4F86F}"/>
              </a:ext>
            </a:extLst>
          </p:cNvPr>
          <p:cNvSpPr txBox="1"/>
          <p:nvPr/>
        </p:nvSpPr>
        <p:spPr>
          <a:xfrm>
            <a:off x="0" y="31359"/>
            <a:ext cx="12192001" cy="923330"/>
          </a:xfrm>
          <a:prstGeom prst="rect">
            <a:avLst/>
          </a:prstGeom>
          <a:noFill/>
        </p:spPr>
        <p:txBody>
          <a:bodyPr wrap="square" rtlCol="0">
            <a:spAutoFit/>
          </a:bodyPr>
          <a:lstStyle/>
          <a:p>
            <a:pPr algn="ctr"/>
            <a:r>
              <a:rPr lang="cs-CZ" sz="3600" b="1" spc="600" dirty="0">
                <a:solidFill>
                  <a:srgbClr val="FF0000"/>
                </a:solidFill>
                <a:latin typeface="Corbel" panose="020B0503020204020204" pitchFamily="34" charset="0"/>
              </a:rPr>
              <a:t>BRNO</a:t>
            </a:r>
          </a:p>
          <a:p>
            <a:pPr algn="ctr"/>
            <a:r>
              <a:rPr lang="cs-CZ" b="1" dirty="0">
                <a:solidFill>
                  <a:srgbClr val="FF0000"/>
                </a:solidFill>
                <a:latin typeface="Corbel" panose="020B0503020204020204" pitchFamily="34" charset="0"/>
              </a:rPr>
              <a:t>Czech Republic</a:t>
            </a:r>
            <a:endParaRPr lang="en-US" b="1" dirty="0">
              <a:solidFill>
                <a:srgbClr val="FF0000"/>
              </a:solidFill>
              <a:latin typeface="Corbel" panose="020B0503020204020204" pitchFamily="34" charset="0"/>
            </a:endParaRPr>
          </a:p>
        </p:txBody>
      </p:sp>
      <p:sp>
        <p:nvSpPr>
          <p:cNvPr id="19" name="TextovéPole 18">
            <a:extLst>
              <a:ext uri="{FF2B5EF4-FFF2-40B4-BE49-F238E27FC236}">
                <a16:creationId xmlns:a16="http://schemas.microsoft.com/office/drawing/2014/main" id="{CB533BEA-3749-4C56-A2F4-FDB425657EB7}"/>
              </a:ext>
            </a:extLst>
          </p:cNvPr>
          <p:cNvSpPr txBox="1"/>
          <p:nvPr/>
        </p:nvSpPr>
        <p:spPr>
          <a:xfrm>
            <a:off x="0" y="6485860"/>
            <a:ext cx="12192000" cy="369332"/>
          </a:xfrm>
          <a:prstGeom prst="rect">
            <a:avLst/>
          </a:prstGeom>
          <a:noFill/>
        </p:spPr>
        <p:txBody>
          <a:bodyPr wrap="square" rtlCol="0">
            <a:spAutoFit/>
          </a:bodyPr>
          <a:lstStyle/>
          <a:p>
            <a:pPr algn="ctr"/>
            <a:r>
              <a:rPr lang="en-US" dirty="0">
                <a:solidFill>
                  <a:srgbClr val="FF0000"/>
                </a:solidFill>
                <a:latin typeface="Corbel" panose="020B0503020204020204" pitchFamily="34" charset="0"/>
              </a:rPr>
              <a:t>LUND UNIVERSITY</a:t>
            </a:r>
            <a:r>
              <a:rPr lang="cs-CZ" dirty="0">
                <a:solidFill>
                  <a:srgbClr val="FF0000"/>
                </a:solidFill>
                <a:latin typeface="Corbel" panose="020B0503020204020204" pitchFamily="34" charset="0"/>
              </a:rPr>
              <a:t>, </a:t>
            </a:r>
            <a:r>
              <a:rPr lang="en-US" dirty="0">
                <a:solidFill>
                  <a:srgbClr val="FF0000"/>
                </a:solidFill>
                <a:latin typeface="Corbel" panose="020B0503020204020204" pitchFamily="34" charset="0"/>
              </a:rPr>
              <a:t>Department of Mechanical Engineering Sciences</a:t>
            </a:r>
            <a:r>
              <a:rPr lang="cs-CZ" dirty="0">
                <a:solidFill>
                  <a:srgbClr val="FF0000"/>
                </a:solidFill>
                <a:latin typeface="Corbel" panose="020B0503020204020204" pitchFamily="34" charset="0"/>
              </a:rPr>
              <a:t>, </a:t>
            </a:r>
            <a:r>
              <a:rPr lang="cs-CZ" dirty="0" err="1">
                <a:solidFill>
                  <a:srgbClr val="FF0000"/>
                </a:solidFill>
                <a:latin typeface="Corbel" panose="020B0503020204020204" pitchFamily="34" charset="0"/>
              </a:rPr>
              <a:t>September</a:t>
            </a:r>
            <a:r>
              <a:rPr lang="cs-CZ" dirty="0">
                <a:solidFill>
                  <a:srgbClr val="FF0000"/>
                </a:solidFill>
                <a:latin typeface="Corbel" panose="020B0503020204020204" pitchFamily="34" charset="0"/>
              </a:rPr>
              <a:t> 2024</a:t>
            </a:r>
            <a:endParaRPr lang="en-US" dirty="0">
              <a:solidFill>
                <a:srgbClr val="FF0000"/>
              </a:solidFill>
              <a:latin typeface="Corbel" panose="020B0503020204020204" pitchFamily="34" charset="0"/>
            </a:endParaRPr>
          </a:p>
        </p:txBody>
      </p:sp>
      <p:pic>
        <p:nvPicPr>
          <p:cNvPr id="5" name="Obrázek 4">
            <a:extLst>
              <a:ext uri="{FF2B5EF4-FFF2-40B4-BE49-F238E27FC236}">
                <a16:creationId xmlns:a16="http://schemas.microsoft.com/office/drawing/2014/main" id="{28EFE0A9-A003-475F-B2D7-040D7F9885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42880" y="1704937"/>
            <a:ext cx="5162107" cy="3448126"/>
          </a:xfrm>
          <a:prstGeom prst="rect">
            <a:avLst/>
          </a:prstGeom>
        </p:spPr>
      </p:pic>
      <p:pic>
        <p:nvPicPr>
          <p:cNvPr id="21" name="Obrázek 20">
            <a:extLst>
              <a:ext uri="{FF2B5EF4-FFF2-40B4-BE49-F238E27FC236}">
                <a16:creationId xmlns:a16="http://schemas.microsoft.com/office/drawing/2014/main" id="{60C2CD9A-7EA6-4E3F-AAB6-37A95613F4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187" y="1600808"/>
            <a:ext cx="2368170" cy="3552255"/>
          </a:xfrm>
          <a:prstGeom prst="rect">
            <a:avLst/>
          </a:prstGeom>
        </p:spPr>
      </p:pic>
      <p:sp>
        <p:nvSpPr>
          <p:cNvPr id="23" name="TextovéPole 22">
            <a:extLst>
              <a:ext uri="{FF2B5EF4-FFF2-40B4-BE49-F238E27FC236}">
                <a16:creationId xmlns:a16="http://schemas.microsoft.com/office/drawing/2014/main" id="{2E2982F9-8BC6-4096-9BCA-5E0F8FF3A14E}"/>
              </a:ext>
            </a:extLst>
          </p:cNvPr>
          <p:cNvSpPr txBox="1"/>
          <p:nvPr/>
        </p:nvSpPr>
        <p:spPr>
          <a:xfrm>
            <a:off x="560062" y="5384809"/>
            <a:ext cx="3402419" cy="646331"/>
          </a:xfrm>
          <a:prstGeom prst="rect">
            <a:avLst/>
          </a:prstGeom>
          <a:noFill/>
        </p:spPr>
        <p:txBody>
          <a:bodyPr wrap="square">
            <a:spAutoFit/>
          </a:bodyPr>
          <a:lstStyle/>
          <a:p>
            <a:pPr algn="ctr"/>
            <a:r>
              <a:rPr lang="cs-CZ" dirty="0">
                <a:latin typeface="Corbel" panose="020B0503020204020204" pitchFamily="34" charset="0"/>
              </a:rPr>
              <a:t>Napoleon Bonaparte</a:t>
            </a:r>
          </a:p>
          <a:p>
            <a:pPr algn="ctr"/>
            <a:r>
              <a:rPr lang="en-US" dirty="0">
                <a:latin typeface="Corbel" panose="020B0503020204020204" pitchFamily="34" charset="0"/>
              </a:rPr>
              <a:t>1769</a:t>
            </a:r>
            <a:r>
              <a:rPr lang="cs-CZ" dirty="0">
                <a:latin typeface="Corbel" panose="020B0503020204020204" pitchFamily="34" charset="0"/>
              </a:rPr>
              <a:t>, </a:t>
            </a:r>
            <a:r>
              <a:rPr lang="cs-CZ" dirty="0" err="1">
                <a:latin typeface="Corbel" panose="020B0503020204020204" pitchFamily="34" charset="0"/>
              </a:rPr>
              <a:t>Corsica</a:t>
            </a:r>
            <a:r>
              <a:rPr lang="en-US" dirty="0">
                <a:latin typeface="Corbel" panose="020B0503020204020204" pitchFamily="34" charset="0"/>
              </a:rPr>
              <a:t> – 1821</a:t>
            </a:r>
            <a:r>
              <a:rPr lang="cs-CZ" dirty="0">
                <a:latin typeface="Corbel" panose="020B0503020204020204" pitchFamily="34" charset="0"/>
              </a:rPr>
              <a:t>, Saint Helena</a:t>
            </a:r>
          </a:p>
        </p:txBody>
      </p:sp>
      <p:pic>
        <p:nvPicPr>
          <p:cNvPr id="25" name="Obrázek 24">
            <a:extLst>
              <a:ext uri="{FF2B5EF4-FFF2-40B4-BE49-F238E27FC236}">
                <a16:creationId xmlns:a16="http://schemas.microsoft.com/office/drawing/2014/main" id="{95C21ADB-3AF5-434A-8DD2-FC094024CB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52701" y="520222"/>
            <a:ext cx="1637116" cy="2236592"/>
          </a:xfrm>
          <a:prstGeom prst="rect">
            <a:avLst/>
          </a:prstGeom>
        </p:spPr>
      </p:pic>
      <p:sp>
        <p:nvSpPr>
          <p:cNvPr id="27" name="TextovéPole 26">
            <a:extLst>
              <a:ext uri="{FF2B5EF4-FFF2-40B4-BE49-F238E27FC236}">
                <a16:creationId xmlns:a16="http://schemas.microsoft.com/office/drawing/2014/main" id="{42001A54-2A26-49D2-AE67-1AE3047C59A1}"/>
              </a:ext>
            </a:extLst>
          </p:cNvPr>
          <p:cNvSpPr txBox="1"/>
          <p:nvPr/>
        </p:nvSpPr>
        <p:spPr>
          <a:xfrm>
            <a:off x="9352701" y="2845034"/>
            <a:ext cx="1637116" cy="923330"/>
          </a:xfrm>
          <a:prstGeom prst="rect">
            <a:avLst/>
          </a:prstGeom>
          <a:noFill/>
        </p:spPr>
        <p:txBody>
          <a:bodyPr wrap="square">
            <a:spAutoFit/>
          </a:bodyPr>
          <a:lstStyle/>
          <a:p>
            <a:pPr algn="ctr"/>
            <a:r>
              <a:rPr lang="cs-CZ" dirty="0">
                <a:latin typeface="Corbel" panose="020B0503020204020204" pitchFamily="34" charset="0"/>
              </a:rPr>
              <a:t>Alexander I</a:t>
            </a:r>
            <a:r>
              <a:rPr lang="fr-FR" dirty="0">
                <a:latin typeface="Corbel" panose="020B0503020204020204" pitchFamily="34" charset="0"/>
              </a:rPr>
              <a:t>  1777</a:t>
            </a:r>
            <a:r>
              <a:rPr lang="cs-CZ" dirty="0">
                <a:latin typeface="Corbel" panose="020B0503020204020204" pitchFamily="34" charset="0"/>
              </a:rPr>
              <a:t> </a:t>
            </a:r>
            <a:r>
              <a:rPr lang="fr-FR" dirty="0">
                <a:latin typeface="Corbel" panose="020B0503020204020204" pitchFamily="34" charset="0"/>
              </a:rPr>
              <a:t>–</a:t>
            </a:r>
            <a:r>
              <a:rPr lang="cs-CZ" dirty="0">
                <a:latin typeface="Corbel" panose="020B0503020204020204" pitchFamily="34" charset="0"/>
              </a:rPr>
              <a:t> </a:t>
            </a:r>
            <a:r>
              <a:rPr lang="fr-FR" dirty="0">
                <a:latin typeface="Corbel" panose="020B0503020204020204" pitchFamily="34" charset="0"/>
              </a:rPr>
              <a:t>1825</a:t>
            </a:r>
            <a:endParaRPr lang="cs-CZ" dirty="0">
              <a:latin typeface="Corbel" panose="020B0503020204020204" pitchFamily="34" charset="0"/>
            </a:endParaRPr>
          </a:p>
          <a:p>
            <a:pPr algn="ctr"/>
            <a:endParaRPr lang="en-US" dirty="0">
              <a:latin typeface="Corbel" panose="020B0503020204020204" pitchFamily="34" charset="0"/>
            </a:endParaRPr>
          </a:p>
        </p:txBody>
      </p:sp>
      <p:sp>
        <p:nvSpPr>
          <p:cNvPr id="11" name="TextovéPole 10">
            <a:extLst>
              <a:ext uri="{FF2B5EF4-FFF2-40B4-BE49-F238E27FC236}">
                <a16:creationId xmlns:a16="http://schemas.microsoft.com/office/drawing/2014/main" id="{2AC164CF-0FE9-4826-8DA1-7D1D1FE54262}"/>
              </a:ext>
            </a:extLst>
          </p:cNvPr>
          <p:cNvSpPr txBox="1"/>
          <p:nvPr/>
        </p:nvSpPr>
        <p:spPr>
          <a:xfrm>
            <a:off x="4076190" y="5384809"/>
            <a:ext cx="4645676" cy="646331"/>
          </a:xfrm>
          <a:prstGeom prst="rect">
            <a:avLst/>
          </a:prstGeom>
          <a:noFill/>
        </p:spPr>
        <p:txBody>
          <a:bodyPr wrap="square">
            <a:spAutoFit/>
          </a:bodyPr>
          <a:lstStyle/>
          <a:p>
            <a:pPr algn="ctr"/>
            <a:r>
              <a:rPr lang="en-US" dirty="0">
                <a:latin typeface="Corbel" panose="020B0503020204020204" pitchFamily="34" charset="0"/>
              </a:rPr>
              <a:t>Cairn of Peace Memorial</a:t>
            </a:r>
            <a:r>
              <a:rPr lang="cs-CZ" dirty="0">
                <a:latin typeface="Corbel" panose="020B0503020204020204" pitchFamily="34" charset="0"/>
              </a:rPr>
              <a:t>, 1910 – 1912</a:t>
            </a:r>
            <a:r>
              <a:rPr lang="en-US" dirty="0">
                <a:latin typeface="Corbel" panose="020B0503020204020204" pitchFamily="34" charset="0"/>
              </a:rPr>
              <a:t> </a:t>
            </a:r>
            <a:endParaRPr lang="cs-CZ" dirty="0">
              <a:latin typeface="Corbel" panose="020B0503020204020204" pitchFamily="34" charset="0"/>
            </a:endParaRPr>
          </a:p>
          <a:p>
            <a:pPr algn="ctr"/>
            <a:r>
              <a:rPr lang="en-US" dirty="0">
                <a:latin typeface="Corbel" panose="020B0503020204020204" pitchFamily="34" charset="0"/>
              </a:rPr>
              <a:t> Battle of Austerlitz</a:t>
            </a:r>
            <a:r>
              <a:rPr lang="cs-CZ" dirty="0">
                <a:latin typeface="Corbel" panose="020B0503020204020204" pitchFamily="34" charset="0"/>
              </a:rPr>
              <a:t>, 2 </a:t>
            </a:r>
            <a:r>
              <a:rPr lang="cs-CZ" dirty="0" err="1">
                <a:latin typeface="Corbel" panose="020B0503020204020204" pitchFamily="34" charset="0"/>
              </a:rPr>
              <a:t>December</a:t>
            </a:r>
            <a:r>
              <a:rPr lang="cs-CZ" dirty="0">
                <a:latin typeface="Corbel" panose="020B0503020204020204" pitchFamily="34" charset="0"/>
              </a:rPr>
              <a:t> 1805</a:t>
            </a:r>
            <a:endParaRPr lang="en-US" dirty="0">
              <a:latin typeface="Corbel" panose="020B0503020204020204" pitchFamily="34" charset="0"/>
            </a:endParaRPr>
          </a:p>
        </p:txBody>
      </p:sp>
      <p:pic>
        <p:nvPicPr>
          <p:cNvPr id="13" name="Obrázek 12">
            <a:extLst>
              <a:ext uri="{FF2B5EF4-FFF2-40B4-BE49-F238E27FC236}">
                <a16:creationId xmlns:a16="http://schemas.microsoft.com/office/drawing/2014/main" id="{FCA5B0CD-1D58-4B5C-9AAD-5955ACD593C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52701" y="3640178"/>
            <a:ext cx="1637116" cy="2185290"/>
          </a:xfrm>
          <a:prstGeom prst="rect">
            <a:avLst/>
          </a:prstGeom>
        </p:spPr>
      </p:pic>
      <p:sp>
        <p:nvSpPr>
          <p:cNvPr id="15" name="TextovéPole 14">
            <a:extLst>
              <a:ext uri="{FF2B5EF4-FFF2-40B4-BE49-F238E27FC236}">
                <a16:creationId xmlns:a16="http://schemas.microsoft.com/office/drawing/2014/main" id="{D2A43CCA-A88D-4E3E-8F87-977C8B5CB592}"/>
              </a:ext>
            </a:extLst>
          </p:cNvPr>
          <p:cNvSpPr txBox="1"/>
          <p:nvPr/>
        </p:nvSpPr>
        <p:spPr>
          <a:xfrm>
            <a:off x="9450977" y="5888964"/>
            <a:ext cx="1440563" cy="646331"/>
          </a:xfrm>
          <a:prstGeom prst="rect">
            <a:avLst/>
          </a:prstGeom>
          <a:noFill/>
        </p:spPr>
        <p:txBody>
          <a:bodyPr wrap="square">
            <a:spAutoFit/>
          </a:bodyPr>
          <a:lstStyle/>
          <a:p>
            <a:pPr algn="ctr"/>
            <a:r>
              <a:rPr lang="en-US" dirty="0">
                <a:latin typeface="Corbel" panose="020B0503020204020204" pitchFamily="34" charset="0"/>
              </a:rPr>
              <a:t>Francis II</a:t>
            </a:r>
            <a:endParaRPr lang="cs-CZ" dirty="0">
              <a:latin typeface="Corbel" panose="020B0503020204020204" pitchFamily="34" charset="0"/>
            </a:endParaRPr>
          </a:p>
          <a:p>
            <a:pPr algn="ctr"/>
            <a:r>
              <a:rPr lang="en-US" dirty="0">
                <a:latin typeface="Corbel" panose="020B0503020204020204" pitchFamily="34" charset="0"/>
              </a:rPr>
              <a:t>1768 – 1835</a:t>
            </a:r>
          </a:p>
        </p:txBody>
      </p:sp>
    </p:spTree>
    <p:extLst>
      <p:ext uri="{BB962C8B-B14F-4D97-AF65-F5344CB8AC3E}">
        <p14:creationId xmlns:p14="http://schemas.microsoft.com/office/powerpoint/2010/main" val="346324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8F52B0A-8857-4B03-A130-E3971A43C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978" y="1401781"/>
            <a:ext cx="2680069" cy="3552281"/>
          </a:xfrm>
          <a:prstGeom prst="rect">
            <a:avLst/>
          </a:prstGeom>
        </p:spPr>
      </p:pic>
      <p:sp>
        <p:nvSpPr>
          <p:cNvPr id="9" name="TextovéPole 8">
            <a:extLst>
              <a:ext uri="{FF2B5EF4-FFF2-40B4-BE49-F238E27FC236}">
                <a16:creationId xmlns:a16="http://schemas.microsoft.com/office/drawing/2014/main" id="{7F7953B0-FA15-4347-A0EF-B41780F48F3D}"/>
              </a:ext>
            </a:extLst>
          </p:cNvPr>
          <p:cNvSpPr txBox="1"/>
          <p:nvPr/>
        </p:nvSpPr>
        <p:spPr>
          <a:xfrm>
            <a:off x="1147652" y="5115441"/>
            <a:ext cx="2892720" cy="646331"/>
          </a:xfrm>
          <a:prstGeom prst="rect">
            <a:avLst/>
          </a:prstGeom>
          <a:noFill/>
        </p:spPr>
        <p:txBody>
          <a:bodyPr wrap="square">
            <a:spAutoFit/>
          </a:bodyPr>
          <a:lstStyle/>
          <a:p>
            <a:pPr algn="ctr"/>
            <a:r>
              <a:rPr lang="en-US" dirty="0">
                <a:latin typeface="Corbel" panose="020B0503020204020204" pitchFamily="34" charset="0"/>
              </a:rPr>
              <a:t>Kurt Friedrich Gödel</a:t>
            </a:r>
            <a:endParaRPr lang="cs-CZ" dirty="0">
              <a:latin typeface="Corbel" panose="020B0503020204020204" pitchFamily="34" charset="0"/>
            </a:endParaRPr>
          </a:p>
          <a:p>
            <a:pPr algn="ctr"/>
            <a:r>
              <a:rPr lang="en-US" dirty="0">
                <a:latin typeface="Corbel" panose="020B0503020204020204" pitchFamily="34" charset="0"/>
              </a:rPr>
              <a:t>1906</a:t>
            </a:r>
            <a:r>
              <a:rPr lang="cs-CZ" dirty="0">
                <a:latin typeface="Corbel" panose="020B0503020204020204" pitchFamily="34" charset="0"/>
              </a:rPr>
              <a:t>, Brno – </a:t>
            </a:r>
            <a:r>
              <a:rPr lang="en-US" dirty="0">
                <a:latin typeface="Corbel" panose="020B0503020204020204" pitchFamily="34" charset="0"/>
              </a:rPr>
              <a:t>1978</a:t>
            </a:r>
            <a:r>
              <a:rPr lang="cs-CZ" dirty="0">
                <a:latin typeface="Corbel" panose="020B0503020204020204" pitchFamily="34" charset="0"/>
              </a:rPr>
              <a:t>,</a:t>
            </a:r>
            <a:r>
              <a:rPr lang="en-US" dirty="0">
                <a:latin typeface="Corbel" panose="020B0503020204020204" pitchFamily="34" charset="0"/>
              </a:rPr>
              <a:t> Princeton</a:t>
            </a:r>
          </a:p>
        </p:txBody>
      </p:sp>
      <p:pic>
        <p:nvPicPr>
          <p:cNvPr id="11" name="Obrázek 10">
            <a:extLst>
              <a:ext uri="{FF2B5EF4-FFF2-40B4-BE49-F238E27FC236}">
                <a16:creationId xmlns:a16="http://schemas.microsoft.com/office/drawing/2014/main" id="{06D13827-D72B-42BB-8FD7-29673EB93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1359" y="1401781"/>
            <a:ext cx="2414989" cy="3552280"/>
          </a:xfrm>
          <a:prstGeom prst="rect">
            <a:avLst/>
          </a:prstGeom>
        </p:spPr>
      </p:pic>
      <p:sp>
        <p:nvSpPr>
          <p:cNvPr id="13" name="TextovéPole 12">
            <a:extLst>
              <a:ext uri="{FF2B5EF4-FFF2-40B4-BE49-F238E27FC236}">
                <a16:creationId xmlns:a16="http://schemas.microsoft.com/office/drawing/2014/main" id="{ADDD5AB4-6AB4-4597-8CFA-EA68D2482DB5}"/>
              </a:ext>
            </a:extLst>
          </p:cNvPr>
          <p:cNvSpPr txBox="1"/>
          <p:nvPr/>
        </p:nvSpPr>
        <p:spPr>
          <a:xfrm>
            <a:off x="8367821" y="5115438"/>
            <a:ext cx="2682063" cy="646331"/>
          </a:xfrm>
          <a:prstGeom prst="rect">
            <a:avLst/>
          </a:prstGeom>
          <a:noFill/>
        </p:spPr>
        <p:txBody>
          <a:bodyPr wrap="square">
            <a:spAutoFit/>
          </a:bodyPr>
          <a:lstStyle/>
          <a:p>
            <a:pPr algn="ctr"/>
            <a:r>
              <a:rPr lang="en-US" dirty="0">
                <a:latin typeface="Corbel" panose="020B0503020204020204" pitchFamily="34" charset="0"/>
              </a:rPr>
              <a:t>George </a:t>
            </a:r>
            <a:r>
              <a:rPr lang="en-US" dirty="0" err="1">
                <a:latin typeface="Corbel" panose="020B0503020204020204" pitchFamily="34" charset="0"/>
              </a:rPr>
              <a:t>Placzek</a:t>
            </a:r>
            <a:endParaRPr lang="cs-CZ" dirty="0">
              <a:latin typeface="Corbel" panose="020B0503020204020204" pitchFamily="34" charset="0"/>
            </a:endParaRPr>
          </a:p>
          <a:p>
            <a:pPr algn="ctr"/>
            <a:r>
              <a:rPr lang="en-US" dirty="0">
                <a:latin typeface="Corbel" panose="020B0503020204020204" pitchFamily="34" charset="0"/>
              </a:rPr>
              <a:t>1905</a:t>
            </a:r>
            <a:r>
              <a:rPr lang="cs-CZ" dirty="0">
                <a:latin typeface="Corbel" panose="020B0503020204020204" pitchFamily="34" charset="0"/>
              </a:rPr>
              <a:t>, Brno –</a:t>
            </a:r>
            <a:r>
              <a:rPr lang="en-US" dirty="0">
                <a:latin typeface="Corbel" panose="020B0503020204020204" pitchFamily="34" charset="0"/>
              </a:rPr>
              <a:t> 1955</a:t>
            </a:r>
            <a:r>
              <a:rPr lang="cs-CZ" dirty="0">
                <a:latin typeface="Corbel" panose="020B0503020204020204" pitchFamily="34" charset="0"/>
              </a:rPr>
              <a:t>, Zürich</a:t>
            </a:r>
            <a:endParaRPr lang="en-US" dirty="0">
              <a:latin typeface="Corbel" panose="020B0503020204020204" pitchFamily="34" charset="0"/>
            </a:endParaRPr>
          </a:p>
        </p:txBody>
      </p:sp>
      <p:pic>
        <p:nvPicPr>
          <p:cNvPr id="15" name="Obrázek 14">
            <a:extLst>
              <a:ext uri="{FF2B5EF4-FFF2-40B4-BE49-F238E27FC236}">
                <a16:creationId xmlns:a16="http://schemas.microsoft.com/office/drawing/2014/main" id="{2FF9D4BB-AA75-4713-B10D-21D784D1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898" y="1401781"/>
            <a:ext cx="3227610" cy="3552280"/>
          </a:xfrm>
          <a:prstGeom prst="rect">
            <a:avLst/>
          </a:prstGeom>
        </p:spPr>
      </p:pic>
      <p:sp>
        <p:nvSpPr>
          <p:cNvPr id="17" name="TextovéPole 16">
            <a:extLst>
              <a:ext uri="{FF2B5EF4-FFF2-40B4-BE49-F238E27FC236}">
                <a16:creationId xmlns:a16="http://schemas.microsoft.com/office/drawing/2014/main" id="{54F1031B-ACDB-4A48-8538-11F1B248A187}"/>
              </a:ext>
            </a:extLst>
          </p:cNvPr>
          <p:cNvSpPr txBox="1"/>
          <p:nvPr/>
        </p:nvSpPr>
        <p:spPr>
          <a:xfrm>
            <a:off x="4127538" y="5115437"/>
            <a:ext cx="4021986" cy="923330"/>
          </a:xfrm>
          <a:prstGeom prst="rect">
            <a:avLst/>
          </a:prstGeom>
          <a:noFill/>
        </p:spPr>
        <p:txBody>
          <a:bodyPr wrap="square">
            <a:spAutoFit/>
          </a:bodyPr>
          <a:lstStyle/>
          <a:p>
            <a:pPr algn="ctr"/>
            <a:r>
              <a:rPr lang="en-US" dirty="0">
                <a:latin typeface="Corbel" panose="020B0503020204020204" pitchFamily="34" charset="0"/>
              </a:rPr>
              <a:t>Ernst Mach</a:t>
            </a:r>
            <a:endParaRPr lang="cs-CZ" dirty="0">
              <a:latin typeface="Corbel" panose="020B0503020204020204" pitchFamily="34" charset="0"/>
            </a:endParaRPr>
          </a:p>
          <a:p>
            <a:pPr algn="ctr"/>
            <a:r>
              <a:rPr lang="en-US" dirty="0">
                <a:latin typeface="Corbel" panose="020B0503020204020204" pitchFamily="34" charset="0"/>
              </a:rPr>
              <a:t>1838</a:t>
            </a:r>
            <a:r>
              <a:rPr lang="cs-CZ" dirty="0">
                <a:latin typeface="Corbel" panose="020B0503020204020204" pitchFamily="34" charset="0"/>
              </a:rPr>
              <a:t>,</a:t>
            </a:r>
            <a:r>
              <a:rPr lang="en-US" dirty="0">
                <a:latin typeface="Corbel" panose="020B0503020204020204" pitchFamily="34" charset="0"/>
              </a:rPr>
              <a:t> </a:t>
            </a:r>
            <a:r>
              <a:rPr lang="en-US" dirty="0" err="1">
                <a:latin typeface="Corbel" panose="020B0503020204020204" pitchFamily="34" charset="0"/>
              </a:rPr>
              <a:t>Chrlice</a:t>
            </a:r>
            <a:r>
              <a:rPr lang="cs-CZ" dirty="0">
                <a:latin typeface="Corbel" panose="020B0503020204020204" pitchFamily="34" charset="0"/>
              </a:rPr>
              <a:t> (Brno)</a:t>
            </a:r>
            <a:r>
              <a:rPr lang="en-US" dirty="0">
                <a:latin typeface="Corbel" panose="020B0503020204020204" pitchFamily="34" charset="0"/>
              </a:rPr>
              <a:t> – 1916</a:t>
            </a:r>
            <a:r>
              <a:rPr lang="cs-CZ" dirty="0">
                <a:latin typeface="Corbel" panose="020B0503020204020204" pitchFamily="34" charset="0"/>
              </a:rPr>
              <a:t>,</a:t>
            </a:r>
          </a:p>
          <a:p>
            <a:pPr algn="ctr"/>
            <a:r>
              <a:rPr lang="en-US" dirty="0" err="1">
                <a:latin typeface="Corbel" panose="020B0503020204020204" pitchFamily="34" charset="0"/>
              </a:rPr>
              <a:t>Vaterstetten</a:t>
            </a:r>
            <a:endParaRPr lang="en-US" dirty="0">
              <a:latin typeface="Corbel" panose="020B0503020204020204" pitchFamily="34" charset="0"/>
            </a:endParaRPr>
          </a:p>
        </p:txBody>
      </p:sp>
      <p:sp>
        <p:nvSpPr>
          <p:cNvPr id="18" name="TextovéPole 17">
            <a:extLst>
              <a:ext uri="{FF2B5EF4-FFF2-40B4-BE49-F238E27FC236}">
                <a16:creationId xmlns:a16="http://schemas.microsoft.com/office/drawing/2014/main" id="{4B9E05C6-0530-4B92-BEF2-82391DE4F86F}"/>
              </a:ext>
            </a:extLst>
          </p:cNvPr>
          <p:cNvSpPr txBox="1"/>
          <p:nvPr/>
        </p:nvSpPr>
        <p:spPr>
          <a:xfrm>
            <a:off x="0" y="31359"/>
            <a:ext cx="12192001" cy="923330"/>
          </a:xfrm>
          <a:prstGeom prst="rect">
            <a:avLst/>
          </a:prstGeom>
          <a:noFill/>
        </p:spPr>
        <p:txBody>
          <a:bodyPr wrap="square" rtlCol="0">
            <a:spAutoFit/>
          </a:bodyPr>
          <a:lstStyle/>
          <a:p>
            <a:pPr algn="ctr"/>
            <a:r>
              <a:rPr lang="cs-CZ" sz="3600" b="1" spc="600" dirty="0">
                <a:solidFill>
                  <a:srgbClr val="FF0000"/>
                </a:solidFill>
              </a:rPr>
              <a:t>BRNO</a:t>
            </a:r>
          </a:p>
          <a:p>
            <a:pPr algn="ctr"/>
            <a:r>
              <a:rPr lang="cs-CZ" b="1" dirty="0">
                <a:solidFill>
                  <a:srgbClr val="FF0000"/>
                </a:solidFill>
              </a:rPr>
              <a:t>Czech Republic</a:t>
            </a:r>
            <a:endParaRPr lang="en-US" b="1" dirty="0">
              <a:solidFill>
                <a:srgbClr val="FF0000"/>
              </a:solidFill>
            </a:endParaRPr>
          </a:p>
        </p:txBody>
      </p:sp>
      <p:sp>
        <p:nvSpPr>
          <p:cNvPr id="19" name="TextovéPole 18">
            <a:extLst>
              <a:ext uri="{FF2B5EF4-FFF2-40B4-BE49-F238E27FC236}">
                <a16:creationId xmlns:a16="http://schemas.microsoft.com/office/drawing/2014/main" id="{CB533BEA-3749-4C56-A2F4-FDB425657EB7}"/>
              </a:ext>
            </a:extLst>
          </p:cNvPr>
          <p:cNvSpPr txBox="1"/>
          <p:nvPr/>
        </p:nvSpPr>
        <p:spPr>
          <a:xfrm>
            <a:off x="0" y="6485860"/>
            <a:ext cx="12192000" cy="369332"/>
          </a:xfrm>
          <a:prstGeom prst="rect">
            <a:avLst/>
          </a:prstGeom>
          <a:noFill/>
        </p:spPr>
        <p:txBody>
          <a:bodyPr wrap="square" rtlCol="0">
            <a:spAutoFit/>
          </a:bodyPr>
          <a:lstStyle/>
          <a:p>
            <a:pPr algn="ctr"/>
            <a:r>
              <a:rPr lang="en-US" dirty="0">
                <a:solidFill>
                  <a:srgbClr val="FF0000"/>
                </a:solidFill>
                <a:latin typeface="Corbel" panose="020B0503020204020204" pitchFamily="34" charset="0"/>
              </a:rPr>
              <a:t>LUND UNIVERSITY</a:t>
            </a:r>
            <a:r>
              <a:rPr lang="cs-CZ" dirty="0">
                <a:solidFill>
                  <a:srgbClr val="FF0000"/>
                </a:solidFill>
                <a:latin typeface="Corbel" panose="020B0503020204020204" pitchFamily="34" charset="0"/>
              </a:rPr>
              <a:t>, </a:t>
            </a:r>
            <a:r>
              <a:rPr lang="en-US" dirty="0">
                <a:solidFill>
                  <a:srgbClr val="FF0000"/>
                </a:solidFill>
                <a:latin typeface="Corbel" panose="020B0503020204020204" pitchFamily="34" charset="0"/>
              </a:rPr>
              <a:t>Department of Mechanical Engineering Sciences</a:t>
            </a:r>
            <a:r>
              <a:rPr lang="cs-CZ" dirty="0">
                <a:solidFill>
                  <a:srgbClr val="FF0000"/>
                </a:solidFill>
                <a:latin typeface="Corbel" panose="020B0503020204020204" pitchFamily="34" charset="0"/>
              </a:rPr>
              <a:t>, </a:t>
            </a:r>
            <a:r>
              <a:rPr lang="cs-CZ" dirty="0" err="1">
                <a:solidFill>
                  <a:srgbClr val="FF0000"/>
                </a:solidFill>
                <a:latin typeface="Corbel" panose="020B0503020204020204" pitchFamily="34" charset="0"/>
              </a:rPr>
              <a:t>September</a:t>
            </a:r>
            <a:r>
              <a:rPr lang="cs-CZ" dirty="0">
                <a:solidFill>
                  <a:srgbClr val="FF0000"/>
                </a:solidFill>
                <a:latin typeface="Corbel" panose="020B0503020204020204" pitchFamily="34" charset="0"/>
              </a:rPr>
              <a:t> 2024</a:t>
            </a:r>
            <a:endParaRPr lang="en-US" dirty="0">
              <a:solidFill>
                <a:srgbClr val="FF0000"/>
              </a:solidFill>
              <a:latin typeface="Corbel" panose="020B0503020204020204" pitchFamily="34" charset="0"/>
            </a:endParaRPr>
          </a:p>
        </p:txBody>
      </p:sp>
    </p:spTree>
    <p:extLst>
      <p:ext uri="{BB962C8B-B14F-4D97-AF65-F5344CB8AC3E}">
        <p14:creationId xmlns:p14="http://schemas.microsoft.com/office/powerpoint/2010/main" val="368193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a:extLst>
              <a:ext uri="{FF2B5EF4-FFF2-40B4-BE49-F238E27FC236}">
                <a16:creationId xmlns:a16="http://schemas.microsoft.com/office/drawing/2014/main" id="{4B9E05C6-0530-4B92-BEF2-82391DE4F86F}"/>
              </a:ext>
            </a:extLst>
          </p:cNvPr>
          <p:cNvSpPr txBox="1"/>
          <p:nvPr/>
        </p:nvSpPr>
        <p:spPr>
          <a:xfrm>
            <a:off x="0" y="31359"/>
            <a:ext cx="12192001" cy="923330"/>
          </a:xfrm>
          <a:prstGeom prst="rect">
            <a:avLst/>
          </a:prstGeom>
          <a:noFill/>
        </p:spPr>
        <p:txBody>
          <a:bodyPr wrap="square" rtlCol="0">
            <a:spAutoFit/>
          </a:bodyPr>
          <a:lstStyle/>
          <a:p>
            <a:pPr algn="ctr"/>
            <a:r>
              <a:rPr lang="cs-CZ" sz="3600" b="1" spc="600" dirty="0">
                <a:solidFill>
                  <a:srgbClr val="FF0000"/>
                </a:solidFill>
                <a:latin typeface="Corbel" panose="020B0503020204020204" pitchFamily="34" charset="0"/>
              </a:rPr>
              <a:t>BRNO</a:t>
            </a:r>
          </a:p>
          <a:p>
            <a:pPr algn="ctr"/>
            <a:r>
              <a:rPr lang="cs-CZ" b="1" dirty="0">
                <a:solidFill>
                  <a:srgbClr val="FF0000"/>
                </a:solidFill>
                <a:latin typeface="Corbel" panose="020B0503020204020204" pitchFamily="34" charset="0"/>
              </a:rPr>
              <a:t>Czech Republic</a:t>
            </a:r>
            <a:endParaRPr lang="en-US" b="1" dirty="0">
              <a:solidFill>
                <a:srgbClr val="FF0000"/>
              </a:solidFill>
              <a:latin typeface="Corbel" panose="020B0503020204020204" pitchFamily="34" charset="0"/>
            </a:endParaRPr>
          </a:p>
        </p:txBody>
      </p:sp>
      <p:sp>
        <p:nvSpPr>
          <p:cNvPr id="19" name="TextovéPole 18">
            <a:extLst>
              <a:ext uri="{FF2B5EF4-FFF2-40B4-BE49-F238E27FC236}">
                <a16:creationId xmlns:a16="http://schemas.microsoft.com/office/drawing/2014/main" id="{CB533BEA-3749-4C56-A2F4-FDB425657EB7}"/>
              </a:ext>
            </a:extLst>
          </p:cNvPr>
          <p:cNvSpPr txBox="1"/>
          <p:nvPr/>
        </p:nvSpPr>
        <p:spPr>
          <a:xfrm>
            <a:off x="0" y="6485860"/>
            <a:ext cx="12192000" cy="369332"/>
          </a:xfrm>
          <a:prstGeom prst="rect">
            <a:avLst/>
          </a:prstGeom>
          <a:noFill/>
        </p:spPr>
        <p:txBody>
          <a:bodyPr wrap="square" rtlCol="0">
            <a:spAutoFit/>
          </a:bodyPr>
          <a:lstStyle/>
          <a:p>
            <a:pPr algn="ctr"/>
            <a:r>
              <a:rPr lang="en-US" dirty="0">
                <a:solidFill>
                  <a:srgbClr val="FF0000"/>
                </a:solidFill>
                <a:latin typeface="Corbel" panose="020B0503020204020204" pitchFamily="34" charset="0"/>
              </a:rPr>
              <a:t>LUND UNIVERSITY</a:t>
            </a:r>
            <a:r>
              <a:rPr lang="cs-CZ" dirty="0">
                <a:solidFill>
                  <a:srgbClr val="FF0000"/>
                </a:solidFill>
                <a:latin typeface="Corbel" panose="020B0503020204020204" pitchFamily="34" charset="0"/>
              </a:rPr>
              <a:t>, </a:t>
            </a:r>
            <a:r>
              <a:rPr lang="en-US" dirty="0">
                <a:solidFill>
                  <a:srgbClr val="FF0000"/>
                </a:solidFill>
                <a:latin typeface="Corbel" panose="020B0503020204020204" pitchFamily="34" charset="0"/>
              </a:rPr>
              <a:t>Department of Mechanical Engineering Sciences</a:t>
            </a:r>
            <a:r>
              <a:rPr lang="cs-CZ" dirty="0">
                <a:solidFill>
                  <a:srgbClr val="FF0000"/>
                </a:solidFill>
                <a:latin typeface="Corbel" panose="020B0503020204020204" pitchFamily="34" charset="0"/>
              </a:rPr>
              <a:t>, </a:t>
            </a:r>
            <a:r>
              <a:rPr lang="cs-CZ" dirty="0" err="1">
                <a:solidFill>
                  <a:srgbClr val="FF0000"/>
                </a:solidFill>
                <a:latin typeface="Corbel" panose="020B0503020204020204" pitchFamily="34" charset="0"/>
              </a:rPr>
              <a:t>September</a:t>
            </a:r>
            <a:r>
              <a:rPr lang="cs-CZ" dirty="0">
                <a:solidFill>
                  <a:srgbClr val="FF0000"/>
                </a:solidFill>
                <a:latin typeface="Corbel" panose="020B0503020204020204" pitchFamily="34" charset="0"/>
              </a:rPr>
              <a:t> 2024</a:t>
            </a:r>
            <a:endParaRPr lang="en-US" dirty="0">
              <a:solidFill>
                <a:srgbClr val="FF0000"/>
              </a:solidFill>
              <a:latin typeface="Corbel" panose="020B0503020204020204" pitchFamily="34" charset="0"/>
            </a:endParaRPr>
          </a:p>
        </p:txBody>
      </p:sp>
      <p:pic>
        <p:nvPicPr>
          <p:cNvPr id="20" name="Obrázek 19">
            <a:extLst>
              <a:ext uri="{FF2B5EF4-FFF2-40B4-BE49-F238E27FC236}">
                <a16:creationId xmlns:a16="http://schemas.microsoft.com/office/drawing/2014/main" id="{7853E84E-0D82-40CD-BC05-F2F723884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761" y="1299239"/>
            <a:ext cx="2569508" cy="4112734"/>
          </a:xfrm>
          <a:prstGeom prst="rect">
            <a:avLst/>
          </a:prstGeom>
        </p:spPr>
      </p:pic>
      <p:sp>
        <p:nvSpPr>
          <p:cNvPr id="21" name="TextovéPole 20">
            <a:extLst>
              <a:ext uri="{FF2B5EF4-FFF2-40B4-BE49-F238E27FC236}">
                <a16:creationId xmlns:a16="http://schemas.microsoft.com/office/drawing/2014/main" id="{879C8273-FB9B-4D8A-892D-4C4D4C55CA0C}"/>
              </a:ext>
            </a:extLst>
          </p:cNvPr>
          <p:cNvSpPr txBox="1"/>
          <p:nvPr/>
        </p:nvSpPr>
        <p:spPr>
          <a:xfrm>
            <a:off x="1917084" y="5588536"/>
            <a:ext cx="2946862" cy="646331"/>
          </a:xfrm>
          <a:prstGeom prst="rect">
            <a:avLst/>
          </a:prstGeom>
          <a:noFill/>
        </p:spPr>
        <p:txBody>
          <a:bodyPr wrap="square">
            <a:spAutoFit/>
          </a:bodyPr>
          <a:lstStyle/>
          <a:p>
            <a:pPr algn="ctr"/>
            <a:r>
              <a:rPr lang="en-US" dirty="0">
                <a:latin typeface="Corbel" panose="020B0503020204020204" pitchFamily="34" charset="0"/>
              </a:rPr>
              <a:t>Gregor Johann Mendel</a:t>
            </a:r>
            <a:endParaRPr lang="cs-CZ" dirty="0">
              <a:latin typeface="Corbel" panose="020B0503020204020204" pitchFamily="34" charset="0"/>
            </a:endParaRPr>
          </a:p>
          <a:p>
            <a:pPr algn="ctr"/>
            <a:r>
              <a:rPr lang="en-US" dirty="0">
                <a:latin typeface="Corbel" panose="020B0503020204020204" pitchFamily="34" charset="0"/>
              </a:rPr>
              <a:t>1822</a:t>
            </a:r>
            <a:r>
              <a:rPr lang="cs-CZ" dirty="0">
                <a:latin typeface="Corbel" panose="020B0503020204020204" pitchFamily="34" charset="0"/>
              </a:rPr>
              <a:t>,</a:t>
            </a:r>
            <a:r>
              <a:rPr lang="en-US" dirty="0">
                <a:latin typeface="Corbel" panose="020B0503020204020204" pitchFamily="34" charset="0"/>
              </a:rPr>
              <a:t> </a:t>
            </a:r>
            <a:r>
              <a:rPr lang="en-US" dirty="0" err="1">
                <a:latin typeface="Corbel" panose="020B0503020204020204" pitchFamily="34" charset="0"/>
              </a:rPr>
              <a:t>Hynčice</a:t>
            </a:r>
            <a:r>
              <a:rPr lang="en-US" dirty="0">
                <a:latin typeface="Corbel" panose="020B0503020204020204" pitchFamily="34" charset="0"/>
              </a:rPr>
              <a:t> – 1884</a:t>
            </a:r>
            <a:r>
              <a:rPr lang="cs-CZ" dirty="0">
                <a:latin typeface="Corbel" panose="020B0503020204020204" pitchFamily="34" charset="0"/>
              </a:rPr>
              <a:t>,</a:t>
            </a:r>
            <a:r>
              <a:rPr lang="en-US" dirty="0">
                <a:latin typeface="Corbel" panose="020B0503020204020204" pitchFamily="34" charset="0"/>
              </a:rPr>
              <a:t> Brno</a:t>
            </a:r>
          </a:p>
        </p:txBody>
      </p:sp>
      <p:pic>
        <p:nvPicPr>
          <p:cNvPr id="22" name="Obrázek 21">
            <a:extLst>
              <a:ext uri="{FF2B5EF4-FFF2-40B4-BE49-F238E27FC236}">
                <a16:creationId xmlns:a16="http://schemas.microsoft.com/office/drawing/2014/main" id="{68462A4D-B589-4210-AA4C-97B37D89A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819" y="1299239"/>
            <a:ext cx="2770164" cy="4130659"/>
          </a:xfrm>
          <a:prstGeom prst="rect">
            <a:avLst/>
          </a:prstGeom>
        </p:spPr>
      </p:pic>
      <p:sp>
        <p:nvSpPr>
          <p:cNvPr id="23" name="TextovéPole 22">
            <a:extLst>
              <a:ext uri="{FF2B5EF4-FFF2-40B4-BE49-F238E27FC236}">
                <a16:creationId xmlns:a16="http://schemas.microsoft.com/office/drawing/2014/main" id="{A86D6EA4-B581-4866-B516-AA9A1FC059E4}"/>
              </a:ext>
            </a:extLst>
          </p:cNvPr>
          <p:cNvSpPr txBox="1"/>
          <p:nvPr/>
        </p:nvSpPr>
        <p:spPr>
          <a:xfrm>
            <a:off x="5984980" y="5588537"/>
            <a:ext cx="5079842" cy="646331"/>
          </a:xfrm>
          <a:prstGeom prst="rect">
            <a:avLst/>
          </a:prstGeom>
          <a:noFill/>
        </p:spPr>
        <p:txBody>
          <a:bodyPr wrap="square">
            <a:spAutoFit/>
          </a:bodyPr>
          <a:lstStyle/>
          <a:p>
            <a:pPr algn="ctr"/>
            <a:r>
              <a:rPr lang="cs-CZ" dirty="0" err="1">
                <a:latin typeface="Corbel" panose="020B0503020204020204" pitchFamily="34" charset="0"/>
              </a:rPr>
              <a:t>Vi</a:t>
            </a:r>
            <a:r>
              <a:rPr lang="en-US" dirty="0" err="1">
                <a:latin typeface="Corbel" panose="020B0503020204020204" pitchFamily="34" charset="0"/>
              </a:rPr>
              <a:t>ktor</a:t>
            </a:r>
            <a:r>
              <a:rPr lang="en-US" dirty="0">
                <a:latin typeface="Corbel" panose="020B0503020204020204" pitchFamily="34" charset="0"/>
              </a:rPr>
              <a:t> Kaplan</a:t>
            </a:r>
            <a:endParaRPr lang="cs-CZ" dirty="0">
              <a:latin typeface="Corbel" panose="020B0503020204020204" pitchFamily="34" charset="0"/>
            </a:endParaRPr>
          </a:p>
          <a:p>
            <a:pPr algn="ctr"/>
            <a:r>
              <a:rPr lang="en-US" dirty="0">
                <a:latin typeface="Corbel" panose="020B0503020204020204" pitchFamily="34" charset="0"/>
              </a:rPr>
              <a:t>1876</a:t>
            </a:r>
            <a:r>
              <a:rPr lang="cs-CZ" dirty="0">
                <a:latin typeface="Corbel" panose="020B0503020204020204" pitchFamily="34" charset="0"/>
              </a:rPr>
              <a:t>,</a:t>
            </a:r>
            <a:r>
              <a:rPr lang="en-US" dirty="0">
                <a:latin typeface="Corbel" panose="020B0503020204020204" pitchFamily="34" charset="0"/>
              </a:rPr>
              <a:t> </a:t>
            </a:r>
            <a:r>
              <a:rPr lang="en-US" dirty="0" err="1">
                <a:latin typeface="Corbel" panose="020B0503020204020204" pitchFamily="34" charset="0"/>
              </a:rPr>
              <a:t>Mürzzuschlag</a:t>
            </a:r>
            <a:r>
              <a:rPr lang="en-US" dirty="0">
                <a:latin typeface="Corbel" panose="020B0503020204020204" pitchFamily="34" charset="0"/>
              </a:rPr>
              <a:t> – 1934</a:t>
            </a:r>
            <a:r>
              <a:rPr lang="cs-CZ" dirty="0">
                <a:latin typeface="Corbel" panose="020B0503020204020204" pitchFamily="34" charset="0"/>
              </a:rPr>
              <a:t>, </a:t>
            </a:r>
            <a:r>
              <a:rPr lang="en-US" dirty="0" err="1">
                <a:latin typeface="Corbel" panose="020B0503020204020204" pitchFamily="34" charset="0"/>
              </a:rPr>
              <a:t>Unterach</a:t>
            </a:r>
            <a:r>
              <a:rPr lang="en-US" dirty="0">
                <a:latin typeface="Corbel" panose="020B0503020204020204" pitchFamily="34" charset="0"/>
              </a:rPr>
              <a:t> am </a:t>
            </a:r>
            <a:r>
              <a:rPr lang="en-US" dirty="0" err="1">
                <a:latin typeface="Corbel" panose="020B0503020204020204" pitchFamily="34" charset="0"/>
              </a:rPr>
              <a:t>Attersee</a:t>
            </a:r>
            <a:endParaRPr lang="en-US" dirty="0">
              <a:latin typeface="Corbel" panose="020B0503020204020204" pitchFamily="34" charset="0"/>
            </a:endParaRPr>
          </a:p>
        </p:txBody>
      </p:sp>
    </p:spTree>
    <p:extLst>
      <p:ext uri="{BB962C8B-B14F-4D97-AF65-F5344CB8AC3E}">
        <p14:creationId xmlns:p14="http://schemas.microsoft.com/office/powerpoint/2010/main" val="184783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a:extLst>
              <a:ext uri="{FF2B5EF4-FFF2-40B4-BE49-F238E27FC236}">
                <a16:creationId xmlns:a16="http://schemas.microsoft.com/office/drawing/2014/main" id="{4B9E05C6-0530-4B92-BEF2-82391DE4F86F}"/>
              </a:ext>
            </a:extLst>
          </p:cNvPr>
          <p:cNvSpPr txBox="1"/>
          <p:nvPr/>
        </p:nvSpPr>
        <p:spPr>
          <a:xfrm>
            <a:off x="0" y="31359"/>
            <a:ext cx="12192001" cy="923330"/>
          </a:xfrm>
          <a:prstGeom prst="rect">
            <a:avLst/>
          </a:prstGeom>
          <a:noFill/>
        </p:spPr>
        <p:txBody>
          <a:bodyPr wrap="square" rtlCol="0">
            <a:spAutoFit/>
          </a:bodyPr>
          <a:lstStyle/>
          <a:p>
            <a:pPr algn="ctr"/>
            <a:r>
              <a:rPr lang="cs-CZ" sz="3600" b="1" spc="600" dirty="0">
                <a:solidFill>
                  <a:srgbClr val="FF0000"/>
                </a:solidFill>
                <a:latin typeface="Corbel" panose="020B0503020204020204" pitchFamily="34" charset="0"/>
              </a:rPr>
              <a:t>BRNO</a:t>
            </a:r>
          </a:p>
          <a:p>
            <a:pPr algn="ctr"/>
            <a:r>
              <a:rPr lang="cs-CZ" b="1" dirty="0">
                <a:solidFill>
                  <a:srgbClr val="FF0000"/>
                </a:solidFill>
                <a:latin typeface="Corbel" panose="020B0503020204020204" pitchFamily="34" charset="0"/>
              </a:rPr>
              <a:t>Czech Republic</a:t>
            </a:r>
            <a:endParaRPr lang="en-US" b="1" dirty="0">
              <a:solidFill>
                <a:srgbClr val="FF0000"/>
              </a:solidFill>
              <a:latin typeface="Corbel" panose="020B0503020204020204" pitchFamily="34" charset="0"/>
            </a:endParaRPr>
          </a:p>
        </p:txBody>
      </p:sp>
      <p:sp>
        <p:nvSpPr>
          <p:cNvPr id="19" name="TextovéPole 18">
            <a:extLst>
              <a:ext uri="{FF2B5EF4-FFF2-40B4-BE49-F238E27FC236}">
                <a16:creationId xmlns:a16="http://schemas.microsoft.com/office/drawing/2014/main" id="{CB533BEA-3749-4C56-A2F4-FDB425657EB7}"/>
              </a:ext>
            </a:extLst>
          </p:cNvPr>
          <p:cNvSpPr txBox="1"/>
          <p:nvPr/>
        </p:nvSpPr>
        <p:spPr>
          <a:xfrm>
            <a:off x="0" y="6485860"/>
            <a:ext cx="12192000" cy="369332"/>
          </a:xfrm>
          <a:prstGeom prst="rect">
            <a:avLst/>
          </a:prstGeom>
          <a:noFill/>
        </p:spPr>
        <p:txBody>
          <a:bodyPr wrap="square" rtlCol="0">
            <a:spAutoFit/>
          </a:bodyPr>
          <a:lstStyle/>
          <a:p>
            <a:pPr algn="ctr"/>
            <a:r>
              <a:rPr lang="en-US" dirty="0">
                <a:solidFill>
                  <a:srgbClr val="FF0000"/>
                </a:solidFill>
                <a:latin typeface="Corbel" panose="020B0503020204020204" pitchFamily="34" charset="0"/>
              </a:rPr>
              <a:t>LUND UNIVERSITY</a:t>
            </a:r>
            <a:r>
              <a:rPr lang="cs-CZ" dirty="0">
                <a:solidFill>
                  <a:srgbClr val="FF0000"/>
                </a:solidFill>
                <a:latin typeface="Corbel" panose="020B0503020204020204" pitchFamily="34" charset="0"/>
              </a:rPr>
              <a:t>, </a:t>
            </a:r>
            <a:r>
              <a:rPr lang="en-US" dirty="0">
                <a:solidFill>
                  <a:srgbClr val="FF0000"/>
                </a:solidFill>
                <a:latin typeface="Corbel" panose="020B0503020204020204" pitchFamily="34" charset="0"/>
              </a:rPr>
              <a:t>Department of Mechanical Engineering Sciences</a:t>
            </a:r>
            <a:r>
              <a:rPr lang="cs-CZ">
                <a:solidFill>
                  <a:srgbClr val="FF0000"/>
                </a:solidFill>
                <a:latin typeface="Corbel" panose="020B0503020204020204" pitchFamily="34" charset="0"/>
              </a:rPr>
              <a:t>, </a:t>
            </a:r>
            <a:r>
              <a:rPr lang="en-US">
                <a:solidFill>
                  <a:srgbClr val="FF0000"/>
                </a:solidFill>
                <a:latin typeface="Corbel" panose="020B0503020204020204" pitchFamily="34" charset="0"/>
              </a:rPr>
              <a:t>September</a:t>
            </a:r>
            <a:r>
              <a:rPr lang="cs-CZ">
                <a:solidFill>
                  <a:srgbClr val="FF0000"/>
                </a:solidFill>
                <a:latin typeface="Corbel" panose="020B0503020204020204" pitchFamily="34" charset="0"/>
              </a:rPr>
              <a:t> </a:t>
            </a:r>
            <a:r>
              <a:rPr lang="cs-CZ" dirty="0">
                <a:solidFill>
                  <a:srgbClr val="FF0000"/>
                </a:solidFill>
                <a:latin typeface="Corbel" panose="020B0503020204020204" pitchFamily="34" charset="0"/>
              </a:rPr>
              <a:t>2024</a:t>
            </a:r>
            <a:endParaRPr lang="en-US" dirty="0">
              <a:solidFill>
                <a:srgbClr val="FF0000"/>
              </a:solidFill>
              <a:latin typeface="Corbel" panose="020B0503020204020204" pitchFamily="34" charset="0"/>
            </a:endParaRPr>
          </a:p>
        </p:txBody>
      </p:sp>
      <p:sp>
        <p:nvSpPr>
          <p:cNvPr id="9" name="TextBox 8">
            <a:extLst>
              <a:ext uri="{FF2B5EF4-FFF2-40B4-BE49-F238E27FC236}">
                <a16:creationId xmlns:a16="http://schemas.microsoft.com/office/drawing/2014/main" id="{84A9A182-6E81-4565-BFE4-ACFD7B0E77E4}"/>
              </a:ext>
            </a:extLst>
          </p:cNvPr>
          <p:cNvSpPr txBox="1"/>
          <p:nvPr/>
        </p:nvSpPr>
        <p:spPr>
          <a:xfrm>
            <a:off x="0" y="5614945"/>
            <a:ext cx="12192000" cy="369332"/>
          </a:xfrm>
          <a:prstGeom prst="rect">
            <a:avLst/>
          </a:prstGeom>
          <a:noFill/>
        </p:spPr>
        <p:txBody>
          <a:bodyPr wrap="square">
            <a:spAutoFit/>
          </a:bodyPr>
          <a:lstStyle/>
          <a:p>
            <a:pPr algn="ctr"/>
            <a:r>
              <a:rPr lang="en-US" b="0" i="0" u="none" strike="noStrike" dirty="0">
                <a:effectLst/>
                <a:latin typeface="Corbel" panose="020B0503020204020204" pitchFamily="34" charset="0"/>
              </a:rPr>
              <a:t>Brno became the European capital of Christmas 2024</a:t>
            </a:r>
            <a:endParaRPr lang="en-US" b="0" i="0" u="none" strike="noStrike" dirty="0">
              <a:effectLst/>
              <a:latin typeface="Corbel" panose="020B0503020204020204" pitchFamily="34" charset="0"/>
              <a:hlinkClick r:id="rId3"/>
            </a:endParaRPr>
          </a:p>
        </p:txBody>
      </p:sp>
      <p:pic>
        <p:nvPicPr>
          <p:cNvPr id="4" name="Picture 3">
            <a:extLst>
              <a:ext uri="{FF2B5EF4-FFF2-40B4-BE49-F238E27FC236}">
                <a16:creationId xmlns:a16="http://schemas.microsoft.com/office/drawing/2014/main" id="{77E33569-1DF6-451C-95D6-9074D44D6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74663"/>
            <a:ext cx="12192000" cy="4220308"/>
          </a:xfrm>
          <a:prstGeom prst="rect">
            <a:avLst/>
          </a:prstGeom>
        </p:spPr>
      </p:pic>
      <p:pic>
        <p:nvPicPr>
          <p:cNvPr id="7" name="Picture 6">
            <a:extLst>
              <a:ext uri="{FF2B5EF4-FFF2-40B4-BE49-F238E27FC236}">
                <a16:creationId xmlns:a16="http://schemas.microsoft.com/office/drawing/2014/main" id="{210E9F87-70D7-4B68-9B7A-9BEC8EC73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1690687"/>
            <a:ext cx="9753600" cy="3476625"/>
          </a:xfrm>
          <a:prstGeom prst="rect">
            <a:avLst/>
          </a:prstGeom>
        </p:spPr>
      </p:pic>
    </p:spTree>
    <p:extLst>
      <p:ext uri="{BB962C8B-B14F-4D97-AF65-F5344CB8AC3E}">
        <p14:creationId xmlns:p14="http://schemas.microsoft.com/office/powerpoint/2010/main" val="18023034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2846</TotalTime>
  <Words>865</Words>
  <Application>Microsoft Office PowerPoint</Application>
  <PresentationFormat>Widescreen</PresentationFormat>
  <Paragraphs>76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Corbel</vt:lpstr>
      <vt:lpstr>Motiv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Profant Tomáš (16217)</dc:creator>
  <cp:lastModifiedBy>Profant Tomáš (16217)</cp:lastModifiedBy>
  <cp:revision>54</cp:revision>
  <dcterms:created xsi:type="dcterms:W3CDTF">2024-08-25T16:17:54Z</dcterms:created>
  <dcterms:modified xsi:type="dcterms:W3CDTF">2024-09-07T16:23:39Z</dcterms:modified>
</cp:coreProperties>
</file>