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99" autoAdjust="0"/>
  </p:normalViewPr>
  <p:slideViewPr>
    <p:cSldViewPr>
      <p:cViewPr>
        <p:scale>
          <a:sx n="120" d="100"/>
          <a:sy n="120" d="100"/>
        </p:scale>
        <p:origin x="-1188"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A3435-5736-4C65-998B-BAB1580E2C78}" type="datetimeFigureOut">
              <a:rPr lang="cs-CZ" smtClean="0"/>
              <a:t>11.09.2018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F4633-0E12-4A01-9FF7-C812B1087749}" type="slidenum">
              <a:rPr lang="cs-CZ" smtClean="0"/>
              <a:t>‹#›</a:t>
            </a:fld>
            <a:endParaRPr lang="cs-CZ"/>
          </a:p>
        </p:txBody>
      </p:sp>
    </p:spTree>
    <p:extLst>
      <p:ext uri="{BB962C8B-B14F-4D97-AF65-F5344CB8AC3E}">
        <p14:creationId xmlns:p14="http://schemas.microsoft.com/office/powerpoint/2010/main" val="415278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analytical treatment is conditioned by the various stages of simplification. Usually the geometry of the domain on which the solution should be found is simplified. Because the following model is based on the analytical description of the stresses and displacements around the inclusion via the fundamental solution, the plane elasticity problem is considered, where the shape of the inclusion Ω3 is reduced to the circular one of the radius R2. In the same way the interfacial zone Ω2 with radius R1 is modelled. The ideal interfaces between the inclusion Ω3, interfacial zone Ω2 and matrix Ω1 are supposed. Also it is supposed that there is a initiated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of the finite length ε from the interface between the interfacial zone Ω2 and the matrix Ω1.</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crack length ε is small with respect to the radii R1 or R2, respectively, and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grows from the interface between the matrix and interfacial zone into the matrix Ω1 at the point given by the angle </a:t>
                </a:r>
                <a14:m>
                  <m:oMath xmlns:m="http://schemas.openxmlformats.org/officeDocument/2006/math">
                    <m:r>
                      <a:rPr lang="en-GB" sz="1200" i="1" kern="1200" smtClean="0">
                        <a:solidFill>
                          <a:schemeClr val="tx1"/>
                        </a:solidFill>
                        <a:effectLst/>
                        <a:latin typeface="Cambria Math"/>
                        <a:ea typeface="Cambria Math"/>
                        <a:cs typeface="+mn-cs"/>
                      </a:rPr>
                      <m:t>𝛼</m:t>
                    </m:r>
                  </m:oMath>
                </a14:m>
                <a:r>
                  <a:rPr lang="en-GB" sz="1200" kern="1200" dirty="0" smtClean="0">
                    <a:solidFill>
                      <a:schemeClr val="tx1"/>
                    </a:solidFill>
                    <a:effectLst/>
                    <a:latin typeface="+mn-lt"/>
                    <a:ea typeface="+mn-ea"/>
                    <a:cs typeface="+mn-cs"/>
                  </a:rPr>
                  <a:t> and orientation</a:t>
                </a:r>
                <a:r>
                  <a:rPr lang="en-GB" sz="1200" kern="1200" baseline="0" dirty="0" smtClean="0">
                    <a:solidFill>
                      <a:schemeClr val="tx1"/>
                    </a:solidFill>
                    <a:effectLst/>
                    <a:latin typeface="+mn-lt"/>
                    <a:ea typeface="+mn-ea"/>
                    <a:cs typeface="+mn-cs"/>
                  </a:rPr>
                  <a:t> represented by the angle </a:t>
                </a:r>
                <a14:m>
                  <m:oMath xmlns:m="http://schemas.openxmlformats.org/officeDocument/2006/math">
                    <m:r>
                      <a:rPr lang="en-GB" sz="1200" i="1" kern="1200" baseline="0" smtClean="0">
                        <a:solidFill>
                          <a:schemeClr val="tx1"/>
                        </a:solidFill>
                        <a:effectLst/>
                        <a:latin typeface="Cambria Math"/>
                        <a:ea typeface="Cambria Math"/>
                        <a:cs typeface="+mn-cs"/>
                      </a:rPr>
                      <m:t>𝜃</m:t>
                    </m:r>
                    <m:r>
                      <a:rPr lang="en-GB" sz="1200" b="0" i="1" kern="1200" baseline="0" smtClean="0">
                        <a:solidFill>
                          <a:schemeClr val="tx1"/>
                        </a:solidFill>
                        <a:effectLst/>
                        <a:latin typeface="Cambria Math"/>
                        <a:ea typeface="Cambria Math"/>
                        <a:cs typeface="+mn-cs"/>
                      </a:rPr>
                      <m:t>.</m:t>
                    </m:r>
                  </m:oMath>
                </a14:m>
                <a:r>
                  <a:rPr lang="en-GB" sz="1200" kern="1200" dirty="0" smtClean="0">
                    <a:solidFill>
                      <a:schemeClr val="tx1"/>
                    </a:solidFill>
                    <a:effectLst/>
                    <a:latin typeface="+mn-lt"/>
                    <a:ea typeface="+mn-ea"/>
                    <a:cs typeface="+mn-cs"/>
                  </a:rPr>
                  <a:t> The dimensions of the matrix Ω1 are finite and are to be under the external loads T1 and T2, which are statically equilibrated. The interest of the study is the influence of the inclusion Ω3, interfacial zone Ω2, outer loads T1, T2 and crack position α, </a:t>
                </a:r>
                <a14:m>
                  <m:oMath xmlns:m="http://schemas.openxmlformats.org/officeDocument/2006/math">
                    <m:r>
                      <a:rPr lang="en-GB" sz="1200" i="1" kern="1200" smtClean="0">
                        <a:solidFill>
                          <a:schemeClr val="tx1"/>
                        </a:solidFill>
                        <a:effectLst/>
                        <a:latin typeface="Cambria Math"/>
                        <a:ea typeface="Cambria Math"/>
                        <a:cs typeface="+mn-cs"/>
                      </a:rPr>
                      <m:t>𝜃</m:t>
                    </m:r>
                  </m:oMath>
                </a14:m>
                <a:r>
                  <a:rPr lang="en-GB" sz="1200" kern="1200" dirty="0" smtClean="0">
                    <a:solidFill>
                      <a:schemeClr val="tx1"/>
                    </a:solidFill>
                    <a:effectLst/>
                    <a:latin typeface="+mn-lt"/>
                    <a:ea typeface="+mn-ea"/>
                    <a:cs typeface="+mn-cs"/>
                  </a:rPr>
                  <a:t> to the crack growth in a view of their dimensions and material properties.</a:t>
                </a:r>
              </a:p>
              <a:p>
                <a:endParaRPr lang="cs-CZ" dirty="0"/>
              </a:p>
            </p:txBody>
          </p:sp>
        </mc:Choice>
        <mc:Fallback xmlns="">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analytical treatment is conditioned by the various stages of simplification. Usually the geometry of the domain on which the solution should be found is simplified. Because the following model is based on the analytical description of the stresses and displacements around the inclusion via the fundamental solution, the plane elasticity problem is considered, where the shape of the inclusion Ω3 is reduced to the circular one of the radius R2. In the same way the interfacial zone Ω2 with radius R1 is modelled. The ideal interfaces between the inclusion Ω3, interfacial zone Ω2 and matrix Ω1 are supposed. Also it is supposed that there is a initiated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of the finite length ε from the interface between the interfacial zone Ω2 and the matrix Ω1.</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crack length ε is small with respect to the radii R1 or R2, respectively, and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grows from the interface between the matrix and interfacial zone into the matrix Ω1 at the point given by the angle </a:t>
                </a:r>
                <a:r>
                  <a:rPr lang="en-GB" sz="1200" i="0" kern="1200" smtClean="0">
                    <a:solidFill>
                      <a:schemeClr val="tx1"/>
                    </a:solidFill>
                    <a:effectLst/>
                    <a:latin typeface="Cambria Math"/>
                    <a:ea typeface="Cambria Math"/>
                    <a:cs typeface="+mn-cs"/>
                  </a:rPr>
                  <a:t>𝛼</a:t>
                </a:r>
                <a:r>
                  <a:rPr lang="en-GB" sz="1200" kern="1200" dirty="0" smtClean="0">
                    <a:solidFill>
                      <a:schemeClr val="tx1"/>
                    </a:solidFill>
                    <a:effectLst/>
                    <a:latin typeface="+mn-lt"/>
                    <a:ea typeface="+mn-ea"/>
                    <a:cs typeface="+mn-cs"/>
                  </a:rPr>
                  <a:t> and orientation</a:t>
                </a:r>
                <a:r>
                  <a:rPr lang="en-GB" sz="1200" kern="1200" baseline="0" dirty="0" smtClean="0">
                    <a:solidFill>
                      <a:schemeClr val="tx1"/>
                    </a:solidFill>
                    <a:effectLst/>
                    <a:latin typeface="+mn-lt"/>
                    <a:ea typeface="+mn-ea"/>
                    <a:cs typeface="+mn-cs"/>
                  </a:rPr>
                  <a:t> represented by the angle </a:t>
                </a:r>
                <a:r>
                  <a:rPr lang="en-GB" sz="1200" i="0" kern="1200" baseline="0" smtClean="0">
                    <a:solidFill>
                      <a:schemeClr val="tx1"/>
                    </a:solidFill>
                    <a:effectLst/>
                    <a:latin typeface="Cambria Math"/>
                    <a:ea typeface="Cambria Math"/>
                    <a:cs typeface="+mn-cs"/>
                  </a:rPr>
                  <a:t>𝜃</a:t>
                </a:r>
                <a:r>
                  <a:rPr lang="en-GB" sz="1200" b="0" i="0" kern="1200" baseline="0" smtClean="0">
                    <a:solidFill>
                      <a:schemeClr val="tx1"/>
                    </a:solidFill>
                    <a:effectLst/>
                    <a:latin typeface="Cambria Math"/>
                    <a:ea typeface="Cambria Math"/>
                    <a:cs typeface="+mn-cs"/>
                  </a:rPr>
                  <a:t>.</a:t>
                </a:r>
                <a:r>
                  <a:rPr lang="en-GB" sz="1200" kern="1200" dirty="0" smtClean="0">
                    <a:solidFill>
                      <a:schemeClr val="tx1"/>
                    </a:solidFill>
                    <a:effectLst/>
                    <a:latin typeface="+mn-lt"/>
                    <a:ea typeface="+mn-ea"/>
                    <a:cs typeface="+mn-cs"/>
                  </a:rPr>
                  <a:t> The dimensions of the matrix Ω1 are finite and are to be under the external loads T1 and T2, which are statically equilibrated. The interest of the study is the influence of the inclusion Ω3, interfacial zone Ω2, outer loads T1, T2 and crack position α, </a:t>
                </a:r>
                <a:r>
                  <a:rPr lang="en-GB" sz="1200" i="0" kern="1200" smtClean="0">
                    <a:solidFill>
                      <a:schemeClr val="tx1"/>
                    </a:solidFill>
                    <a:effectLst/>
                    <a:latin typeface="Cambria Math"/>
                    <a:ea typeface="Cambria Math"/>
                    <a:cs typeface="+mn-cs"/>
                  </a:rPr>
                  <a:t>𝜃</a:t>
                </a:r>
                <a:r>
                  <a:rPr lang="en-GB" sz="1200" kern="1200" dirty="0" smtClean="0">
                    <a:solidFill>
                      <a:schemeClr val="tx1"/>
                    </a:solidFill>
                    <a:effectLst/>
                    <a:latin typeface="+mn-lt"/>
                    <a:ea typeface="+mn-ea"/>
                    <a:cs typeface="+mn-cs"/>
                  </a:rPr>
                  <a:t> to the crack growth in a view of their dimensions and material properties.</a:t>
                </a:r>
              </a:p>
              <a:p>
                <a:endParaRPr lang="cs-CZ" dirty="0"/>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3</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goal of the following is to establish the conditions, when a crack is initiated at the interface between the matrix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and the interfacial zone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2</m:t>
                        </m:r>
                      </m:sub>
                    </m:sSub>
                  </m:oMath>
                </a14:m>
                <a:r>
                  <a:rPr lang="en-GB" sz="1200" b="0" i="0" u="none" strike="noStrike" kern="1200" baseline="0" dirty="0" smtClean="0">
                    <a:solidFill>
                      <a:schemeClr val="tx1"/>
                    </a:solidFill>
                    <a:latin typeface="+mn-lt"/>
                    <a:ea typeface="+mn-ea"/>
                    <a:cs typeface="+mn-cs"/>
                  </a:rPr>
                  <a:t>. For this purpose, the knowledge of the stress intensity factors at the tips of the just existing crack is insufficient and the change of the energy state of the unit crack advance is necessary. It is possible to express the potential energy explicitly depending on the crack length </a:t>
                </a:r>
                <a14:m>
                  <m:oMath xmlns:m="http://schemas.openxmlformats.org/officeDocument/2006/math">
                    <m:r>
                      <a:rPr lang="en-GB" sz="1200" b="0" i="1" u="none" strike="noStrike" kern="1200" baseline="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in simple two-dimensional elastic fracture problems, such as the problem discussed in this paper. The energy release rate can then be evaluated in the direct form. However, the complexity of the geometry causes the impossibility to generalize this procedure. The shape optimization methods tender an interesting way to eliminate this problem. An important role in the following method is played by the so-called shape functional </a:t>
                </a:r>
                <a14:m>
                  <m:oMath xmlns:m="http://schemas.openxmlformats.org/officeDocument/2006/math">
                    <m:r>
                      <a:rPr lang="en-GB" sz="1200" b="0" i="1" u="none" strike="noStrike" kern="1200" baseline="0" smtClean="0">
                        <a:solidFill>
                          <a:schemeClr val="tx1"/>
                        </a:solidFill>
                        <a:latin typeface="Cambria Math"/>
                        <a:ea typeface="+mn-ea"/>
                        <a:cs typeface="+mn-cs"/>
                      </a:rPr>
                      <m:t>𝜓</m:t>
                    </m:r>
                    <m:d>
                      <m:dPr>
                        <m:ctrlPr>
                          <a:rPr lang="en-GB" sz="1200" b="0" i="1" u="none" strike="noStrike" kern="1200" baseline="0" smtClean="0">
                            <a:solidFill>
                              <a:schemeClr val="tx1"/>
                            </a:solidFill>
                            <a:latin typeface="Cambria Math"/>
                            <a:ea typeface="+mn-ea"/>
                            <a:cs typeface="+mn-cs"/>
                          </a:rPr>
                        </m:ctrlPr>
                      </m:dPr>
                      <m:e>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𝜀</m:t>
                            </m:r>
                          </m:sub>
                        </m:sSub>
                      </m:e>
                    </m:d>
                  </m:oMath>
                </a14:m>
                <a:r>
                  <a:rPr lang="en-GB" sz="1200" b="0" i="0" u="none" strike="noStrike" kern="1200" baseline="0" dirty="0" smtClean="0">
                    <a:solidFill>
                      <a:schemeClr val="tx1"/>
                    </a:solidFill>
                    <a:latin typeface="+mn-lt"/>
                    <a:ea typeface="+mn-ea"/>
                    <a:cs typeface="+mn-cs"/>
                  </a:rPr>
                  <a:t>, which represents the potential energy of the formulated </a:t>
                </a:r>
                <a:r>
                  <a:rPr lang="en-US" sz="1200" b="0" i="0" u="none" strike="noStrike" kern="1200" baseline="0" dirty="0" smtClean="0">
                    <a:solidFill>
                      <a:schemeClr val="tx1"/>
                    </a:solidFill>
                    <a:latin typeface="+mn-lt"/>
                    <a:ea typeface="+mn-ea"/>
                    <a:cs typeface="+mn-cs"/>
                  </a:rPr>
                  <a:t>fracture problem, </a:t>
                </a:r>
                <a:r>
                  <a:rPr lang="en-US" sz="1200" b="1" i="0" u="none" strike="noStrike" kern="1200" baseline="0" dirty="0" err="1" smtClean="0">
                    <a:solidFill>
                      <a:schemeClr val="tx1"/>
                    </a:solidFill>
                    <a:latin typeface="+mn-lt"/>
                    <a:ea typeface="+mn-ea"/>
                    <a:cs typeface="+mn-cs"/>
                  </a:rPr>
                  <a:t>viz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slajd</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The change of the shape functional </a:t>
                </a:r>
                <a14:m>
                  <m:oMath xmlns:m="http://schemas.openxmlformats.org/officeDocument/2006/math">
                    <m:r>
                      <a:rPr lang="en-GB" sz="1200" b="0" i="1" u="none" strike="noStrike" kern="1200" baseline="0" smtClean="0">
                        <a:solidFill>
                          <a:schemeClr val="tx1"/>
                        </a:solidFill>
                        <a:latin typeface="Cambria Math"/>
                        <a:ea typeface="+mn-ea"/>
                        <a:cs typeface="+mn-cs"/>
                      </a:rPr>
                      <m:t>𝜓</m:t>
                    </m:r>
                    <m:d>
                      <m:dPr>
                        <m:ctrlPr>
                          <a:rPr lang="en-GB" sz="1200" b="0" i="1" u="none" strike="noStrike" kern="1200" baseline="0" smtClean="0">
                            <a:solidFill>
                              <a:schemeClr val="tx1"/>
                            </a:solidFill>
                            <a:latin typeface="Cambria Math"/>
                            <a:ea typeface="+mn-ea"/>
                            <a:cs typeface="+mn-cs"/>
                          </a:rPr>
                        </m:ctrlPr>
                      </m:dPr>
                      <m:e>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𝜀</m:t>
                            </m:r>
                            <m:r>
                              <a:rPr lang="en-GB" sz="1200" b="0" i="1" u="none" strike="noStrike" kern="1200" baseline="0" smtClean="0">
                                <a:solidFill>
                                  <a:schemeClr val="tx1"/>
                                </a:solidFill>
                                <a:latin typeface="Cambria Math"/>
                                <a:ea typeface="+mn-ea"/>
                                <a:cs typeface="+mn-cs"/>
                              </a:rPr>
                              <m:t>+</m:t>
                            </m:r>
                            <m:r>
                              <a:rPr lang="en-GB" sz="1200" b="0" i="1" u="none" strike="noStrike" kern="1200" baseline="0" smtClean="0">
                                <a:solidFill>
                                  <a:schemeClr val="tx1"/>
                                </a:solidFill>
                                <a:latin typeface="Cambria Math"/>
                                <a:ea typeface="+mn-ea"/>
                                <a:cs typeface="+mn-cs"/>
                              </a:rPr>
                              <m:t>𝛿𝜀</m:t>
                            </m:r>
                          </m:sub>
                        </m:sSub>
                      </m:e>
                    </m:d>
                  </m:oMath>
                </a14:m>
                <a:r>
                  <a:rPr lang="en-GB" sz="1200" b="0" i="0" u="none" strike="noStrike" kern="1200" baseline="0" dirty="0" smtClean="0">
                    <a:solidFill>
                      <a:schemeClr val="tx1"/>
                    </a:solidFill>
                    <a:latin typeface="+mn-lt"/>
                    <a:ea typeface="+mn-ea"/>
                    <a:cs typeface="+mn-cs"/>
                  </a:rPr>
                  <a:t> with respect to the small perturbation </a:t>
                </a:r>
                <a14:m>
                  <m:oMath xmlns:m="http://schemas.openxmlformats.org/officeDocument/2006/math">
                    <m:r>
                      <a:rPr lang="en-GB" sz="1200" b="0" i="1" u="none" strike="noStrike" kern="1200" baseline="0" smtClean="0">
                        <a:solidFill>
                          <a:schemeClr val="tx1"/>
                        </a:solidFill>
                        <a:latin typeface="Cambria Math"/>
                        <a:ea typeface="+mn-ea"/>
                        <a:cs typeface="+mn-cs"/>
                      </a:rPr>
                      <m:t>𝛿𝜀</m:t>
                    </m:r>
                  </m:oMath>
                </a14:m>
                <a:r>
                  <a:rPr lang="en-GB" sz="1200" b="0" i="0" u="none" strike="noStrike" kern="1200" baseline="0" dirty="0" smtClean="0">
                    <a:solidFill>
                      <a:schemeClr val="tx1"/>
                    </a:solidFill>
                    <a:latin typeface="+mn-lt"/>
                    <a:ea typeface="+mn-ea"/>
                    <a:cs typeface="+mn-cs"/>
                  </a:rPr>
                  <a:t> of the crack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a:rPr lang="en-GB" sz="1200" b="0" i="1" u="none" strike="noStrike" kern="1200" baseline="0" smtClean="0">
                            <a:solidFill>
                              <a:schemeClr val="tx1"/>
                            </a:solidFill>
                            <a:latin typeface="Cambria Math"/>
                            <a:ea typeface="+mn-ea"/>
                            <a:cs typeface="+mn-cs"/>
                          </a:rPr>
                          <m:t>𝛾</m:t>
                        </m:r>
                      </m:e>
                      <m:sub>
                        <m:r>
                          <a:rPr lang="en-GB" sz="1200" b="0" i="1" u="none" strike="noStrike" kern="1200" baseline="0" smtClean="0">
                            <a:solidFill>
                              <a:schemeClr val="tx1"/>
                            </a:solidFill>
                            <a:latin typeface="Cambria Math"/>
                            <a:ea typeface="+mn-ea"/>
                            <a:cs typeface="+mn-cs"/>
                          </a:rPr>
                          <m:t>𝜀</m:t>
                        </m:r>
                      </m:sub>
                    </m:sSub>
                  </m:oMath>
                </a14:m>
                <a:r>
                  <a:rPr lang="en-GB" sz="1200" b="0" i="0" u="none" strike="noStrike" kern="1200" baseline="0" dirty="0" smtClean="0">
                    <a:solidFill>
                      <a:schemeClr val="tx1"/>
                    </a:solidFill>
                    <a:latin typeface="+mn-lt"/>
                    <a:ea typeface="+mn-ea"/>
                    <a:cs typeface="+mn-cs"/>
                  </a:rPr>
                  <a:t> at its tip </a:t>
                </a:r>
                <a14:m>
                  <m:oMath xmlns:m="http://schemas.openxmlformats.org/officeDocument/2006/math">
                    <m:acc>
                      <m:accPr>
                        <m:chr m:val="̂"/>
                        <m:ctrlPr>
                          <a:rPr lang="en-GB" sz="1200" b="0" i="1" u="none" strike="noStrike" kern="1200" baseline="0" smtClean="0">
                            <a:solidFill>
                              <a:schemeClr val="tx1"/>
                            </a:solidFill>
                            <a:latin typeface="Cambria Math"/>
                            <a:ea typeface="+mn-ea"/>
                            <a:cs typeface="+mn-cs"/>
                          </a:rPr>
                        </m:ctrlPr>
                      </m:accPr>
                      <m:e>
                        <m:r>
                          <a:rPr lang="en-GB" sz="1200" b="1" i="1" u="none" strike="noStrike" kern="1200" baseline="0" smtClean="0">
                            <a:solidFill>
                              <a:schemeClr val="tx1"/>
                            </a:solidFill>
                            <a:latin typeface="Cambria Math"/>
                            <a:ea typeface="+mn-ea"/>
                            <a:cs typeface="+mn-cs"/>
                          </a:rPr>
                          <m:t>𝒙</m:t>
                        </m:r>
                      </m:e>
                    </m:acc>
                  </m:oMath>
                </a14:m>
                <a:r>
                  <a:rPr lang="en-GB" sz="1200" b="0" i="0" u="none" strike="noStrike" kern="1200" baseline="0" dirty="0" smtClean="0">
                    <a:solidFill>
                      <a:schemeClr val="tx1"/>
                    </a:solidFill>
                    <a:latin typeface="+mn-lt"/>
                    <a:ea typeface="+mn-ea"/>
                    <a:cs typeface="+mn-cs"/>
                  </a:rPr>
                  <a:t> can be expressed by its asymptotic expansion,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a:t>
                </a:r>
                <a14:m>
                  <m:oMath xmlns:m="http://schemas.openxmlformats.org/officeDocument/2006/math">
                    <m:r>
                      <a:rPr lang="en-GB" b="0" i="1" smtClean="0">
                        <a:latin typeface="Cambria Math"/>
                      </a:rPr>
                      <m:t>𝐽</m:t>
                    </m:r>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oMath>
                </a14:m>
                <a:r>
                  <a:rPr lang="en-GB" sz="1200" b="0" i="0" u="none" strike="noStrike" kern="1200" baseline="0" dirty="0" smtClean="0">
                    <a:solidFill>
                      <a:schemeClr val="tx1"/>
                    </a:solidFill>
                    <a:latin typeface="+mn-lt"/>
                    <a:ea typeface="+mn-ea"/>
                    <a:cs typeface="+mn-cs"/>
                  </a:rPr>
                  <a:t> is the topological derivative of </a:t>
                </a:r>
                <a14:m>
                  <m:oMath xmlns:m="http://schemas.openxmlformats.org/officeDocument/2006/math">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sub>
                        </m:sSub>
                      </m:e>
                    </m:d>
                  </m:oMath>
                </a14:m>
                <a:r>
                  <a:rPr lang="en-GB" sz="1200" b="0" i="0" u="none" strike="noStrike" kern="1200" baseline="0" dirty="0" smtClean="0">
                    <a:solidFill>
                      <a:schemeClr val="tx1"/>
                    </a:solidFill>
                    <a:latin typeface="+mn-lt"/>
                    <a:ea typeface="+mn-ea"/>
                    <a:cs typeface="+mn-cs"/>
                  </a:rPr>
                  <a:t>. It is supposed that </a:t>
                </a:r>
                <a14:m>
                  <m:oMath xmlns:m="http://schemas.openxmlformats.org/officeDocument/2006/math">
                    <m:r>
                      <a:rPr lang="en-GB" b="0" i="1" smtClean="0">
                        <a:latin typeface="Cambria Math"/>
                      </a:rPr>
                      <m:t>𝑓</m:t>
                    </m:r>
                    <m:d>
                      <m:dPr>
                        <m:ctrlPr>
                          <a:rPr lang="en-GB" b="0" i="1" smtClean="0">
                            <a:latin typeface="Cambria Math"/>
                          </a:rPr>
                        </m:ctrlPr>
                      </m:dPr>
                      <m:e>
                        <m:r>
                          <a:rPr lang="en-GB" b="0" i="1" smtClean="0">
                            <a:latin typeface="Cambria Math"/>
                          </a:rPr>
                          <m:t>𝛿𝜀</m:t>
                        </m:r>
                      </m:e>
                    </m:d>
                  </m:oMath>
                </a14:m>
                <a:r>
                  <a:rPr lang="en-GB" sz="1200" b="0" i="0" u="none" strike="noStrike" kern="1200" baseline="0" dirty="0" smtClean="0">
                    <a:solidFill>
                      <a:schemeClr val="tx1"/>
                    </a:solidFill>
                    <a:latin typeface="+mn-lt"/>
                    <a:ea typeface="+mn-ea"/>
                    <a:cs typeface="+mn-cs"/>
                  </a:rPr>
                  <a:t> is the positive function such that </a:t>
                </a:r>
                <a14:m>
                  <m:oMath xmlns:m="http://schemas.openxmlformats.org/officeDocument/2006/math">
                    <m:r>
                      <a:rPr lang="en-GB" b="0" i="1" smtClean="0">
                        <a:latin typeface="Cambria Math"/>
                      </a:rPr>
                      <m:t>𝑓</m:t>
                    </m:r>
                    <m:d>
                      <m:dPr>
                        <m:ctrlPr>
                          <a:rPr lang="en-GB" b="0" i="1" smtClean="0">
                            <a:latin typeface="Cambria Math"/>
                          </a:rPr>
                        </m:ctrlPr>
                      </m:dPr>
                      <m:e>
                        <m:r>
                          <a:rPr lang="en-GB" b="0" i="1" smtClean="0">
                            <a:latin typeface="Cambria Math"/>
                          </a:rPr>
                          <m:t>𝛿𝜀</m:t>
                        </m:r>
                      </m:e>
                    </m:d>
                    <m:r>
                      <a:rPr lang="en-GB" b="0" i="1" smtClean="0">
                        <a:latin typeface="Cambria Math"/>
                      </a:rPr>
                      <m:t>=</m:t>
                    </m:r>
                    <m:r>
                      <a:rPr lang="en-GB" b="0" i="1" smtClean="0">
                        <a:latin typeface="Cambria Math"/>
                      </a:rPr>
                      <m:t>𝑜</m:t>
                    </m:r>
                    <m:d>
                      <m:dPr>
                        <m:ctrlPr>
                          <a:rPr lang="en-GB" b="0" i="1" smtClean="0">
                            <a:latin typeface="Cambria Math"/>
                          </a:rPr>
                        </m:ctrlPr>
                      </m:dPr>
                      <m:e>
                        <m:r>
                          <a:rPr lang="en-GB" b="0" i="1" smtClean="0">
                            <a:latin typeface="Cambria Math"/>
                          </a:rPr>
                          <m:t>𝛿𝜀</m:t>
                        </m:r>
                      </m:e>
                    </m:d>
                  </m:oMath>
                </a14:m>
                <a:r>
                  <a:rPr lang="en-GB" sz="1200" b="0" i="0" u="none" strike="noStrike" kern="1200" baseline="0" dirty="0" smtClean="0">
                    <a:solidFill>
                      <a:schemeClr val="tx1"/>
                    </a:solidFill>
                    <a:latin typeface="+mn-lt"/>
                    <a:ea typeface="+mn-ea"/>
                    <a:cs typeface="+mn-cs"/>
                  </a:rPr>
                  <a:t>. </a:t>
                </a:r>
                <a14:m>
                  <m:oMath xmlns:m="http://schemas.openxmlformats.org/officeDocument/2006/math">
                    <m:r>
                      <a:rPr lang="en-GB" b="0" i="1" smtClean="0">
                        <a:latin typeface="Cambria Math"/>
                      </a:rPr>
                      <m:t>𝑅</m:t>
                    </m:r>
                    <m:d>
                      <m:dPr>
                        <m:ctrlPr>
                          <a:rPr lang="en-GB" b="0" i="1" smtClean="0">
                            <a:latin typeface="Cambria Math"/>
                          </a:rPr>
                        </m:ctrlPr>
                      </m:dPr>
                      <m:e>
                        <m:r>
                          <a:rPr lang="en-GB" b="0" i="1" smtClean="0">
                            <a:latin typeface="Cambria Math"/>
                          </a:rPr>
                          <m:t>𝑓</m:t>
                        </m:r>
                        <m:d>
                          <m:dPr>
                            <m:ctrlPr>
                              <a:rPr lang="en-GB" b="0" i="1" smtClean="0">
                                <a:latin typeface="Cambria Math"/>
                              </a:rPr>
                            </m:ctrlPr>
                          </m:dPr>
                          <m:e>
                            <m:r>
                              <a:rPr lang="en-GB" b="0" i="1" smtClean="0">
                                <a:latin typeface="Cambria Math"/>
                              </a:rPr>
                              <m:t>𝛿𝜀</m:t>
                            </m:r>
                          </m:e>
                        </m:d>
                      </m:e>
                    </m:d>
                    <m:r>
                      <a:rPr lang="en-GB" b="0" i="1" smtClean="0">
                        <a:latin typeface="Cambria Math"/>
                      </a:rPr>
                      <m:t>=</m:t>
                    </m:r>
                    <m:r>
                      <a:rPr lang="en-GB" b="0" i="1" smtClean="0">
                        <a:latin typeface="Cambria Math"/>
                      </a:rPr>
                      <m:t>𝑜</m:t>
                    </m:r>
                    <m:d>
                      <m:dPr>
                        <m:ctrlPr>
                          <a:rPr lang="en-GB" b="0" i="1" smtClean="0">
                            <a:latin typeface="Cambria Math"/>
                          </a:rPr>
                        </m:ctrlPr>
                      </m:dPr>
                      <m:e>
                        <m:r>
                          <a:rPr lang="en-GB" b="0" i="1" smtClean="0">
                            <a:latin typeface="Cambria Math"/>
                          </a:rPr>
                          <m:t>𝑓</m:t>
                        </m:r>
                        <m:d>
                          <m:dPr>
                            <m:ctrlPr>
                              <a:rPr lang="en-GB" b="0" i="1" smtClean="0">
                                <a:latin typeface="Cambria Math"/>
                              </a:rPr>
                            </m:ctrlPr>
                          </m:dPr>
                          <m:e>
                            <m:r>
                              <a:rPr lang="en-GB" b="0" i="1" smtClean="0">
                                <a:latin typeface="Cambria Math"/>
                              </a:rPr>
                              <m:t>𝛿𝜀</m:t>
                            </m:r>
                          </m:e>
                        </m:d>
                      </m:e>
                    </m:d>
                  </m:oMath>
                </a14:m>
                <a:r>
                  <a:rPr lang="en-GB" sz="1200" b="0" i="0" u="none" strike="noStrike" kern="1200" baseline="0" dirty="0" smtClean="0">
                    <a:solidFill>
                      <a:schemeClr val="tx1"/>
                    </a:solidFill>
                    <a:latin typeface="+mn-lt"/>
                    <a:ea typeface="+mn-ea"/>
                    <a:cs typeface="+mn-cs"/>
                  </a:rPr>
                  <a:t> is a remainder. </a:t>
                </a:r>
                <a:r>
                  <a:rPr lang="en-US" sz="1200" b="0" i="0" u="none" strike="noStrike" kern="1200" baseline="0" dirty="0" smtClean="0">
                    <a:solidFill>
                      <a:schemeClr val="tx1"/>
                    </a:solidFill>
                    <a:latin typeface="+mn-lt"/>
                    <a:ea typeface="+mn-ea"/>
                    <a:cs typeface="+mn-cs"/>
                  </a:rPr>
                  <a:t>Since the</a:t>
                </a:r>
              </a:p>
              <a:p>
                <a:r>
                  <a:rPr lang="en-GB" sz="1200" b="0" i="0" u="none" strike="noStrike" kern="1200" baseline="0" dirty="0" smtClean="0">
                    <a:solidFill>
                      <a:schemeClr val="tx1"/>
                    </a:solidFill>
                    <a:latin typeface="+mn-lt"/>
                    <a:ea typeface="+mn-ea"/>
                    <a:cs typeface="+mn-cs"/>
                  </a:rPr>
                  <a:t>topological derivative can be written as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where </a:t>
                </a:r>
                <a14:m>
                  <m:oMath xmlns:m="http://schemas.openxmlformats.org/officeDocument/2006/math">
                    <m:f>
                      <m:fPr>
                        <m:ctrlPr>
                          <a:rPr lang="en-GB" b="0" i="1" smtClean="0">
                            <a:latin typeface="Cambria Math"/>
                          </a:rPr>
                        </m:ctrlPr>
                      </m:fPr>
                      <m:num>
                        <m:r>
                          <m:rPr>
                            <m:sty m:val="p"/>
                          </m:rPr>
                          <a:rPr lang="en-GB" b="0" i="0" smtClean="0">
                            <a:latin typeface="Cambria Math"/>
                          </a:rPr>
                          <m:t>d</m:t>
                        </m:r>
                      </m:num>
                      <m:den>
                        <m:r>
                          <m:rPr>
                            <m:sty m:val="p"/>
                          </m:rPr>
                          <a:rPr lang="en-GB" b="0" i="0" smtClean="0">
                            <a:latin typeface="Cambria Math"/>
                          </a:rPr>
                          <m:t>d</m:t>
                        </m:r>
                        <m:r>
                          <a:rPr lang="en-GB" b="0" i="1" smtClean="0">
                            <a:latin typeface="Cambria Math"/>
                          </a:rPr>
                          <m:t>𝛿𝜀</m:t>
                        </m:r>
                      </m:den>
                    </m:f>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r>
                              <a:rPr lang="en-GB" b="0" i="1" smtClean="0">
                                <a:latin typeface="Cambria Math"/>
                              </a:rPr>
                              <m:t>+</m:t>
                            </m:r>
                            <m:r>
                              <a:rPr lang="en-GB" b="0" i="1" smtClean="0">
                                <a:latin typeface="Cambria Math"/>
                              </a:rPr>
                              <m:t>𝛿𝜀</m:t>
                            </m:r>
                          </m:sub>
                        </m:sSub>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e>
                    </m:d>
                  </m:oMath>
                </a14:m>
                <a:r>
                  <a:rPr lang="en-GB" sz="1200" kern="1200" dirty="0" smtClean="0">
                    <a:solidFill>
                      <a:schemeClr val="tx1"/>
                    </a:solidFill>
                    <a:effectLst/>
                    <a:latin typeface="+mn-lt"/>
                    <a:ea typeface="+mn-ea"/>
                    <a:cs typeface="+mn-cs"/>
                  </a:rPr>
                  <a:t> is the shape</a:t>
                </a:r>
                <a:r>
                  <a:rPr lang="en-GB" sz="1200" kern="1200" baseline="0" dirty="0" smtClean="0">
                    <a:solidFill>
                      <a:schemeClr val="tx1"/>
                    </a:solidFill>
                    <a:effectLst/>
                    <a:latin typeface="+mn-lt"/>
                    <a:ea typeface="+mn-ea"/>
                    <a:cs typeface="+mn-cs"/>
                  </a:rPr>
                  <a:t> derivative of </a:t>
                </a:r>
                <a14:m>
                  <m:oMath xmlns:m="http://schemas.openxmlformats.org/officeDocument/2006/math">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r>
                              <a:rPr lang="en-GB" b="0" i="1" smtClean="0">
                                <a:latin typeface="Cambria Math"/>
                              </a:rPr>
                              <m:t>+</m:t>
                            </m:r>
                            <m:r>
                              <a:rPr lang="en-GB" b="0" i="1" smtClean="0">
                                <a:latin typeface="Cambria Math"/>
                              </a:rPr>
                              <m:t>𝛿𝜀</m:t>
                            </m:r>
                          </m:sub>
                        </m:sSub>
                      </m:e>
                    </m:d>
                    <m:r>
                      <a:rPr lang="en-GB" b="0" i="1" smtClean="0">
                        <a:latin typeface="Cambria Math"/>
                      </a:rPr>
                      <m:t>.</m:t>
                    </m:r>
                  </m:oMath>
                </a14:m>
                <a:endParaRPr lang="en-GB" sz="1200" kern="1200" dirty="0">
                  <a:solidFill>
                    <a:schemeClr val="tx1"/>
                  </a:solidFill>
                  <a:effectLst/>
                  <a:latin typeface="+mn-lt"/>
                  <a:ea typeface="+mn-ea"/>
                  <a:cs typeface="+mn-cs"/>
                </a:endParaRPr>
              </a:p>
            </p:txBody>
          </p:sp>
        </mc:Choice>
        <mc:Fallback>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goal of the following is to establish the conditions, when a crack is initiated at the interface between the matrix </a:t>
                </a:r>
                <a:r>
                  <a:rPr lang="en-GB" sz="1200" b="0" i="0" u="none" strike="noStrike" kern="1200" baseline="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and the interfacial zone </a:t>
                </a:r>
                <a:r>
                  <a:rPr lang="en-GB" sz="1200" b="0" i="0" u="none" strike="noStrike" kern="1200" baseline="0" smtClean="0">
                    <a:solidFill>
                      <a:schemeClr val="tx1"/>
                    </a:solidFill>
                    <a:latin typeface="Cambria Math"/>
                    <a:ea typeface="+mn-ea"/>
                    <a:cs typeface="+mn-cs"/>
                  </a:rPr>
                  <a:t>Ω_2</a:t>
                </a:r>
                <a:r>
                  <a:rPr lang="en-GB" sz="1200" b="0" i="0" u="none" strike="noStrike" kern="1200" baseline="0" dirty="0" smtClean="0">
                    <a:solidFill>
                      <a:schemeClr val="tx1"/>
                    </a:solidFill>
                    <a:latin typeface="+mn-lt"/>
                    <a:ea typeface="+mn-ea"/>
                    <a:cs typeface="+mn-cs"/>
                  </a:rPr>
                  <a:t>. For this purpose, the knowledge of the stress intensity factors at the tips of the just existing crack is insufficient and the change of the energy state of the unit crack advance is necessary. It is possible to express the potential energy explicitly depending on the crack length </a:t>
                </a:r>
                <a:r>
                  <a:rPr lang="en-GB" sz="1200" b="0" i="0" u="none" strike="noStrike" kern="1200" baseline="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in simple two-dimensional elastic fracture problems, such as the problem discussed in this paper. The energy release rate can then be evaluated in the direct form. However, the complexity of the geometry causes the impossibility to generalize this procedure. The shape optimization methods tender an interesting way to eliminate this problem. An important role in the following method is played by the so-called shape functional </a:t>
                </a:r>
                <a:r>
                  <a:rPr lang="en-GB" sz="1200" b="0" i="0" u="none" strike="noStrike" kern="1200" baseline="0" smtClean="0">
                    <a:solidFill>
                      <a:schemeClr val="tx1"/>
                    </a:solidFill>
                    <a:latin typeface="Cambria Math"/>
                    <a:ea typeface="+mn-ea"/>
                    <a:cs typeface="+mn-cs"/>
                  </a:rPr>
                  <a:t>𝜓(Ω_𝜀 )</a:t>
                </a:r>
                <a:r>
                  <a:rPr lang="en-GB" sz="1200" b="0" i="0" u="none" strike="noStrike" kern="1200" baseline="0" dirty="0" smtClean="0">
                    <a:solidFill>
                      <a:schemeClr val="tx1"/>
                    </a:solidFill>
                    <a:latin typeface="+mn-lt"/>
                    <a:ea typeface="+mn-ea"/>
                    <a:cs typeface="+mn-cs"/>
                  </a:rPr>
                  <a:t>, which represents the potential energy of the formulated </a:t>
                </a:r>
                <a:r>
                  <a:rPr lang="en-US" sz="1200" b="0" i="0" u="none" strike="noStrike" kern="1200" baseline="0" dirty="0" smtClean="0">
                    <a:solidFill>
                      <a:schemeClr val="tx1"/>
                    </a:solidFill>
                    <a:latin typeface="+mn-lt"/>
                    <a:ea typeface="+mn-ea"/>
                    <a:cs typeface="+mn-cs"/>
                  </a:rPr>
                  <a:t>fracture problem, </a:t>
                </a:r>
                <a:r>
                  <a:rPr lang="en-US" sz="1200" b="1" i="0" u="none" strike="noStrike" kern="1200" baseline="0" dirty="0" err="1" smtClean="0">
                    <a:solidFill>
                      <a:schemeClr val="tx1"/>
                    </a:solidFill>
                    <a:latin typeface="+mn-lt"/>
                    <a:ea typeface="+mn-ea"/>
                    <a:cs typeface="+mn-cs"/>
                  </a:rPr>
                  <a:t>viz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slajd</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The change of the shape functional </a:t>
                </a:r>
                <a:r>
                  <a:rPr lang="en-GB" sz="1200" b="0" i="0" u="none" strike="noStrike" kern="1200" baseline="0" smtClean="0">
                    <a:solidFill>
                      <a:schemeClr val="tx1"/>
                    </a:solidFill>
                    <a:latin typeface="Cambria Math"/>
                    <a:ea typeface="+mn-ea"/>
                    <a:cs typeface="+mn-cs"/>
                  </a:rPr>
                  <a:t>𝜓</a:t>
                </a:r>
                <a:r>
                  <a:rPr lang="en-GB" sz="1200" b="0" i="0" u="none" strike="noStrike" kern="1200" baseline="0" smtClean="0">
                    <a:solidFill>
                      <a:schemeClr val="tx1"/>
                    </a:solidFill>
                    <a:latin typeface="Cambria Math"/>
                    <a:ea typeface="+mn-ea"/>
                    <a:cs typeface="+mn-cs"/>
                  </a:rPr>
                  <a:t>(Ω_(𝜀</a:t>
                </a:r>
                <a:r>
                  <a:rPr lang="en-GB" sz="1200" b="0" i="0" u="none" strike="noStrike" kern="1200" baseline="0" smtClean="0">
                    <a:solidFill>
                      <a:schemeClr val="tx1"/>
                    </a:solidFill>
                    <a:latin typeface="Cambria Math"/>
                    <a:ea typeface="+mn-ea"/>
                    <a:cs typeface="+mn-cs"/>
                  </a:rPr>
                  <a:t>+𝛿𝜀) )</a:t>
                </a:r>
                <a:r>
                  <a:rPr lang="en-GB" sz="1200" b="0" i="0" u="none" strike="noStrike" kern="1200" baseline="0" dirty="0" smtClean="0">
                    <a:solidFill>
                      <a:schemeClr val="tx1"/>
                    </a:solidFill>
                    <a:latin typeface="+mn-lt"/>
                    <a:ea typeface="+mn-ea"/>
                    <a:cs typeface="+mn-cs"/>
                  </a:rPr>
                  <a:t> with respect to the small perturbation </a:t>
                </a:r>
                <a:r>
                  <a:rPr lang="en-GB" sz="1200" b="0" i="0" u="none" strike="noStrike" kern="1200" baseline="0" smtClean="0">
                    <a:solidFill>
                      <a:schemeClr val="tx1"/>
                    </a:solidFill>
                    <a:latin typeface="Cambria Math"/>
                    <a:ea typeface="+mn-ea"/>
                    <a:cs typeface="+mn-cs"/>
                  </a:rPr>
                  <a:t>𝛿𝜀</a:t>
                </a:r>
                <a:r>
                  <a:rPr lang="en-GB" sz="1200" b="0" i="0" u="none" strike="noStrike" kern="1200" baseline="0" dirty="0" smtClean="0">
                    <a:solidFill>
                      <a:schemeClr val="tx1"/>
                    </a:solidFill>
                    <a:latin typeface="+mn-lt"/>
                    <a:ea typeface="+mn-ea"/>
                    <a:cs typeface="+mn-cs"/>
                  </a:rPr>
                  <a:t> of the crack </a:t>
                </a:r>
                <a:r>
                  <a:rPr lang="en-GB" sz="1200" b="0" i="0" u="none" strike="noStrike" kern="1200" baseline="0" smtClean="0">
                    <a:solidFill>
                      <a:schemeClr val="tx1"/>
                    </a:solidFill>
                    <a:latin typeface="Cambria Math"/>
                    <a:ea typeface="+mn-ea"/>
                    <a:cs typeface="+mn-cs"/>
                  </a:rPr>
                  <a:t>𝛾_𝜀</a:t>
                </a:r>
                <a:r>
                  <a:rPr lang="en-GB" sz="1200" b="0" i="0" u="none" strike="noStrike" kern="1200" baseline="0" dirty="0" smtClean="0">
                    <a:solidFill>
                      <a:schemeClr val="tx1"/>
                    </a:solidFill>
                    <a:latin typeface="+mn-lt"/>
                    <a:ea typeface="+mn-ea"/>
                    <a:cs typeface="+mn-cs"/>
                  </a:rPr>
                  <a:t> at its tip </a:t>
                </a:r>
                <a:r>
                  <a:rPr lang="en-GB" sz="1200" b="1" i="0" u="none" strike="noStrike" kern="1200" baseline="0" smtClean="0">
                    <a:solidFill>
                      <a:schemeClr val="tx1"/>
                    </a:solidFill>
                    <a:latin typeface="Cambria Math"/>
                    <a:ea typeface="+mn-ea"/>
                    <a:cs typeface="+mn-cs"/>
                  </a:rPr>
                  <a:t>𝒙</a:t>
                </a:r>
                <a:r>
                  <a:rPr lang="en-GB" sz="1200" b="0" i="0" u="none" strike="noStrike" kern="1200" baseline="0" smtClean="0">
                    <a:solidFill>
                      <a:schemeClr val="tx1"/>
                    </a:solidFill>
                    <a:latin typeface="Cambria Math"/>
                    <a:ea typeface="+mn-ea"/>
                    <a:cs typeface="+mn-cs"/>
                  </a:rPr>
                  <a:t> ̂</a:t>
                </a:r>
                <a:r>
                  <a:rPr lang="en-GB" sz="1200" b="0" i="0" u="none" strike="noStrike" kern="1200" baseline="0" dirty="0" smtClean="0">
                    <a:solidFill>
                      <a:schemeClr val="tx1"/>
                    </a:solidFill>
                    <a:latin typeface="+mn-lt"/>
                    <a:ea typeface="+mn-ea"/>
                    <a:cs typeface="+mn-cs"/>
                  </a:rPr>
                  <a:t> can be expressed by its asymptotic expansion,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a:t>
                </a:r>
                <a:r>
                  <a:rPr lang="en-GB" b="0" i="0" smtClean="0">
                    <a:latin typeface="Cambria Math"/>
                  </a:rPr>
                  <a:t>𝐽</a:t>
                </a:r>
                <a:r>
                  <a:rPr lang="en-GB" b="0" i="0" smtClean="0">
                    <a:latin typeface="Cambria Math"/>
                  </a:rPr>
                  <a:t>(</a:t>
                </a:r>
                <a:r>
                  <a:rPr lang="en-GB" b="1" i="0" smtClean="0">
                    <a:latin typeface="Cambria Math"/>
                  </a:rPr>
                  <a:t>𝒙</a:t>
                </a:r>
                <a:r>
                  <a:rPr lang="en-GB" b="0" i="0" smtClean="0">
                    <a:latin typeface="Cambria Math"/>
                  </a:rPr>
                  <a:t> ̂ )</a:t>
                </a:r>
                <a:r>
                  <a:rPr lang="en-GB" sz="1200" b="0" i="0" u="none" strike="noStrike" kern="1200" baseline="0" dirty="0" smtClean="0">
                    <a:solidFill>
                      <a:schemeClr val="tx1"/>
                    </a:solidFill>
                    <a:latin typeface="+mn-lt"/>
                    <a:ea typeface="+mn-ea"/>
                    <a:cs typeface="+mn-cs"/>
                  </a:rPr>
                  <a:t> is the topological derivative of </a:t>
                </a:r>
                <a:r>
                  <a:rPr lang="en-GB" b="0" i="0" smtClean="0">
                    <a:latin typeface="Cambria Math"/>
                  </a:rPr>
                  <a:t>𝜓</a:t>
                </a:r>
                <a:r>
                  <a:rPr lang="en-GB" b="0" i="0" smtClean="0">
                    <a:latin typeface="Cambria Math"/>
                  </a:rPr>
                  <a:t>(Ω_𝜀 )</a:t>
                </a:r>
                <a:r>
                  <a:rPr lang="en-GB" sz="1200" b="0" i="0" u="none" strike="noStrike" kern="1200" baseline="0" dirty="0" smtClean="0">
                    <a:solidFill>
                      <a:schemeClr val="tx1"/>
                    </a:solidFill>
                    <a:latin typeface="+mn-lt"/>
                    <a:ea typeface="+mn-ea"/>
                    <a:cs typeface="+mn-cs"/>
                  </a:rPr>
                  <a:t>. It is supposed that </a:t>
                </a:r>
                <a:r>
                  <a:rPr lang="en-GB" b="0" i="0" smtClean="0">
                    <a:latin typeface="Cambria Math"/>
                  </a:rPr>
                  <a:t>𝑓</a:t>
                </a:r>
                <a:r>
                  <a:rPr lang="en-GB" b="0" i="0" smtClean="0">
                    <a:latin typeface="Cambria Math"/>
                  </a:rPr>
                  <a:t>(𝛿𝜀)</a:t>
                </a:r>
                <a:r>
                  <a:rPr lang="en-GB" sz="1200" b="0" i="0" u="none" strike="noStrike" kern="1200" baseline="0" dirty="0" smtClean="0">
                    <a:solidFill>
                      <a:schemeClr val="tx1"/>
                    </a:solidFill>
                    <a:latin typeface="+mn-lt"/>
                    <a:ea typeface="+mn-ea"/>
                    <a:cs typeface="+mn-cs"/>
                  </a:rPr>
                  <a:t> is the positive function such that </a:t>
                </a:r>
                <a:r>
                  <a:rPr lang="en-GB" b="0" i="0" smtClean="0">
                    <a:latin typeface="Cambria Math"/>
                  </a:rPr>
                  <a:t>𝑓</a:t>
                </a:r>
                <a:r>
                  <a:rPr lang="en-GB" b="0" i="0" smtClean="0">
                    <a:latin typeface="Cambria Math"/>
                  </a:rPr>
                  <a:t>(𝛿𝜀)</a:t>
                </a:r>
                <a:r>
                  <a:rPr lang="en-GB" b="0" i="0" smtClean="0">
                    <a:latin typeface="Cambria Math"/>
                  </a:rPr>
                  <a:t>=𝑜(𝛿𝜀)</a:t>
                </a:r>
                <a:r>
                  <a:rPr lang="en-GB" sz="1200" b="0" i="0" u="none" strike="noStrike" kern="1200" baseline="0" dirty="0" smtClean="0">
                    <a:solidFill>
                      <a:schemeClr val="tx1"/>
                    </a:solidFill>
                    <a:latin typeface="+mn-lt"/>
                    <a:ea typeface="+mn-ea"/>
                    <a:cs typeface="+mn-cs"/>
                  </a:rPr>
                  <a:t>. </a:t>
                </a:r>
                <a:r>
                  <a:rPr lang="en-GB" b="0" i="0" smtClean="0">
                    <a:latin typeface="Cambria Math"/>
                  </a:rPr>
                  <a:t>𝑅</a:t>
                </a:r>
                <a:r>
                  <a:rPr lang="en-GB" b="0" i="0" smtClean="0">
                    <a:latin typeface="Cambria Math"/>
                  </a:rPr>
                  <a:t>(𝑓(𝛿𝜀))</a:t>
                </a:r>
                <a:r>
                  <a:rPr lang="en-GB" b="0" i="0" smtClean="0">
                    <a:latin typeface="Cambria Math"/>
                  </a:rPr>
                  <a:t>=𝑜(𝑓(</a:t>
                </a:r>
                <a:r>
                  <a:rPr lang="en-GB" b="0" i="0" smtClean="0">
                    <a:latin typeface="Cambria Math"/>
                  </a:rPr>
                  <a:t>𝛿𝜀)</a:t>
                </a:r>
                <a:r>
                  <a:rPr lang="en-GB" b="0" i="0" smtClean="0">
                    <a:latin typeface="Cambria Math"/>
                  </a:rPr>
                  <a:t>)</a:t>
                </a:r>
                <a:r>
                  <a:rPr lang="en-GB" sz="1200" b="0" i="0" u="none" strike="noStrike" kern="1200" baseline="0" dirty="0" smtClean="0">
                    <a:solidFill>
                      <a:schemeClr val="tx1"/>
                    </a:solidFill>
                    <a:latin typeface="+mn-lt"/>
                    <a:ea typeface="+mn-ea"/>
                    <a:cs typeface="+mn-cs"/>
                  </a:rPr>
                  <a:t> is a remainder. </a:t>
                </a:r>
                <a:r>
                  <a:rPr lang="en-US" sz="1200" b="0" i="0" u="none" strike="noStrike" kern="1200" baseline="0" dirty="0" smtClean="0">
                    <a:solidFill>
                      <a:schemeClr val="tx1"/>
                    </a:solidFill>
                    <a:latin typeface="+mn-lt"/>
                    <a:ea typeface="+mn-ea"/>
                    <a:cs typeface="+mn-cs"/>
                  </a:rPr>
                  <a:t>Since the</a:t>
                </a:r>
              </a:p>
              <a:p>
                <a:r>
                  <a:rPr lang="en-GB" sz="1200" b="0" i="0" u="none" strike="noStrike" kern="1200" baseline="0" dirty="0" smtClean="0">
                    <a:solidFill>
                      <a:schemeClr val="tx1"/>
                    </a:solidFill>
                    <a:latin typeface="+mn-lt"/>
                    <a:ea typeface="+mn-ea"/>
                    <a:cs typeface="+mn-cs"/>
                  </a:rPr>
                  <a:t>topological derivative can be written as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where </a:t>
                </a:r>
                <a:r>
                  <a:rPr lang="en-GB" b="0" i="0" smtClean="0">
                    <a:latin typeface="Cambria Math"/>
                  </a:rPr>
                  <a:t>d/d𝛿𝜀 𝜓(Ω_(𝜀+𝛿𝜀) (</a:t>
                </a:r>
                <a:r>
                  <a:rPr lang="en-GB" b="1" i="0" smtClean="0">
                    <a:latin typeface="Cambria Math"/>
                  </a:rPr>
                  <a:t>𝒙</a:t>
                </a:r>
                <a:r>
                  <a:rPr lang="en-GB" b="0" i="0" smtClean="0">
                    <a:latin typeface="Cambria Math"/>
                  </a:rPr>
                  <a:t> ̂ ))</a:t>
                </a:r>
                <a:r>
                  <a:rPr lang="en-GB" sz="1200" kern="1200" dirty="0" smtClean="0">
                    <a:solidFill>
                      <a:schemeClr val="tx1"/>
                    </a:solidFill>
                    <a:effectLst/>
                    <a:latin typeface="+mn-lt"/>
                    <a:ea typeface="+mn-ea"/>
                    <a:cs typeface="+mn-cs"/>
                  </a:rPr>
                  <a:t> is the shape</a:t>
                </a:r>
                <a:r>
                  <a:rPr lang="en-GB" sz="1200" kern="1200" baseline="0" dirty="0" smtClean="0">
                    <a:solidFill>
                      <a:schemeClr val="tx1"/>
                    </a:solidFill>
                    <a:effectLst/>
                    <a:latin typeface="+mn-lt"/>
                    <a:ea typeface="+mn-ea"/>
                    <a:cs typeface="+mn-cs"/>
                  </a:rPr>
                  <a:t> derivative of </a:t>
                </a:r>
                <a:r>
                  <a:rPr lang="en-GB" b="0" i="0" smtClean="0">
                    <a:latin typeface="Cambria Math"/>
                  </a:rPr>
                  <a:t>𝜓</a:t>
                </a:r>
                <a:r>
                  <a:rPr lang="en-GB" b="0" i="0" smtClean="0">
                    <a:latin typeface="Cambria Math"/>
                  </a:rPr>
                  <a:t>(Ω_(𝜀</a:t>
                </a:r>
                <a:r>
                  <a:rPr lang="en-GB" b="0" i="0" smtClean="0">
                    <a:latin typeface="Cambria Math"/>
                  </a:rPr>
                  <a:t>+𝛿𝜀) ).</a:t>
                </a:r>
                <a:endParaRPr lang="en-GB" sz="1200"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12</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It can be shown that the shape derivative can be calculated in the sense to the domain variation produced by an uniform expansion of some perturbation,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This method, the so-called topological-shape sensitivity method, uses the concept of shape sensitivity analysis as an intermediate step in the topological derivative calculation. Hence, if the domain perturbation has the stress-free circular shape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a:rPr lang="en-GB" sz="1200" b="0" i="1" u="none" strike="noStrike" kern="1200" baseline="0" smtClean="0">
                            <a:solidFill>
                              <a:schemeClr val="tx1"/>
                            </a:solidFill>
                            <a:latin typeface="Cambria Math"/>
                            <a:ea typeface="+mn-ea"/>
                            <a:cs typeface="+mn-cs"/>
                          </a:rPr>
                          <m:t>𝐵</m:t>
                        </m:r>
                      </m:e>
                      <m:sub>
                        <m:r>
                          <a:rPr lang="en-GB" sz="1200" b="0" i="1" u="none" strike="noStrike" kern="1200" baseline="0" smtClean="0">
                            <a:solidFill>
                              <a:schemeClr val="tx1"/>
                            </a:solidFill>
                            <a:latin typeface="Cambria Math"/>
                            <a:ea typeface="+mn-ea"/>
                            <a:cs typeface="+mn-cs"/>
                          </a:rPr>
                          <m:t>𝛿𝜀</m:t>
                        </m:r>
                      </m:sub>
                    </m:sSub>
                    <m:d>
                      <m:dPr>
                        <m:ctrlPr>
                          <a:rPr lang="en-GB" sz="1200" b="0" i="1" u="none" strike="noStrike" kern="1200" baseline="0" smtClean="0">
                            <a:solidFill>
                              <a:schemeClr val="tx1"/>
                            </a:solidFill>
                            <a:latin typeface="Cambria Math"/>
                            <a:ea typeface="+mn-ea"/>
                            <a:cs typeface="+mn-cs"/>
                          </a:rPr>
                        </m:ctrlPr>
                      </m:dPr>
                      <m:e>
                        <m:acc>
                          <m:accPr>
                            <m:chr m:val="̂"/>
                            <m:ctrlPr>
                              <a:rPr lang="en-GB" sz="1200" b="0" i="1" u="none" strike="noStrike" kern="1200" baseline="0" smtClean="0">
                                <a:solidFill>
                                  <a:schemeClr val="tx1"/>
                                </a:solidFill>
                                <a:latin typeface="Cambria Math"/>
                                <a:ea typeface="+mn-ea"/>
                                <a:cs typeface="+mn-cs"/>
                              </a:rPr>
                            </m:ctrlPr>
                          </m:accPr>
                          <m:e>
                            <m:r>
                              <a:rPr lang="en-GB" sz="1200" b="1" i="1" u="none" strike="noStrike" kern="1200" baseline="0" smtClean="0">
                                <a:solidFill>
                                  <a:schemeClr val="tx1"/>
                                </a:solidFill>
                                <a:latin typeface="Cambria Math"/>
                                <a:ea typeface="+mn-ea"/>
                                <a:cs typeface="+mn-cs"/>
                              </a:rPr>
                              <m:t>𝒙</m:t>
                            </m:r>
                          </m:e>
                        </m:acc>
                      </m:e>
                    </m:d>
                  </m:oMath>
                </a14:m>
                <a:r>
                  <a:rPr lang="en-GB" sz="1200" b="0" i="0" u="none" strike="noStrike" kern="1200" baseline="0" dirty="0" smtClean="0">
                    <a:solidFill>
                      <a:schemeClr val="tx1"/>
                    </a:solidFill>
                    <a:latin typeface="+mn-lt"/>
                    <a:ea typeface="+mn-ea"/>
                    <a:cs typeface="+mn-cs"/>
                  </a:rPr>
                  <a:t> as it is shown in Figure, the shape derivative can be evaluated as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The symbol </a:t>
                </a:r>
                <a14:m>
                  <m:oMath xmlns:m="http://schemas.openxmlformats.org/officeDocument/2006/math">
                    <m:sSub>
                      <m:sSubPr>
                        <m:ctrlPr>
                          <a:rPr lang="en-GB" sz="1200" b="0" i="1" u="none" strike="noStrike" kern="1200" baseline="0" smtClean="0">
                            <a:solidFill>
                              <a:schemeClr val="tx1"/>
                            </a:solidFill>
                            <a:latin typeface="Cambria Math"/>
                            <a:ea typeface="Cambria Math"/>
                            <a:cs typeface="+mn-cs"/>
                          </a:rPr>
                        </m:ctrlPr>
                      </m:sSubPr>
                      <m:e>
                        <m:r>
                          <a:rPr lang="el-GR" sz="1200" b="1" i="1" u="none" strike="noStrike" kern="1200" baseline="0" smtClean="0">
                            <a:solidFill>
                              <a:schemeClr val="tx1"/>
                            </a:solidFill>
                            <a:latin typeface="Cambria Math"/>
                            <a:ea typeface="Cambria Math"/>
                            <a:cs typeface="+mn-cs"/>
                          </a:rPr>
                          <m:t>𝜮</m:t>
                        </m:r>
                      </m:e>
                      <m:sub>
                        <m:r>
                          <a:rPr lang="en-GB" sz="1200" b="0" i="1" u="none" strike="noStrike" kern="1200" baseline="0" smtClean="0">
                            <a:solidFill>
                              <a:schemeClr val="tx1"/>
                            </a:solidFill>
                            <a:latin typeface="Cambria Math"/>
                            <a:ea typeface="Cambria Math"/>
                            <a:cs typeface="+mn-cs"/>
                          </a:rPr>
                          <m:t>𝜀</m:t>
                        </m:r>
                      </m:sub>
                    </m:sSub>
                  </m:oMath>
                </a14:m>
                <a:r>
                  <a:rPr lang="en-GB" sz="1200" b="0" i="0" u="none" strike="noStrike" kern="1200" baseline="0" dirty="0" smtClean="0">
                    <a:solidFill>
                      <a:schemeClr val="tx1"/>
                    </a:solidFill>
                    <a:latin typeface="+mn-lt"/>
                    <a:ea typeface="+mn-ea"/>
                    <a:cs typeface="+mn-cs"/>
                  </a:rPr>
                  <a:t> represents </a:t>
                </a:r>
                <a:r>
                  <a:rPr lang="en-GB" sz="1200" b="0" i="0" u="none" strike="noStrike" kern="1200" baseline="0" dirty="0" err="1" smtClean="0">
                    <a:solidFill>
                      <a:schemeClr val="tx1"/>
                    </a:solidFill>
                    <a:latin typeface="+mn-lt"/>
                    <a:ea typeface="+mn-ea"/>
                    <a:cs typeface="+mn-cs"/>
                  </a:rPr>
                  <a:t>Eshelby's</a:t>
                </a:r>
                <a:r>
                  <a:rPr lang="en-GB" sz="1200" b="0" i="0" u="none" strike="noStrike" kern="1200" baseline="0" dirty="0" smtClean="0">
                    <a:solidFill>
                      <a:schemeClr val="tx1"/>
                    </a:solidFill>
                    <a:latin typeface="+mn-lt"/>
                    <a:ea typeface="+mn-ea"/>
                    <a:cs typeface="+mn-cs"/>
                  </a:rPr>
                  <a:t> energy momentum tensor. In the case of the crack tip singularity appearing inside the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a:rPr lang="en-GB" sz="1200" b="0" i="1" u="none" strike="noStrike" kern="1200" baseline="0" smtClean="0">
                            <a:solidFill>
                              <a:schemeClr val="tx1"/>
                            </a:solidFill>
                            <a:latin typeface="Cambria Math"/>
                            <a:ea typeface="+mn-ea"/>
                            <a:cs typeface="+mn-cs"/>
                          </a:rPr>
                          <m:t>𝐵</m:t>
                        </m:r>
                      </m:e>
                      <m:sub>
                        <m:r>
                          <a:rPr lang="en-GB" sz="1200" b="0" i="1" u="none" strike="noStrike" kern="1200" baseline="0" smtClean="0">
                            <a:solidFill>
                              <a:schemeClr val="tx1"/>
                            </a:solidFill>
                            <a:latin typeface="Cambria Math"/>
                            <a:ea typeface="+mn-ea"/>
                            <a:cs typeface="+mn-cs"/>
                          </a:rPr>
                          <m:t>𝛿𝜀</m:t>
                        </m:r>
                      </m:sub>
                    </m:sSub>
                    <m:d>
                      <m:dPr>
                        <m:ctrlPr>
                          <a:rPr lang="en-GB" sz="1200" b="0" i="1" u="none" strike="noStrike" kern="1200" baseline="0" smtClean="0">
                            <a:solidFill>
                              <a:schemeClr val="tx1"/>
                            </a:solidFill>
                            <a:latin typeface="Cambria Math"/>
                            <a:ea typeface="+mn-ea"/>
                            <a:cs typeface="+mn-cs"/>
                          </a:rPr>
                        </m:ctrlPr>
                      </m:dPr>
                      <m:e>
                        <m:acc>
                          <m:accPr>
                            <m:chr m:val="̂"/>
                            <m:ctrlPr>
                              <a:rPr lang="en-GB" sz="1200" b="0" i="1" u="none" strike="noStrike" kern="1200" baseline="0" smtClean="0">
                                <a:solidFill>
                                  <a:schemeClr val="tx1"/>
                                </a:solidFill>
                                <a:latin typeface="Cambria Math"/>
                                <a:ea typeface="+mn-ea"/>
                                <a:cs typeface="+mn-cs"/>
                              </a:rPr>
                            </m:ctrlPr>
                          </m:accPr>
                          <m:e>
                            <m:r>
                              <a:rPr lang="en-GB" sz="1200" b="1" i="1" u="none" strike="noStrike" kern="1200" baseline="0" smtClean="0">
                                <a:solidFill>
                                  <a:schemeClr val="tx1"/>
                                </a:solidFill>
                                <a:latin typeface="Cambria Math"/>
                                <a:ea typeface="+mn-ea"/>
                                <a:cs typeface="+mn-cs"/>
                              </a:rPr>
                              <m:t>𝒙</m:t>
                            </m:r>
                          </m:e>
                        </m:acc>
                      </m:e>
                    </m:d>
                  </m:oMath>
                </a14:m>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Eshelby</a:t>
                </a:r>
                <a:r>
                  <a:rPr lang="en-GB" sz="1200" b="0" i="0" u="none" strike="noStrike" kern="1200" baseline="0" dirty="0" smtClean="0">
                    <a:solidFill>
                      <a:schemeClr val="tx1"/>
                    </a:solidFill>
                    <a:latin typeface="+mn-lt"/>
                    <a:ea typeface="+mn-ea"/>
                    <a:cs typeface="+mn-cs"/>
                  </a:rPr>
                  <a:t> shows</a:t>
                </a:r>
              </a:p>
              <a:p>
                <a:r>
                  <a:rPr lang="en-GB" sz="1200" b="0" i="0" u="none" strike="noStrike" kern="1200" baseline="0" dirty="0" smtClean="0">
                    <a:solidFill>
                      <a:schemeClr val="tx1"/>
                    </a:solidFill>
                    <a:latin typeface="+mn-lt"/>
                    <a:ea typeface="+mn-ea"/>
                    <a:cs typeface="+mn-cs"/>
                  </a:rPr>
                  <a:t>that the integral on the right-hand side of,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is Rice's J-integral. Hence, from the stress distribution at the crack tip </a:t>
                </a:r>
                <a14:m>
                  <m:oMath xmlns:m="http://schemas.openxmlformats.org/officeDocument/2006/math">
                    <m:acc>
                      <m:accPr>
                        <m:chr m:val="̂"/>
                        <m:ctrlPr>
                          <a:rPr lang="en-GB" sz="1200" b="0" i="1" u="none" strike="noStrike" kern="1200" baseline="0" dirty="0" smtClean="0">
                            <a:solidFill>
                              <a:schemeClr val="tx1"/>
                            </a:solidFill>
                            <a:latin typeface="Cambria Math"/>
                            <a:ea typeface="+mn-ea"/>
                            <a:cs typeface="+mn-cs"/>
                          </a:rPr>
                        </m:ctrlPr>
                      </m:accPr>
                      <m:e>
                        <m:r>
                          <a:rPr lang="en-GB" sz="1200" b="1" i="1" u="none" strike="noStrike" kern="1200" baseline="0" dirty="0" smtClean="0">
                            <a:solidFill>
                              <a:schemeClr val="tx1"/>
                            </a:solidFill>
                            <a:latin typeface="Cambria Math"/>
                            <a:ea typeface="+mn-ea"/>
                            <a:cs typeface="+mn-cs"/>
                          </a:rPr>
                          <m:t>𝒙</m:t>
                        </m:r>
                      </m:e>
                    </m:acc>
                  </m:oMath>
                </a14:m>
                <a:r>
                  <a:rPr lang="en-GB" sz="1200" b="0" i="0" u="none" strike="noStrike" kern="1200" baseline="0" dirty="0" smtClean="0">
                    <a:solidFill>
                      <a:schemeClr val="tx1"/>
                    </a:solidFill>
                    <a:latin typeface="+mn-lt"/>
                    <a:ea typeface="+mn-ea"/>
                    <a:cs typeface="+mn-cs"/>
                  </a:rPr>
                  <a:t>, one can get the expression of the </a:t>
                </a:r>
                <a:r>
                  <a:rPr lang="en-US" sz="1200" b="0" i="0" u="none" strike="noStrike" kern="1200" baseline="0" dirty="0" smtClean="0">
                    <a:solidFill>
                      <a:schemeClr val="tx1"/>
                    </a:solidFill>
                    <a:latin typeface="+mn-lt"/>
                    <a:ea typeface="+mn-ea"/>
                    <a:cs typeface="+mn-cs"/>
                  </a:rPr>
                  <a:t>energy release rate, </a:t>
                </a:r>
                <a:r>
                  <a:rPr lang="en-US" sz="1200" b="1" i="0" u="none" strike="noStrike" kern="1200" baseline="0" dirty="0" err="1" smtClean="0">
                    <a:solidFill>
                      <a:schemeClr val="tx1"/>
                    </a:solidFill>
                    <a:latin typeface="+mn-lt"/>
                    <a:ea typeface="+mn-ea"/>
                    <a:cs typeface="+mn-cs"/>
                  </a:rPr>
                  <a:t>viz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slajd</a:t>
                </a:r>
                <a:endParaRPr lang="en-GB" sz="1200" b="1" kern="1200" dirty="0">
                  <a:solidFill>
                    <a:schemeClr val="tx1"/>
                  </a:solidFill>
                  <a:effectLst/>
                  <a:latin typeface="+mn-lt"/>
                  <a:ea typeface="+mn-ea"/>
                  <a:cs typeface="+mn-cs"/>
                </a:endParaRPr>
              </a:p>
            </p:txBody>
          </p:sp>
        </mc:Choice>
        <mc:Fallback>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It can be shown that the shape derivative can be calculated in the sense to the domain variation produced by an uniform expansion of some perturbation,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This method, the so-called topological-shape sensitivity method, uses the concept of shape sensitivity analysis as an intermediate step in the topological derivative calculation. Hence, if the domain perturbation has the stress-free circular shape </a:t>
                </a:r>
                <a:r>
                  <a:rPr lang="en-GB" sz="1200" b="0" i="0" u="none" strike="noStrike" kern="1200" baseline="0" smtClean="0">
                    <a:solidFill>
                      <a:schemeClr val="tx1"/>
                    </a:solidFill>
                    <a:latin typeface="Cambria Math"/>
                    <a:ea typeface="+mn-ea"/>
                    <a:cs typeface="+mn-cs"/>
                  </a:rPr>
                  <a:t>𝐵_𝛿𝜀 (</a:t>
                </a:r>
                <a:r>
                  <a:rPr lang="en-GB" sz="1200" b="1" i="0" u="none" strike="noStrike" kern="1200" baseline="0" smtClean="0">
                    <a:solidFill>
                      <a:schemeClr val="tx1"/>
                    </a:solidFill>
                    <a:latin typeface="Cambria Math"/>
                    <a:ea typeface="+mn-ea"/>
                    <a:cs typeface="+mn-cs"/>
                  </a:rPr>
                  <a:t>𝒙</a:t>
                </a:r>
                <a:r>
                  <a:rPr lang="en-GB" sz="1200" b="0" i="0" u="none" strike="noStrike" kern="1200" baseline="0" smtClean="0">
                    <a:solidFill>
                      <a:schemeClr val="tx1"/>
                    </a:solidFill>
                    <a:latin typeface="Cambria Math"/>
                    <a:ea typeface="+mn-ea"/>
                    <a:cs typeface="+mn-cs"/>
                  </a:rPr>
                  <a:t> ̂ )</a:t>
                </a:r>
                <a:r>
                  <a:rPr lang="en-GB" sz="1200" b="0" i="0" u="none" strike="noStrike" kern="1200" baseline="0" dirty="0" smtClean="0">
                    <a:solidFill>
                      <a:schemeClr val="tx1"/>
                    </a:solidFill>
                    <a:latin typeface="+mn-lt"/>
                    <a:ea typeface="+mn-ea"/>
                    <a:cs typeface="+mn-cs"/>
                  </a:rPr>
                  <a:t> as it is shown in Figure, the shape derivative can be evaluated as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The symbol </a:t>
                </a:r>
                <a:r>
                  <a:rPr lang="el-GR" sz="1200" b="1" i="0" u="none" strike="noStrike" kern="1200" baseline="0" smtClean="0">
                    <a:solidFill>
                      <a:schemeClr val="tx1"/>
                    </a:solidFill>
                    <a:latin typeface="Cambria Math"/>
                    <a:ea typeface="Cambria Math"/>
                    <a:cs typeface="+mn-cs"/>
                  </a:rPr>
                  <a:t>𝜮</a:t>
                </a:r>
                <a:r>
                  <a:rPr lang="en-GB" sz="1200" b="0" i="0" u="none" strike="noStrike" kern="1200" baseline="0" smtClean="0">
                    <a:solidFill>
                      <a:schemeClr val="tx1"/>
                    </a:solidFill>
                    <a:latin typeface="Cambria Math"/>
                    <a:ea typeface="Cambria Math"/>
                    <a:cs typeface="+mn-cs"/>
                  </a:rPr>
                  <a:t>_𝜀</a:t>
                </a:r>
                <a:r>
                  <a:rPr lang="en-GB" sz="1200" b="0" i="0" u="none" strike="noStrike" kern="1200" baseline="0" dirty="0" smtClean="0">
                    <a:solidFill>
                      <a:schemeClr val="tx1"/>
                    </a:solidFill>
                    <a:latin typeface="+mn-lt"/>
                    <a:ea typeface="+mn-ea"/>
                    <a:cs typeface="+mn-cs"/>
                  </a:rPr>
                  <a:t> represents </a:t>
                </a:r>
                <a:r>
                  <a:rPr lang="en-GB" sz="1200" b="0" i="0" u="none" strike="noStrike" kern="1200" baseline="0" dirty="0" err="1" smtClean="0">
                    <a:solidFill>
                      <a:schemeClr val="tx1"/>
                    </a:solidFill>
                    <a:latin typeface="+mn-lt"/>
                    <a:ea typeface="+mn-ea"/>
                    <a:cs typeface="+mn-cs"/>
                  </a:rPr>
                  <a:t>Eshelby's</a:t>
                </a:r>
                <a:r>
                  <a:rPr lang="en-GB" sz="1200" b="0" i="0" u="none" strike="noStrike" kern="1200" baseline="0" dirty="0" smtClean="0">
                    <a:solidFill>
                      <a:schemeClr val="tx1"/>
                    </a:solidFill>
                    <a:latin typeface="+mn-lt"/>
                    <a:ea typeface="+mn-ea"/>
                    <a:cs typeface="+mn-cs"/>
                  </a:rPr>
                  <a:t> energy momentum tensor. In the case of the crack tip singularity appearing inside the </a:t>
                </a:r>
                <a:r>
                  <a:rPr lang="en-GB" sz="1200" b="0" i="0" u="none" strike="noStrike" kern="1200" baseline="0" smtClean="0">
                    <a:solidFill>
                      <a:schemeClr val="tx1"/>
                    </a:solidFill>
                    <a:latin typeface="Cambria Math"/>
                    <a:ea typeface="+mn-ea"/>
                    <a:cs typeface="+mn-cs"/>
                  </a:rPr>
                  <a:t>𝐵</a:t>
                </a:r>
                <a:r>
                  <a:rPr lang="en-GB" sz="1200" b="0" i="0" u="none" strike="noStrike" kern="1200" baseline="0" smtClean="0">
                    <a:solidFill>
                      <a:schemeClr val="tx1"/>
                    </a:solidFill>
                    <a:latin typeface="Cambria Math"/>
                    <a:ea typeface="+mn-ea"/>
                    <a:cs typeface="+mn-cs"/>
                  </a:rPr>
                  <a:t>_</a:t>
                </a:r>
                <a:r>
                  <a:rPr lang="en-GB" sz="1200" b="0" i="0" u="none" strike="noStrike" kern="1200" baseline="0" smtClean="0">
                    <a:solidFill>
                      <a:schemeClr val="tx1"/>
                    </a:solidFill>
                    <a:latin typeface="Cambria Math"/>
                    <a:ea typeface="+mn-ea"/>
                    <a:cs typeface="+mn-cs"/>
                  </a:rPr>
                  <a:t>𝛿𝜀 (</a:t>
                </a:r>
                <a:r>
                  <a:rPr lang="en-GB" sz="1200" b="1" i="0" u="none" strike="noStrike" kern="1200" baseline="0" smtClean="0">
                    <a:solidFill>
                      <a:schemeClr val="tx1"/>
                    </a:solidFill>
                    <a:latin typeface="Cambria Math"/>
                    <a:ea typeface="+mn-ea"/>
                    <a:cs typeface="+mn-cs"/>
                  </a:rPr>
                  <a:t>𝒙</a:t>
                </a:r>
                <a:r>
                  <a:rPr lang="en-GB" sz="1200" b="0" i="0" u="none" strike="noStrike" kern="1200" baseline="0" smtClean="0">
                    <a:solidFill>
                      <a:schemeClr val="tx1"/>
                    </a:solidFill>
                    <a:latin typeface="Cambria Math"/>
                    <a:ea typeface="+mn-ea"/>
                    <a:cs typeface="+mn-cs"/>
                  </a:rPr>
                  <a:t> ̂ )</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Eshelby</a:t>
                </a:r>
                <a:r>
                  <a:rPr lang="en-GB" sz="1200" b="0" i="0" u="none" strike="noStrike" kern="1200" baseline="0" dirty="0" smtClean="0">
                    <a:solidFill>
                      <a:schemeClr val="tx1"/>
                    </a:solidFill>
                    <a:latin typeface="+mn-lt"/>
                    <a:ea typeface="+mn-ea"/>
                    <a:cs typeface="+mn-cs"/>
                  </a:rPr>
                  <a:t> shows</a:t>
                </a:r>
              </a:p>
              <a:p>
                <a:r>
                  <a:rPr lang="en-GB" sz="1200" b="0" i="0" u="none" strike="noStrike" kern="1200" baseline="0" dirty="0" smtClean="0">
                    <a:solidFill>
                      <a:schemeClr val="tx1"/>
                    </a:solidFill>
                    <a:latin typeface="+mn-lt"/>
                    <a:ea typeface="+mn-ea"/>
                    <a:cs typeface="+mn-cs"/>
                  </a:rPr>
                  <a:t>that the integral on the right-hand side of,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is Rice's J-integral. Hence, from the stress distribution at the crack tip </a:t>
                </a:r>
                <a:r>
                  <a:rPr lang="en-GB" sz="1200" b="1" i="0" u="none" strike="noStrike" kern="1200" baseline="0" dirty="0" smtClean="0">
                    <a:solidFill>
                      <a:schemeClr val="tx1"/>
                    </a:solidFill>
                    <a:latin typeface="Cambria Math"/>
                    <a:ea typeface="+mn-ea"/>
                    <a:cs typeface="+mn-cs"/>
                  </a:rPr>
                  <a:t>𝒙</a:t>
                </a:r>
                <a:r>
                  <a:rPr lang="en-GB" sz="1200" b="0" i="0" u="none" strike="noStrike" kern="1200" baseline="0" dirty="0" smtClean="0">
                    <a:solidFill>
                      <a:schemeClr val="tx1"/>
                    </a:solidFill>
                    <a:latin typeface="Cambria Math"/>
                    <a:ea typeface="+mn-ea"/>
                    <a:cs typeface="+mn-cs"/>
                  </a:rPr>
                  <a:t> ̂</a:t>
                </a:r>
                <a:r>
                  <a:rPr lang="en-GB" sz="1200" b="0" i="0" u="none" strike="noStrike" kern="1200" baseline="0" dirty="0" smtClean="0">
                    <a:solidFill>
                      <a:schemeClr val="tx1"/>
                    </a:solidFill>
                    <a:latin typeface="+mn-lt"/>
                    <a:ea typeface="+mn-ea"/>
                    <a:cs typeface="+mn-cs"/>
                  </a:rPr>
                  <a:t>, one can get the expression of the </a:t>
                </a:r>
                <a:r>
                  <a:rPr lang="en-US" sz="1200" b="0" i="0" u="none" strike="noStrike" kern="1200" baseline="0" dirty="0" smtClean="0">
                    <a:solidFill>
                      <a:schemeClr val="tx1"/>
                    </a:solidFill>
                    <a:latin typeface="+mn-lt"/>
                    <a:ea typeface="+mn-ea"/>
                    <a:cs typeface="+mn-cs"/>
                  </a:rPr>
                  <a:t>energy release rate, </a:t>
                </a:r>
                <a:r>
                  <a:rPr lang="en-US" sz="1200" b="1" i="0" u="none" strike="noStrike" kern="1200" baseline="0" dirty="0" err="1" smtClean="0">
                    <a:solidFill>
                      <a:schemeClr val="tx1"/>
                    </a:solidFill>
                    <a:latin typeface="+mn-lt"/>
                    <a:ea typeface="+mn-ea"/>
                    <a:cs typeface="+mn-cs"/>
                  </a:rPr>
                  <a:t>viz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slajd</a:t>
                </a:r>
                <a:endParaRPr lang="en-GB" sz="1200" b="1"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13</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establishing of the crack length </a:t>
                </a:r>
                <a14:m>
                  <m:oMath xmlns:m="http://schemas.openxmlformats.org/officeDocument/2006/math">
                    <m:r>
                      <a:rPr lang="en-GB" sz="1200" b="0" i="1" u="none" strike="noStrike" kern="1200" baseline="0" dirty="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in the previous analysis must be taken into account. The crack length </a:t>
                </a:r>
                <a14:m>
                  <m:oMath xmlns:m="http://schemas.openxmlformats.org/officeDocument/2006/math">
                    <m:r>
                      <a:rPr lang="en-GB" sz="1200" b="0" i="1" u="none" strike="noStrike" kern="1200" baseline="0" dirty="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can be assessed form the stress and energy requirements in the crack position </a:t>
                </a:r>
                <a14:m>
                  <m:oMath xmlns:m="http://schemas.openxmlformats.org/officeDocument/2006/math">
                    <m:r>
                      <a:rPr lang="en-GB" sz="1200" b="0" i="1" u="none" strike="noStrike" kern="1200" baseline="0" smtClean="0">
                        <a:solidFill>
                          <a:schemeClr val="tx1"/>
                        </a:solidFill>
                        <a:latin typeface="Cambria Math"/>
                        <a:ea typeface="+mn-ea"/>
                        <a:cs typeface="+mn-cs"/>
                      </a:rPr>
                      <m:t>(</m:t>
                    </m:r>
                    <m:r>
                      <a:rPr lang="en-GB" sz="1200" b="0" i="1" u="none" strike="noStrike" kern="1200" baseline="0" smtClean="0">
                        <a:solidFill>
                          <a:schemeClr val="tx1"/>
                        </a:solidFill>
                        <a:latin typeface="Cambria Math"/>
                        <a:ea typeface="+mn-ea"/>
                        <a:cs typeface="+mn-cs"/>
                      </a:rPr>
                      <m:t>𝛼</m:t>
                    </m:r>
                    <m:r>
                      <a:rPr lang="en-GB" sz="1200" b="0" i="1" u="none" strike="noStrike" kern="1200" baseline="0" smtClean="0">
                        <a:solidFill>
                          <a:schemeClr val="tx1"/>
                        </a:solidFill>
                        <a:latin typeface="Cambria Math"/>
                        <a:ea typeface="+mn-ea"/>
                        <a:cs typeface="+mn-cs"/>
                      </a:rPr>
                      <m:t>,</m:t>
                    </m:r>
                    <m:r>
                      <a:rPr lang="en-GB" sz="1200" b="0" i="1" u="none" strike="noStrike" kern="1200" baseline="0" smtClean="0">
                        <a:solidFill>
                          <a:schemeClr val="tx1"/>
                        </a:solidFill>
                        <a:latin typeface="Cambria Math"/>
                        <a:ea typeface="+mn-ea"/>
                        <a:cs typeface="+mn-cs"/>
                      </a:rPr>
                      <m:t>𝜃</m:t>
                    </m:r>
                    <m:r>
                      <a:rPr lang="en-GB" sz="1200" b="0" i="1" u="none" strike="noStrike" kern="1200" baseline="0" smtClean="0">
                        <a:solidFill>
                          <a:schemeClr val="tx1"/>
                        </a:solidFill>
                        <a:latin typeface="Cambria Math"/>
                        <a:ea typeface="+mn-ea"/>
                        <a:cs typeface="+mn-cs"/>
                      </a:rPr>
                      <m:t>)</m:t>
                    </m:r>
                  </m:oMath>
                </a14:m>
                <a:r>
                  <a:rPr lang="en-GB" sz="1200" b="0" i="0" u="none" strike="noStrike" kern="1200" baseline="0" dirty="0" smtClean="0">
                    <a:solidFill>
                      <a:schemeClr val="tx1"/>
                    </a:solidFill>
                    <a:latin typeface="+mn-lt"/>
                    <a:ea typeface="+mn-ea"/>
                    <a:cs typeface="+mn-cs"/>
                  </a:rPr>
                  <a:t>. First, it is expected that the crack is initiated in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when the average tangential stress </a:t>
                </a:r>
                <a14:m>
                  <m:oMath xmlns:m="http://schemas.openxmlformats.org/officeDocument/2006/math">
                    <m:sSubSup>
                      <m:sSubSupPr>
                        <m:ctrlPr>
                          <a:rPr lang="en-US" i="1" smtClean="0">
                            <a:latin typeface="Cambria Math"/>
                          </a:rPr>
                        </m:ctrlPr>
                      </m:sSubSupPr>
                      <m:e>
                        <m:acc>
                          <m:accPr>
                            <m:chr m:val="̅"/>
                            <m:ctrlPr>
                              <a:rPr lang="en-US" i="1" smtClean="0">
                                <a:latin typeface="Cambria Math"/>
                              </a:rPr>
                            </m:ctrlPr>
                          </m:accPr>
                          <m:e>
                            <m:r>
                              <a:rPr lang="en-GB" i="1">
                                <a:latin typeface="Cambria Math"/>
                              </a:rPr>
                              <m:t>𝑇</m:t>
                            </m:r>
                          </m:e>
                        </m:acc>
                      </m:e>
                      <m:sub>
                        <m:acc>
                          <m:accPr>
                            <m:chr m:val="̂"/>
                            <m:ctrlPr>
                              <a:rPr lang="en-GB" i="1">
                                <a:latin typeface="Cambria Math"/>
                              </a:rPr>
                            </m:ctrlPr>
                          </m:accPr>
                          <m:e>
                            <m:r>
                              <a:rPr lang="en-GB" i="1">
                                <a:latin typeface="Cambria Math"/>
                              </a:rPr>
                              <m:t>𝑦</m:t>
                            </m:r>
                          </m:e>
                        </m:acc>
                        <m:acc>
                          <m:accPr>
                            <m:chr m:val="̂"/>
                            <m:ctrlPr>
                              <a:rPr lang="en-GB" i="1">
                                <a:latin typeface="Cambria Math"/>
                              </a:rPr>
                            </m:ctrlPr>
                          </m:accPr>
                          <m:e>
                            <m:r>
                              <a:rPr lang="en-GB" i="1">
                                <a:latin typeface="Cambria Math"/>
                              </a:rPr>
                              <m:t>𝑦</m:t>
                            </m:r>
                          </m:e>
                        </m:acc>
                      </m:sub>
                      <m:sup>
                        <m:r>
                          <a:rPr lang="en-GB" i="1">
                            <a:latin typeface="Cambria Math"/>
                          </a:rPr>
                          <m:t>(0)</m:t>
                        </m:r>
                      </m:sup>
                    </m:sSubSup>
                    <m:d>
                      <m:dPr>
                        <m:ctrlPr>
                          <a:rPr lang="en-GB" i="1">
                            <a:latin typeface="Cambria Math"/>
                          </a:rPr>
                        </m:ctrlPr>
                      </m:dPr>
                      <m:e>
                        <m:r>
                          <a:rPr lang="en-GB" i="1">
                            <a:latin typeface="Cambria Math"/>
                          </a:rPr>
                          <m:t>𝛼</m:t>
                        </m:r>
                        <m:r>
                          <a:rPr lang="en-GB" i="1">
                            <a:latin typeface="Cambria Math"/>
                          </a:rPr>
                          <m:t>,</m:t>
                        </m:r>
                        <m:r>
                          <a:rPr lang="en-GB" i="1">
                            <a:latin typeface="Cambria Math"/>
                          </a:rPr>
                          <m:t>𝜃</m:t>
                        </m:r>
                      </m:e>
                    </m:d>
                  </m:oMath>
                </a14:m>
                <a:r>
                  <a:rPr lang="en-GB" sz="1200" b="0" i="0" u="none" strike="noStrike" kern="1200" baseline="0" dirty="0" smtClean="0">
                    <a:solidFill>
                      <a:schemeClr val="tx1"/>
                    </a:solidFill>
                    <a:latin typeface="+mn-lt"/>
                    <a:ea typeface="+mn-ea"/>
                    <a:cs typeface="+mn-cs"/>
                  </a:rPr>
                  <a:t> along the crack length </a:t>
                </a:r>
                <a14:m>
                  <m:oMath xmlns:m="http://schemas.openxmlformats.org/officeDocument/2006/math">
                    <m:r>
                      <a:rPr lang="en-GB" sz="1200" b="0" i="1" u="none" strike="noStrike" kern="1200" baseline="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in the supposed crack growing direction, the vector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a:rPr lang="en-GB" sz="1200" b="1" i="1" u="none" strike="noStrike" kern="1200" baseline="0" dirty="0" smtClean="0">
                            <a:solidFill>
                              <a:schemeClr val="tx1"/>
                            </a:solidFill>
                            <a:latin typeface="Cambria Math"/>
                            <a:ea typeface="+mn-ea"/>
                            <a:cs typeface="+mn-cs"/>
                          </a:rPr>
                          <m:t>𝒆</m:t>
                        </m:r>
                      </m:e>
                      <m:sub>
                        <m:r>
                          <a:rPr lang="en-GB" sz="1200" b="0" i="1" u="none" strike="noStrike" kern="1200" baseline="0" dirty="0" smtClean="0">
                            <a:solidFill>
                              <a:schemeClr val="tx1"/>
                            </a:solidFill>
                            <a:latin typeface="Cambria Math"/>
                            <a:ea typeface="+mn-ea"/>
                            <a:cs typeface="+mn-cs"/>
                          </a:rPr>
                          <m:t>𝑟</m:t>
                        </m:r>
                      </m:sub>
                    </m:sSub>
                    <m:r>
                      <a:rPr lang="en-GB" sz="1200" b="0" i="1" u="none" strike="noStrike" kern="1200" baseline="0" dirty="0" smtClean="0">
                        <a:solidFill>
                          <a:schemeClr val="tx1"/>
                        </a:solidFill>
                        <a:latin typeface="Cambria Math"/>
                        <a:ea typeface="+mn-ea"/>
                        <a:cs typeface="+mn-cs"/>
                      </a:rPr>
                      <m:t>≡</m:t>
                    </m:r>
                    <m:r>
                      <a:rPr lang="en-GB" sz="1200" b="0" i="1" u="none" strike="noStrike" kern="1200" baseline="0" dirty="0" smtClean="0">
                        <a:solidFill>
                          <a:schemeClr val="tx1"/>
                        </a:solidFill>
                        <a:latin typeface="Cambria Math"/>
                        <a:ea typeface="+mn-ea"/>
                        <a:cs typeface="+mn-cs"/>
                      </a:rPr>
                      <m:t>𝑑𝑖</m:t>
                    </m:r>
                    <m:sSub>
                      <m:sSubPr>
                        <m:ctrlPr>
                          <a:rPr lang="en-GB" sz="1200" b="0" i="1" u="none" strike="noStrike" kern="1200" baseline="0" dirty="0" smtClean="0">
                            <a:solidFill>
                              <a:schemeClr val="tx1"/>
                            </a:solidFill>
                            <a:latin typeface="Cambria Math"/>
                            <a:ea typeface="+mn-ea"/>
                            <a:cs typeface="+mn-cs"/>
                          </a:rPr>
                        </m:ctrlPr>
                      </m:sSubPr>
                      <m:e>
                        <m:r>
                          <a:rPr lang="en-GB" sz="1200" b="0" i="1" u="none" strike="noStrike" kern="1200" baseline="0" dirty="0" smtClean="0">
                            <a:solidFill>
                              <a:schemeClr val="tx1"/>
                            </a:solidFill>
                            <a:latin typeface="Cambria Math"/>
                            <a:ea typeface="+mn-ea"/>
                            <a:cs typeface="+mn-cs"/>
                          </a:rPr>
                          <m:t>𝑟</m:t>
                        </m:r>
                      </m:e>
                      <m:sub>
                        <m:acc>
                          <m:accPr>
                            <m:chr m:val="̂"/>
                            <m:ctrlPr>
                              <a:rPr lang="en-GB" sz="1200" b="0" i="1" u="none" strike="noStrike" kern="1200" baseline="0" dirty="0" smtClean="0">
                                <a:solidFill>
                                  <a:schemeClr val="tx1"/>
                                </a:solidFill>
                                <a:latin typeface="Cambria Math"/>
                                <a:ea typeface="+mn-ea"/>
                                <a:cs typeface="+mn-cs"/>
                              </a:rPr>
                            </m:ctrlPr>
                          </m:accPr>
                          <m:e>
                            <m:r>
                              <a:rPr lang="en-GB" sz="1200" b="0" i="1" u="none" strike="noStrike" kern="1200" baseline="0" dirty="0" smtClean="0">
                                <a:solidFill>
                                  <a:schemeClr val="tx1"/>
                                </a:solidFill>
                                <a:latin typeface="Cambria Math"/>
                                <a:ea typeface="+mn-ea"/>
                                <a:cs typeface="+mn-cs"/>
                              </a:rPr>
                              <m:t>𝑥</m:t>
                            </m:r>
                          </m:e>
                        </m:acc>
                      </m:sub>
                    </m:sSub>
                  </m:oMath>
                </a14:m>
                <a:r>
                  <a:rPr lang="en-GB" sz="1200" kern="1200" dirty="0" smtClean="0">
                    <a:solidFill>
                      <a:schemeClr val="tx1"/>
                    </a:solidFill>
                    <a:effectLst/>
                    <a:latin typeface="+mn-lt"/>
                    <a:ea typeface="+mn-ea"/>
                    <a:cs typeface="+mn-cs"/>
                  </a:rPr>
                  <a:t>. </a:t>
                </a:r>
                <a:r>
                  <a:rPr lang="en-GB" sz="1200" b="0" i="0" u="none" strike="noStrike" kern="1200" baseline="0" dirty="0" smtClean="0">
                    <a:solidFill>
                      <a:schemeClr val="tx1"/>
                    </a:solidFill>
                    <a:latin typeface="+mn-lt"/>
                    <a:ea typeface="+mn-ea"/>
                    <a:cs typeface="+mn-cs"/>
                  </a:rPr>
                  <a:t>Second, it is supposed that a failure of the matrix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at the interface with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2</m:t>
                        </m:r>
                      </m:sub>
                    </m:sSub>
                  </m:oMath>
                </a14:m>
                <a:r>
                  <a:rPr lang="en-GB" sz="1200" b="0" i="0" u="none" strike="noStrike" kern="1200" baseline="0" dirty="0" smtClean="0">
                    <a:solidFill>
                      <a:schemeClr val="tx1"/>
                    </a:solidFill>
                    <a:latin typeface="+mn-lt"/>
                    <a:ea typeface="+mn-ea"/>
                    <a:cs typeface="+mn-cs"/>
                  </a:rPr>
                  <a:t> occurs if there is sufficient energy available to allow a finite amount of crack growth, equal to any finite step, where this finite step is assumed to be a material </a:t>
                </a:r>
                <a:r>
                  <a:rPr lang="en-US" sz="1200" b="0" i="0" u="none" strike="noStrike" kern="1200" baseline="0" dirty="0" smtClean="0">
                    <a:solidFill>
                      <a:schemeClr val="tx1"/>
                    </a:solidFill>
                    <a:latin typeface="+mn-lt"/>
                    <a:ea typeface="+mn-ea"/>
                    <a:cs typeface="+mn-cs"/>
                  </a:rPr>
                  <a:t>constant. </a:t>
                </a:r>
                <a:r>
                  <a:rPr lang="en-GB" sz="1200" b="0" i="0" u="none" strike="noStrike" kern="1200" baseline="0" dirty="0" smtClean="0">
                    <a:solidFill>
                      <a:schemeClr val="tx1"/>
                    </a:solidFill>
                    <a:latin typeface="+mn-lt"/>
                    <a:ea typeface="+mn-ea"/>
                    <a:cs typeface="+mn-cs"/>
                  </a:rPr>
                  <a:t>The position of the perturbed crack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a:rPr lang="en-GB" sz="1200" b="0" i="1" u="none" strike="noStrike" kern="1200" baseline="0" smtClean="0">
                            <a:solidFill>
                              <a:schemeClr val="tx1"/>
                            </a:solidFill>
                            <a:latin typeface="Cambria Math"/>
                            <a:ea typeface="+mn-ea"/>
                            <a:cs typeface="+mn-cs"/>
                          </a:rPr>
                          <m:t>𝛾</m:t>
                        </m:r>
                      </m:e>
                      <m:sub>
                        <m:r>
                          <a:rPr lang="en-GB" sz="1200" b="0" i="1" u="none" strike="noStrike" kern="1200" baseline="0" smtClean="0">
                            <a:solidFill>
                              <a:schemeClr val="tx1"/>
                            </a:solidFill>
                            <a:latin typeface="Cambria Math"/>
                            <a:ea typeface="+mn-ea"/>
                            <a:cs typeface="+mn-cs"/>
                          </a:rPr>
                          <m:t>𝜀</m:t>
                        </m:r>
                      </m:sub>
                    </m:sSub>
                  </m:oMath>
                </a14:m>
                <a:r>
                  <a:rPr lang="en-GB" sz="1200" b="0" i="0" u="none" strike="noStrike" kern="1200" baseline="0" dirty="0" smtClean="0">
                    <a:solidFill>
                      <a:schemeClr val="tx1"/>
                    </a:solidFill>
                    <a:latin typeface="+mn-lt"/>
                    <a:ea typeface="+mn-ea"/>
                    <a:cs typeface="+mn-cs"/>
                  </a:rPr>
                  <a:t> can be assessed from the maximum value of </a:t>
                </a:r>
                <a14:m>
                  <m:oMath xmlns:m="http://schemas.openxmlformats.org/officeDocument/2006/math">
                    <m:sSub>
                      <m:sSubPr>
                        <m:ctrlPr>
                          <a:rPr lang="en-GB" b="0" i="1" smtClean="0">
                            <a:latin typeface="Cambria Math"/>
                          </a:rPr>
                        </m:ctrlPr>
                      </m:sSubPr>
                      <m:e>
                        <m:r>
                          <a:rPr lang="en-GB" b="0" i="1" smtClean="0">
                            <a:latin typeface="Cambria Math"/>
                          </a:rPr>
                          <m:t>𝐺</m:t>
                        </m:r>
                      </m:e>
                      <m:sub>
                        <m:r>
                          <a:rPr lang="en-GB" b="0" i="1" smtClean="0">
                            <a:latin typeface="Cambria Math"/>
                          </a:rPr>
                          <m:t>𝜀</m:t>
                        </m:r>
                      </m:sub>
                    </m:sSub>
                    <m:d>
                      <m:dPr>
                        <m:ctrlPr>
                          <a:rPr lang="en-GB" b="0" i="1" smtClean="0">
                            <a:latin typeface="Cambria Math"/>
                          </a:rPr>
                        </m:ctrlPr>
                      </m:dPr>
                      <m:e>
                        <m:r>
                          <a:rPr lang="en-GB" b="0" i="1" smtClean="0">
                            <a:latin typeface="Cambria Math"/>
                          </a:rPr>
                          <m:t>𝛼</m:t>
                        </m:r>
                        <m:r>
                          <a:rPr lang="en-GB" b="0" i="1" smtClean="0">
                            <a:latin typeface="Cambria Math"/>
                          </a:rPr>
                          <m:t>,</m:t>
                        </m:r>
                        <m:r>
                          <a:rPr lang="en-GB" b="0" i="1" smtClean="0">
                            <a:latin typeface="Cambria Math"/>
                          </a:rPr>
                          <m:t>𝜃</m:t>
                        </m:r>
                      </m:e>
                    </m:d>
                  </m:oMath>
                </a14:m>
                <a:r>
                  <a:rPr lang="en-GB" sz="1200" b="0" i="0" u="none" strike="noStrike" kern="1200" baseline="0" dirty="0" smtClean="0">
                    <a:solidFill>
                      <a:schemeClr val="tx1"/>
                    </a:solidFill>
                    <a:latin typeface="+mn-lt"/>
                    <a:ea typeface="+mn-ea"/>
                    <a:cs typeface="+mn-cs"/>
                  </a:rPr>
                  <a:t> with respect to the polar coordinate </a:t>
                </a:r>
                <a14:m>
                  <m:oMath xmlns:m="http://schemas.openxmlformats.org/officeDocument/2006/math">
                    <m:r>
                      <a:rPr lang="en-GB" sz="1200" b="0" i="1" u="none" strike="noStrike" kern="1200" baseline="0" smtClean="0">
                        <a:solidFill>
                          <a:schemeClr val="tx1"/>
                        </a:solidFill>
                        <a:latin typeface="Cambria Math"/>
                        <a:ea typeface="+mn-ea"/>
                        <a:cs typeface="+mn-cs"/>
                      </a:rPr>
                      <m:t>𝜃</m:t>
                    </m:r>
                  </m:oMath>
                </a14:m>
                <a:r>
                  <a:rPr lang="en-GB" sz="1200" b="0" i="0" u="none" strike="noStrike" kern="1200" baseline="0" dirty="0" smtClean="0">
                    <a:solidFill>
                      <a:schemeClr val="tx1"/>
                    </a:solidFill>
                    <a:latin typeface="+mn-lt"/>
                    <a:ea typeface="+mn-ea"/>
                    <a:cs typeface="+mn-cs"/>
                  </a:rPr>
                  <a:t>. The expression for </a:t>
                </a:r>
                <a14:m>
                  <m:oMath xmlns:m="http://schemas.openxmlformats.org/officeDocument/2006/math">
                    <m:sSub>
                      <m:sSubPr>
                        <m:ctrlPr>
                          <a:rPr lang="en-GB" b="0" i="1" smtClean="0">
                            <a:latin typeface="Cambria Math"/>
                          </a:rPr>
                        </m:ctrlPr>
                      </m:sSubPr>
                      <m:e>
                        <m:r>
                          <a:rPr lang="en-GB" b="0" i="1" smtClean="0">
                            <a:latin typeface="Cambria Math"/>
                          </a:rPr>
                          <m:t>𝐺</m:t>
                        </m:r>
                      </m:e>
                      <m:sub>
                        <m:r>
                          <a:rPr lang="en-GB" b="0" i="1" smtClean="0">
                            <a:latin typeface="Cambria Math"/>
                          </a:rPr>
                          <m:t>𝜀</m:t>
                        </m:r>
                      </m:sub>
                    </m:sSub>
                    <m:d>
                      <m:dPr>
                        <m:ctrlPr>
                          <a:rPr lang="en-GB" b="0" i="1" smtClean="0">
                            <a:latin typeface="Cambria Math"/>
                          </a:rPr>
                        </m:ctrlPr>
                      </m:dPr>
                      <m:e>
                        <m:r>
                          <a:rPr lang="en-GB" b="0" i="1" smtClean="0">
                            <a:latin typeface="Cambria Math"/>
                          </a:rPr>
                          <m:t>𝛼</m:t>
                        </m:r>
                        <m:r>
                          <a:rPr lang="en-GB" b="0" i="1" smtClean="0">
                            <a:latin typeface="Cambria Math"/>
                          </a:rPr>
                          <m:t>,</m:t>
                        </m:r>
                        <m:r>
                          <a:rPr lang="en-GB" b="0" i="1" smtClean="0">
                            <a:latin typeface="Cambria Math"/>
                          </a:rPr>
                          <m:t>𝜃</m:t>
                        </m:r>
                      </m:e>
                    </m:d>
                  </m:oMath>
                </a14:m>
                <a:r>
                  <a:rPr lang="en-GB" sz="1200" b="0" i="0" u="none" strike="noStrike" kern="1200" baseline="0" dirty="0" smtClean="0">
                    <a:solidFill>
                      <a:schemeClr val="tx1"/>
                    </a:solidFill>
                    <a:latin typeface="+mn-lt"/>
                    <a:ea typeface="+mn-ea"/>
                    <a:cs typeface="+mn-cs"/>
                  </a:rPr>
                  <a:t> gives only positive or negative information about the possibility of a fracture</a:t>
                </a:r>
              </a:p>
              <a:p>
                <a:r>
                  <a:rPr lang="en-GB" sz="1200" b="0" i="0" u="none" strike="noStrike" kern="1200" baseline="0" dirty="0" smtClean="0">
                    <a:solidFill>
                      <a:schemeClr val="tx1"/>
                    </a:solidFill>
                    <a:latin typeface="+mn-lt"/>
                    <a:ea typeface="+mn-ea"/>
                    <a:cs typeface="+mn-cs"/>
                  </a:rPr>
                  <a:t>process from the thermodynamic point of view. But no crack might occur if there is not enough stress to break atomic bonds in the relevant region near the interface between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and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2</m:t>
                        </m:r>
                      </m:sub>
                    </m:sSub>
                  </m:oMath>
                </a14:m>
                <a:r>
                  <a:rPr lang="en-GB" sz="1200" b="0" i="0" u="none" strike="noStrike" kern="1200" baseline="0" dirty="0" smtClean="0">
                    <a:solidFill>
                      <a:schemeClr val="tx1"/>
                    </a:solidFill>
                    <a:latin typeface="+mn-lt"/>
                    <a:ea typeface="+mn-ea"/>
                    <a:cs typeface="+mn-cs"/>
                  </a:rPr>
                  <a:t>. Thus it seems that both criteria are necessary conditions for fracture, but even their parallel fulfilment is sufficient. The </a:t>
                </a:r>
                <a:r>
                  <a:rPr lang="en-GB" sz="1200" b="0" i="0" u="none" strike="noStrike" kern="1200" baseline="0" dirty="0" err="1" smtClean="0">
                    <a:solidFill>
                      <a:schemeClr val="tx1"/>
                    </a:solidFill>
                    <a:latin typeface="+mn-lt"/>
                    <a:ea typeface="+mn-ea"/>
                    <a:cs typeface="+mn-cs"/>
                  </a:rPr>
                  <a:t>Grifith</a:t>
                </a:r>
                <a:r>
                  <a:rPr lang="en-GB" sz="1200" b="0" i="0" u="none" strike="noStrike" kern="1200" baseline="0" dirty="0" smtClean="0">
                    <a:solidFill>
                      <a:schemeClr val="tx1"/>
                    </a:solidFill>
                    <a:latin typeface="+mn-lt"/>
                    <a:ea typeface="+mn-ea"/>
                    <a:cs typeface="+mn-cs"/>
                  </a:rPr>
                  <a:t> incremental criterion can be received in the form</a:t>
                </a:r>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viz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slajd</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This gives the lower bound of an admissible crack jump length. On the other hand, the averaged tension acting along the distance </a:t>
                </a:r>
                <a14:m>
                  <m:oMath xmlns:m="http://schemas.openxmlformats.org/officeDocument/2006/math">
                    <m:r>
                      <a:rPr lang="en-GB" sz="1200" b="0" i="1" u="none" strike="noStrike" kern="1200" baseline="0" dirty="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from the interface between the matrix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and interfacial zone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2</m:t>
                        </m:r>
                      </m:sub>
                    </m:sSub>
                  </m:oMath>
                </a14:m>
                <a:r>
                  <a:rPr lang="en-GB" sz="1200" b="0" i="0" u="none" strike="noStrike" kern="1200" baseline="0" dirty="0" smtClean="0">
                    <a:solidFill>
                      <a:schemeClr val="tx1"/>
                    </a:solidFill>
                    <a:latin typeface="+mn-lt"/>
                    <a:ea typeface="+mn-ea"/>
                    <a:cs typeface="+mn-cs"/>
                  </a:rPr>
                  <a:t> associated with the strength criterion,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gives after resolving with respect to </a:t>
                </a:r>
                <a14:m>
                  <m:oMath xmlns:m="http://schemas.openxmlformats.org/officeDocument/2006/math">
                    <m:r>
                      <a:rPr lang="en-GB" sz="1200" b="0" i="1" u="none" strike="noStrike" kern="1200" baseline="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the upper bound for the crack jump length. It is not possible to express </a:t>
                </a:r>
                <a14:m>
                  <m:oMath xmlns:m="http://schemas.openxmlformats.org/officeDocument/2006/math">
                    <m:r>
                      <a:rPr lang="en-GB" sz="1200" b="0" i="1" u="none" strike="noStrike" kern="1200" baseline="0" smtClean="0">
                        <a:solidFill>
                          <a:schemeClr val="tx1"/>
                        </a:solidFill>
                        <a:latin typeface="Cambria Math"/>
                        <a:ea typeface="+mn-ea"/>
                        <a:cs typeface="+mn-cs"/>
                      </a:rPr>
                      <m:t>𝜀</m:t>
                    </m:r>
                  </m:oMath>
                </a14:m>
                <a:r>
                  <a:rPr lang="en-GB" sz="1200" b="0" i="0" u="none" strike="noStrike" kern="1200" baseline="0" dirty="0" smtClean="0">
                    <a:solidFill>
                      <a:schemeClr val="tx1"/>
                    </a:solidFill>
                    <a:latin typeface="+mn-lt"/>
                    <a:ea typeface="+mn-ea"/>
                    <a:cs typeface="+mn-cs"/>
                  </a:rPr>
                  <a:t> from these inequalities explicitly due to the complexity of the stress distribution at the crack tip </a:t>
                </a:r>
                <a14:m>
                  <m:oMath xmlns:m="http://schemas.openxmlformats.org/officeDocument/2006/math">
                    <m:acc>
                      <m:accPr>
                        <m:chr m:val="̂"/>
                        <m:ctrlPr>
                          <a:rPr lang="en-GB" sz="1200" b="0" i="1" u="none" strike="noStrike" kern="1200" baseline="0" dirty="0" smtClean="0">
                            <a:solidFill>
                              <a:schemeClr val="tx1"/>
                            </a:solidFill>
                            <a:latin typeface="Cambria Math"/>
                            <a:ea typeface="+mn-ea"/>
                            <a:cs typeface="+mn-cs"/>
                          </a:rPr>
                        </m:ctrlPr>
                      </m:accPr>
                      <m:e>
                        <m:r>
                          <a:rPr lang="en-GB" sz="1200" b="1" i="1" u="none" strike="noStrike" kern="1200" baseline="0" dirty="0" smtClean="0">
                            <a:solidFill>
                              <a:schemeClr val="tx1"/>
                            </a:solidFill>
                            <a:latin typeface="Cambria Math"/>
                            <a:ea typeface="+mn-ea"/>
                            <a:cs typeface="+mn-cs"/>
                          </a:rPr>
                          <m:t>𝒙</m:t>
                        </m:r>
                      </m:e>
                    </m:acc>
                  </m:oMath>
                </a14:m>
                <a:r>
                  <a:rPr lang="en-GB" sz="1200" kern="1200" dirty="0" smtClean="0">
                    <a:solidFill>
                      <a:schemeClr val="tx1"/>
                    </a:solidFill>
                    <a:effectLst/>
                    <a:latin typeface="+mn-lt"/>
                    <a:ea typeface="+mn-ea"/>
                    <a:cs typeface="+mn-cs"/>
                  </a:rPr>
                  <a:t> and </a:t>
                </a:r>
                <a:r>
                  <a:rPr lang="en-US" sz="1200" b="0" i="0" u="none" strike="noStrike" kern="1200" baseline="0" dirty="0" smtClean="0">
                    <a:solidFill>
                      <a:schemeClr val="tx1"/>
                    </a:solidFill>
                    <a:latin typeface="+mn-lt"/>
                    <a:ea typeface="+mn-ea"/>
                    <a:cs typeface="+mn-cs"/>
                  </a:rPr>
                  <a:t>along the</a:t>
                </a:r>
              </a:p>
              <a:p>
                <a:r>
                  <a:rPr lang="en-GB" sz="1200" b="0" i="0" u="none" strike="noStrike" kern="1200" baseline="0" dirty="0" smtClean="0">
                    <a:solidFill>
                      <a:schemeClr val="tx1"/>
                    </a:solidFill>
                    <a:latin typeface="+mn-lt"/>
                    <a:ea typeface="+mn-ea"/>
                    <a:cs typeface="+mn-cs"/>
                  </a:rPr>
                  <a:t>inclusion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3</m:t>
                        </m:r>
                      </m:sub>
                    </m:sSub>
                  </m:oMath>
                </a14:m>
                <a:r>
                  <a:rPr lang="en-GB" sz="1200" b="0" i="0" u="none" strike="noStrike" kern="1200" baseline="0" dirty="0" smtClean="0">
                    <a:solidFill>
                      <a:schemeClr val="tx1"/>
                    </a:solidFill>
                    <a:latin typeface="+mn-lt"/>
                    <a:ea typeface="+mn-ea"/>
                    <a:cs typeface="+mn-cs"/>
                  </a:rPr>
                  <a:t> with the interfacial zone </a:t>
                </a:r>
                <a14:m>
                  <m:oMath xmlns:m="http://schemas.openxmlformats.org/officeDocument/2006/math">
                    <m:sSub>
                      <m:sSubPr>
                        <m:ctrlPr>
                          <a:rPr lang="en-GB" sz="1200" b="0" i="1" u="none" strike="noStrike" kern="1200" baseline="0" dirty="0" smtClean="0">
                            <a:solidFill>
                              <a:schemeClr val="tx1"/>
                            </a:solidFill>
                            <a:latin typeface="Cambria Math"/>
                            <a:ea typeface="+mn-ea"/>
                            <a:cs typeface="+mn-cs"/>
                          </a:rPr>
                        </m:ctrlPr>
                      </m:sSubPr>
                      <m:e>
                        <m:r>
                          <m:rPr>
                            <m:sty m:val="p"/>
                          </m:rPr>
                          <a:rPr lang="en-GB" sz="1200" b="0" i="0" u="none" strike="noStrike" kern="1200" baseline="0" dirty="0" smtClean="0">
                            <a:solidFill>
                              <a:schemeClr val="tx1"/>
                            </a:solidFill>
                            <a:latin typeface="Cambria Math"/>
                            <a:ea typeface="+mn-ea"/>
                            <a:cs typeface="+mn-cs"/>
                          </a:rPr>
                          <m:t>Ω</m:t>
                        </m:r>
                      </m:e>
                      <m:sub>
                        <m:r>
                          <a:rPr lang="en-GB" sz="1200" b="0" i="1" u="none" strike="noStrike" kern="1200" baseline="0" dirty="0" smtClean="0">
                            <a:solidFill>
                              <a:schemeClr val="tx1"/>
                            </a:solidFill>
                            <a:latin typeface="Cambria Math"/>
                            <a:ea typeface="+mn-ea"/>
                            <a:cs typeface="+mn-cs"/>
                          </a:rPr>
                          <m:t>2</m:t>
                        </m:r>
                      </m:sub>
                    </m:sSub>
                  </m:oMath>
                </a14:m>
                <a:r>
                  <a:rPr lang="en-GB" sz="1200" b="0" i="0" u="none" strike="noStrike" kern="1200" baseline="0" dirty="0" smtClean="0">
                    <a:solidFill>
                      <a:schemeClr val="tx1"/>
                    </a:solidFill>
                    <a:latin typeface="+mn-lt"/>
                    <a:ea typeface="+mn-ea"/>
                    <a:cs typeface="+mn-cs"/>
                  </a:rPr>
                  <a:t>.</a:t>
                </a:r>
                <a:endParaRPr lang="en-GB" sz="1200" kern="1200" dirty="0">
                  <a:solidFill>
                    <a:schemeClr val="tx1"/>
                  </a:solidFill>
                  <a:effectLst/>
                  <a:latin typeface="+mn-lt"/>
                  <a:ea typeface="+mn-ea"/>
                  <a:cs typeface="+mn-cs"/>
                </a:endParaRPr>
              </a:p>
            </p:txBody>
          </p:sp>
        </mc:Choice>
        <mc:Fallback>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establishing of the crack length </a:t>
                </a:r>
                <a:r>
                  <a:rPr lang="en-GB" sz="1200" b="0" i="0" u="none" strike="noStrike" kern="1200" baseline="0" dirty="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in the previous analysis must be taken into account. The crack length </a:t>
                </a:r>
                <a:r>
                  <a:rPr lang="en-GB" sz="1200" b="0" i="0" u="none" strike="noStrike" kern="1200" baseline="0" dirty="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can be assessed form the stress and energy requirements in the crack position </a:t>
                </a:r>
                <a:r>
                  <a:rPr lang="en-GB" sz="1200" b="0" i="0" u="none" strike="noStrike" kern="1200" baseline="0" smtClean="0">
                    <a:solidFill>
                      <a:schemeClr val="tx1"/>
                    </a:solidFill>
                    <a:latin typeface="Cambria Math"/>
                    <a:ea typeface="+mn-ea"/>
                    <a:cs typeface="+mn-cs"/>
                  </a:rPr>
                  <a:t>(𝛼,𝜃)</a:t>
                </a:r>
                <a:r>
                  <a:rPr lang="en-GB" sz="1200" b="0" i="0" u="none" strike="noStrike" kern="1200" baseline="0" dirty="0" smtClean="0">
                    <a:solidFill>
                      <a:schemeClr val="tx1"/>
                    </a:solidFill>
                    <a:latin typeface="+mn-lt"/>
                    <a:ea typeface="+mn-ea"/>
                    <a:cs typeface="+mn-cs"/>
                  </a:rPr>
                  <a:t>. First, it is expected that the crack is initiated in </a:t>
                </a:r>
                <a:r>
                  <a:rPr lang="en-GB" sz="1200" b="0" i="0" u="none" strike="noStrike" kern="1200" baseline="0" dirty="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when the average tangential stress </a:t>
                </a:r>
                <a:r>
                  <a:rPr lang="en-GB" i="0">
                    <a:latin typeface="Cambria Math"/>
                  </a:rPr>
                  <a:t>𝑇</a:t>
                </a:r>
                <a:r>
                  <a:rPr lang="en-US" i="0" smtClean="0">
                    <a:latin typeface="Cambria Math"/>
                  </a:rPr>
                  <a:t> ̅</a:t>
                </a:r>
                <a:r>
                  <a:rPr lang="en-US" i="0" smtClean="0">
                    <a:latin typeface="Cambria Math"/>
                  </a:rPr>
                  <a:t>_(</a:t>
                </a:r>
                <a:r>
                  <a:rPr lang="en-GB" i="0">
                    <a:latin typeface="Cambria Math"/>
                  </a:rPr>
                  <a:t>𝑦 ̂𝑦 ̂</a:t>
                </a:r>
                <a:r>
                  <a:rPr lang="en-US" i="0" smtClean="0">
                    <a:latin typeface="Cambria Math"/>
                  </a:rPr>
                  <a:t>)</a:t>
                </a:r>
                <a:r>
                  <a:rPr lang="en-GB" i="0">
                    <a:latin typeface="Cambria Math"/>
                  </a:rPr>
                  <a:t>^</a:t>
                </a:r>
                <a:r>
                  <a:rPr lang="en-US" i="0" smtClean="0">
                    <a:latin typeface="Cambria Math"/>
                  </a:rPr>
                  <a:t>(</a:t>
                </a:r>
                <a:r>
                  <a:rPr lang="en-GB" i="0">
                    <a:latin typeface="Cambria Math"/>
                  </a:rPr>
                  <a:t>(0)</a:t>
                </a:r>
                <a:r>
                  <a:rPr lang="en-US" i="0" smtClean="0">
                    <a:latin typeface="Cambria Math"/>
                  </a:rPr>
                  <a:t>)</a:t>
                </a:r>
                <a:r>
                  <a:rPr lang="en-GB" i="0">
                    <a:latin typeface="Cambria Math"/>
                  </a:rPr>
                  <a:t> </a:t>
                </a:r>
                <a:r>
                  <a:rPr lang="en-GB" i="0">
                    <a:latin typeface="Cambria Math"/>
                  </a:rPr>
                  <a:t>(𝛼,𝜃)</a:t>
                </a:r>
                <a:r>
                  <a:rPr lang="en-GB" sz="1200" b="0" i="0" u="none" strike="noStrike" kern="1200" baseline="0" dirty="0" smtClean="0">
                    <a:solidFill>
                      <a:schemeClr val="tx1"/>
                    </a:solidFill>
                    <a:latin typeface="+mn-lt"/>
                    <a:ea typeface="+mn-ea"/>
                    <a:cs typeface="+mn-cs"/>
                  </a:rPr>
                  <a:t> along the crack length </a:t>
                </a:r>
                <a:r>
                  <a:rPr lang="en-GB" sz="1200" b="0" i="0" u="none" strike="noStrike" kern="1200" baseline="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in the supposed crack growing direction, the vector </a:t>
                </a:r>
                <a:r>
                  <a:rPr lang="en-GB" sz="1200" b="1" i="0" u="none" strike="noStrike" kern="1200" baseline="0" dirty="0" smtClean="0">
                    <a:solidFill>
                      <a:schemeClr val="tx1"/>
                    </a:solidFill>
                    <a:latin typeface="Cambria Math"/>
                    <a:ea typeface="+mn-ea"/>
                    <a:cs typeface="+mn-cs"/>
                  </a:rPr>
                  <a:t>𝒆</a:t>
                </a:r>
                <a:r>
                  <a:rPr lang="en-GB" sz="1200" b="0" i="0" u="none" strike="noStrike" kern="1200" baseline="0" dirty="0" smtClean="0">
                    <a:solidFill>
                      <a:schemeClr val="tx1"/>
                    </a:solidFill>
                    <a:latin typeface="Cambria Math"/>
                    <a:ea typeface="+mn-ea"/>
                    <a:cs typeface="+mn-cs"/>
                  </a:rPr>
                  <a:t>_𝑟≡𝑑𝑖𝑟_</a:t>
                </a:r>
                <a:r>
                  <a:rPr lang="en-GB" sz="1200" b="0" i="0" u="none" strike="noStrike" kern="1200" baseline="0" dirty="0" smtClean="0">
                    <a:solidFill>
                      <a:schemeClr val="tx1"/>
                    </a:solidFill>
                    <a:latin typeface="Cambria Math"/>
                    <a:ea typeface="+mn-ea"/>
                    <a:cs typeface="+mn-cs"/>
                  </a:rPr>
                  <a:t>𝑥</a:t>
                </a:r>
                <a:r>
                  <a:rPr lang="en-GB" sz="1200" b="0" i="0" u="none" strike="noStrike" kern="1200" baseline="0" dirty="0" smtClean="0">
                    <a:solidFill>
                      <a:schemeClr val="tx1"/>
                    </a:solidFill>
                    <a:latin typeface="Cambria Math"/>
                    <a:ea typeface="+mn-ea"/>
                    <a:cs typeface="+mn-cs"/>
                  </a:rPr>
                  <a:t> ̂ </a:t>
                </a:r>
                <a:r>
                  <a:rPr lang="en-GB" sz="1200" kern="1200" dirty="0" smtClean="0">
                    <a:solidFill>
                      <a:schemeClr val="tx1"/>
                    </a:solidFill>
                    <a:effectLst/>
                    <a:latin typeface="+mn-lt"/>
                    <a:ea typeface="+mn-ea"/>
                    <a:cs typeface="+mn-cs"/>
                  </a:rPr>
                  <a:t>. </a:t>
                </a:r>
                <a:r>
                  <a:rPr lang="en-GB" sz="1200" b="0" i="0" u="none" strike="noStrike" kern="1200" baseline="0" dirty="0" smtClean="0">
                    <a:solidFill>
                      <a:schemeClr val="tx1"/>
                    </a:solidFill>
                    <a:latin typeface="+mn-lt"/>
                    <a:ea typeface="+mn-ea"/>
                    <a:cs typeface="+mn-cs"/>
                  </a:rPr>
                  <a:t>Second, it is supposed that a failure of the matrix </a:t>
                </a:r>
                <a:r>
                  <a:rPr lang="en-GB" sz="1200" b="0" i="0" u="none" strike="noStrike" kern="1200" baseline="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at the interface with </a:t>
                </a:r>
                <a:r>
                  <a:rPr lang="en-GB" sz="1200" b="0" i="0" u="none" strike="noStrike" kern="1200" baseline="0" smtClean="0">
                    <a:solidFill>
                      <a:schemeClr val="tx1"/>
                    </a:solidFill>
                    <a:latin typeface="Cambria Math"/>
                    <a:ea typeface="+mn-ea"/>
                    <a:cs typeface="+mn-cs"/>
                  </a:rPr>
                  <a:t>Ω_2</a:t>
                </a:r>
                <a:r>
                  <a:rPr lang="en-GB" sz="1200" b="0" i="0" u="none" strike="noStrike" kern="1200" baseline="0" dirty="0" smtClean="0">
                    <a:solidFill>
                      <a:schemeClr val="tx1"/>
                    </a:solidFill>
                    <a:latin typeface="+mn-lt"/>
                    <a:ea typeface="+mn-ea"/>
                    <a:cs typeface="+mn-cs"/>
                  </a:rPr>
                  <a:t> occurs if there is sufficient energy available to allow a finite amount of crack growth, equal to any finite step, where this finite step is assumed to be a material </a:t>
                </a:r>
                <a:r>
                  <a:rPr lang="en-US" sz="1200" b="0" i="0" u="none" strike="noStrike" kern="1200" baseline="0" dirty="0" smtClean="0">
                    <a:solidFill>
                      <a:schemeClr val="tx1"/>
                    </a:solidFill>
                    <a:latin typeface="+mn-lt"/>
                    <a:ea typeface="+mn-ea"/>
                    <a:cs typeface="+mn-cs"/>
                  </a:rPr>
                  <a:t>constant. </a:t>
                </a:r>
                <a:r>
                  <a:rPr lang="en-GB" sz="1200" b="0" i="0" u="none" strike="noStrike" kern="1200" baseline="0" dirty="0" smtClean="0">
                    <a:solidFill>
                      <a:schemeClr val="tx1"/>
                    </a:solidFill>
                    <a:latin typeface="+mn-lt"/>
                    <a:ea typeface="+mn-ea"/>
                    <a:cs typeface="+mn-cs"/>
                  </a:rPr>
                  <a:t>The position of the perturbed crack </a:t>
                </a:r>
                <a:r>
                  <a:rPr lang="en-GB" sz="1200" b="0" i="0" u="none" strike="noStrike" kern="1200" baseline="0" smtClean="0">
                    <a:solidFill>
                      <a:schemeClr val="tx1"/>
                    </a:solidFill>
                    <a:latin typeface="Cambria Math"/>
                    <a:ea typeface="+mn-ea"/>
                    <a:cs typeface="+mn-cs"/>
                  </a:rPr>
                  <a:t>𝛾_𝜀</a:t>
                </a:r>
                <a:r>
                  <a:rPr lang="en-GB" sz="1200" b="0" i="0" u="none" strike="noStrike" kern="1200" baseline="0" dirty="0" smtClean="0">
                    <a:solidFill>
                      <a:schemeClr val="tx1"/>
                    </a:solidFill>
                    <a:latin typeface="+mn-lt"/>
                    <a:ea typeface="+mn-ea"/>
                    <a:cs typeface="+mn-cs"/>
                  </a:rPr>
                  <a:t> can be assessed from the maximum value of </a:t>
                </a:r>
                <a:r>
                  <a:rPr lang="en-GB" b="0" i="0" smtClean="0">
                    <a:latin typeface="Cambria Math"/>
                  </a:rPr>
                  <a:t>𝐺</a:t>
                </a:r>
                <a:r>
                  <a:rPr lang="en-GB" b="0" i="0" smtClean="0">
                    <a:latin typeface="Cambria Math"/>
                  </a:rPr>
                  <a:t>_</a:t>
                </a:r>
                <a:r>
                  <a:rPr lang="en-GB" b="0" i="0" smtClean="0">
                    <a:latin typeface="Cambria Math"/>
                  </a:rPr>
                  <a:t>𝜀 (𝛼,𝜃)</a:t>
                </a:r>
                <a:r>
                  <a:rPr lang="en-GB" sz="1200" b="0" i="0" u="none" strike="noStrike" kern="1200" baseline="0" dirty="0" smtClean="0">
                    <a:solidFill>
                      <a:schemeClr val="tx1"/>
                    </a:solidFill>
                    <a:latin typeface="+mn-lt"/>
                    <a:ea typeface="+mn-ea"/>
                    <a:cs typeface="+mn-cs"/>
                  </a:rPr>
                  <a:t> with respect to the polar coordinate </a:t>
                </a:r>
                <a:r>
                  <a:rPr lang="en-GB" sz="1200" b="0" i="0" u="none" strike="noStrike" kern="1200" baseline="0" smtClean="0">
                    <a:solidFill>
                      <a:schemeClr val="tx1"/>
                    </a:solidFill>
                    <a:latin typeface="Cambria Math"/>
                    <a:ea typeface="+mn-ea"/>
                    <a:cs typeface="+mn-cs"/>
                  </a:rPr>
                  <a:t>𝜃</a:t>
                </a:r>
                <a:r>
                  <a:rPr lang="en-GB" sz="1200" b="0" i="0" u="none" strike="noStrike" kern="1200" baseline="0" dirty="0" smtClean="0">
                    <a:solidFill>
                      <a:schemeClr val="tx1"/>
                    </a:solidFill>
                    <a:latin typeface="+mn-lt"/>
                    <a:ea typeface="+mn-ea"/>
                    <a:cs typeface="+mn-cs"/>
                  </a:rPr>
                  <a:t>. The expression for </a:t>
                </a:r>
                <a:r>
                  <a:rPr lang="en-GB" b="0" i="0" smtClean="0">
                    <a:latin typeface="Cambria Math"/>
                  </a:rPr>
                  <a:t>𝐺</a:t>
                </a:r>
                <a:r>
                  <a:rPr lang="en-GB" b="0" i="0" smtClean="0">
                    <a:latin typeface="Cambria Math"/>
                  </a:rPr>
                  <a:t>_</a:t>
                </a:r>
                <a:r>
                  <a:rPr lang="en-GB" b="0" i="0" smtClean="0">
                    <a:latin typeface="Cambria Math"/>
                  </a:rPr>
                  <a:t>𝜀 (𝛼,𝜃)</a:t>
                </a:r>
                <a:r>
                  <a:rPr lang="en-GB" sz="1200" b="0" i="0" u="none" strike="noStrike" kern="1200" baseline="0" dirty="0" smtClean="0">
                    <a:solidFill>
                      <a:schemeClr val="tx1"/>
                    </a:solidFill>
                    <a:latin typeface="+mn-lt"/>
                    <a:ea typeface="+mn-ea"/>
                    <a:cs typeface="+mn-cs"/>
                  </a:rPr>
                  <a:t> gives only positive or negative information about the possibility of a fracture</a:t>
                </a:r>
              </a:p>
              <a:p>
                <a:r>
                  <a:rPr lang="en-GB" sz="1200" b="0" i="0" u="none" strike="noStrike" kern="1200" baseline="0" dirty="0" smtClean="0">
                    <a:solidFill>
                      <a:schemeClr val="tx1"/>
                    </a:solidFill>
                    <a:latin typeface="+mn-lt"/>
                    <a:ea typeface="+mn-ea"/>
                    <a:cs typeface="+mn-cs"/>
                  </a:rPr>
                  <a:t>process from the thermodynamic point of view. But no crack might occur if there is not enough stress to break atomic bonds in the relevant region near the interface between </a:t>
                </a:r>
                <a:r>
                  <a:rPr lang="en-GB" sz="1200" b="0" i="0" u="none" strike="noStrike" kern="1200" baseline="0" dirty="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and </a:t>
                </a:r>
                <a:r>
                  <a:rPr lang="en-GB" sz="1200" b="0" i="0" u="none" strike="noStrike" kern="1200" baseline="0" dirty="0" smtClean="0">
                    <a:solidFill>
                      <a:schemeClr val="tx1"/>
                    </a:solidFill>
                    <a:latin typeface="Cambria Math"/>
                    <a:ea typeface="+mn-ea"/>
                    <a:cs typeface="+mn-cs"/>
                  </a:rPr>
                  <a:t>Ω_2</a:t>
                </a:r>
                <a:r>
                  <a:rPr lang="en-GB" sz="1200" b="0" i="0" u="none" strike="noStrike" kern="1200" baseline="0" dirty="0" smtClean="0">
                    <a:solidFill>
                      <a:schemeClr val="tx1"/>
                    </a:solidFill>
                    <a:latin typeface="+mn-lt"/>
                    <a:ea typeface="+mn-ea"/>
                    <a:cs typeface="+mn-cs"/>
                  </a:rPr>
                  <a:t>. Thus it seems that both criteria are necessary conditions for fracture, but even their parallel fulfilment is sufficient. The </a:t>
                </a:r>
                <a:r>
                  <a:rPr lang="en-GB" sz="1200" b="0" i="0" u="none" strike="noStrike" kern="1200" baseline="0" dirty="0" err="1" smtClean="0">
                    <a:solidFill>
                      <a:schemeClr val="tx1"/>
                    </a:solidFill>
                    <a:latin typeface="+mn-lt"/>
                    <a:ea typeface="+mn-ea"/>
                    <a:cs typeface="+mn-cs"/>
                  </a:rPr>
                  <a:t>Grifith</a:t>
                </a:r>
                <a:r>
                  <a:rPr lang="en-GB" sz="1200" b="0" i="0" u="none" strike="noStrike" kern="1200" baseline="0" dirty="0" smtClean="0">
                    <a:solidFill>
                      <a:schemeClr val="tx1"/>
                    </a:solidFill>
                    <a:latin typeface="+mn-lt"/>
                    <a:ea typeface="+mn-ea"/>
                    <a:cs typeface="+mn-cs"/>
                  </a:rPr>
                  <a:t> incremental criterion can be received in the form</a:t>
                </a:r>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viz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slajd</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This gives the lower bound of an admissible crack jump length. On the other hand, the averaged tension acting along the distance </a:t>
                </a:r>
                <a:r>
                  <a:rPr lang="en-GB" sz="1200" b="0" i="0" u="none" strike="noStrike" kern="1200" baseline="0" dirty="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from the interface between the matrix </a:t>
                </a:r>
                <a:r>
                  <a:rPr lang="en-GB" sz="1200" b="0" i="0" u="none" strike="noStrike" kern="1200" baseline="0" dirty="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and interfacial zone </a:t>
                </a:r>
                <a:r>
                  <a:rPr lang="en-GB" sz="1200" b="0" i="0" u="none" strike="noStrike" kern="1200" baseline="0" dirty="0" smtClean="0">
                    <a:solidFill>
                      <a:schemeClr val="tx1"/>
                    </a:solidFill>
                    <a:latin typeface="Cambria Math"/>
                    <a:ea typeface="+mn-ea"/>
                    <a:cs typeface="+mn-cs"/>
                  </a:rPr>
                  <a:t>Ω_2</a:t>
                </a:r>
                <a:r>
                  <a:rPr lang="en-GB" sz="1200" b="0" i="0" u="none" strike="noStrike" kern="1200" baseline="0" dirty="0" smtClean="0">
                    <a:solidFill>
                      <a:schemeClr val="tx1"/>
                    </a:solidFill>
                    <a:latin typeface="+mn-lt"/>
                    <a:ea typeface="+mn-ea"/>
                    <a:cs typeface="+mn-cs"/>
                  </a:rPr>
                  <a:t> associated with the strength criterion, </a:t>
                </a:r>
                <a:r>
                  <a:rPr lang="en-GB" sz="1200" b="1" i="0" u="none" strike="noStrike" kern="1200" baseline="0" dirty="0" err="1" smtClean="0">
                    <a:solidFill>
                      <a:schemeClr val="tx1"/>
                    </a:solidFill>
                    <a:latin typeface="+mn-lt"/>
                    <a:ea typeface="+mn-ea"/>
                    <a:cs typeface="+mn-cs"/>
                  </a:rPr>
                  <a:t>viz</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slajd</a:t>
                </a:r>
                <a:r>
                  <a:rPr lang="en-GB" sz="1200" b="0" i="0" u="none" strike="noStrike" kern="1200" baseline="0" dirty="0" smtClean="0">
                    <a:solidFill>
                      <a:schemeClr val="tx1"/>
                    </a:solidFill>
                    <a:latin typeface="+mn-lt"/>
                    <a:ea typeface="+mn-ea"/>
                    <a:cs typeface="+mn-cs"/>
                  </a:rPr>
                  <a:t>, gives after resolving with respect to </a:t>
                </a:r>
                <a:r>
                  <a:rPr lang="en-GB" sz="1200" b="0" i="0" u="none" strike="noStrike" kern="1200" baseline="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the upper bound for the crack jump length. It is not possible to express </a:t>
                </a:r>
                <a:r>
                  <a:rPr lang="en-GB" sz="1200" b="0" i="0" u="none" strike="noStrike" kern="1200" baseline="0" smtClean="0">
                    <a:solidFill>
                      <a:schemeClr val="tx1"/>
                    </a:solidFill>
                    <a:latin typeface="Cambria Math"/>
                    <a:ea typeface="+mn-ea"/>
                    <a:cs typeface="+mn-cs"/>
                  </a:rPr>
                  <a:t>𝜀</a:t>
                </a:r>
                <a:r>
                  <a:rPr lang="en-GB" sz="1200" b="0" i="0" u="none" strike="noStrike" kern="1200" baseline="0" dirty="0" smtClean="0">
                    <a:solidFill>
                      <a:schemeClr val="tx1"/>
                    </a:solidFill>
                    <a:latin typeface="+mn-lt"/>
                    <a:ea typeface="+mn-ea"/>
                    <a:cs typeface="+mn-cs"/>
                  </a:rPr>
                  <a:t> from these inequalities explicitly due to the complexity of the stress distribution at the crack tip </a:t>
                </a:r>
                <a:r>
                  <a:rPr lang="en-GB" sz="1200" b="1" i="0" u="none" strike="noStrike" kern="1200" baseline="0" dirty="0" smtClean="0">
                    <a:solidFill>
                      <a:schemeClr val="tx1"/>
                    </a:solidFill>
                    <a:latin typeface="Cambria Math"/>
                    <a:ea typeface="+mn-ea"/>
                    <a:cs typeface="+mn-cs"/>
                  </a:rPr>
                  <a:t>𝒙</a:t>
                </a:r>
                <a:r>
                  <a:rPr lang="en-GB" sz="1200" b="0" i="0" u="none" strike="noStrike" kern="1200" baseline="0" dirty="0" smtClean="0">
                    <a:solidFill>
                      <a:schemeClr val="tx1"/>
                    </a:solidFill>
                    <a:latin typeface="Cambria Math"/>
                    <a:ea typeface="+mn-ea"/>
                    <a:cs typeface="+mn-cs"/>
                  </a:rPr>
                  <a:t> ̂</a:t>
                </a:r>
                <a:r>
                  <a:rPr lang="en-GB" sz="1200" kern="1200" dirty="0" smtClean="0">
                    <a:solidFill>
                      <a:schemeClr val="tx1"/>
                    </a:solidFill>
                    <a:effectLst/>
                    <a:latin typeface="+mn-lt"/>
                    <a:ea typeface="+mn-ea"/>
                    <a:cs typeface="+mn-cs"/>
                  </a:rPr>
                  <a:t> and </a:t>
                </a:r>
                <a:r>
                  <a:rPr lang="en-US" sz="1200" b="0" i="0" u="none" strike="noStrike" kern="1200" baseline="0" dirty="0" smtClean="0">
                    <a:solidFill>
                      <a:schemeClr val="tx1"/>
                    </a:solidFill>
                    <a:latin typeface="+mn-lt"/>
                    <a:ea typeface="+mn-ea"/>
                    <a:cs typeface="+mn-cs"/>
                  </a:rPr>
                  <a:t>along the</a:t>
                </a:r>
              </a:p>
              <a:p>
                <a:r>
                  <a:rPr lang="en-GB" sz="1200" b="0" i="0" u="none" strike="noStrike" kern="1200" baseline="0" dirty="0" smtClean="0">
                    <a:solidFill>
                      <a:schemeClr val="tx1"/>
                    </a:solidFill>
                    <a:latin typeface="+mn-lt"/>
                    <a:ea typeface="+mn-ea"/>
                    <a:cs typeface="+mn-cs"/>
                  </a:rPr>
                  <a:t>inclusion </a:t>
                </a:r>
                <a:r>
                  <a:rPr lang="en-GB" sz="1200" b="0" i="0" u="none" strike="noStrike" kern="1200" baseline="0" dirty="0" smtClean="0">
                    <a:solidFill>
                      <a:schemeClr val="tx1"/>
                    </a:solidFill>
                    <a:latin typeface="Cambria Math"/>
                    <a:ea typeface="+mn-ea"/>
                    <a:cs typeface="+mn-cs"/>
                  </a:rPr>
                  <a:t>Ω_3</a:t>
                </a:r>
                <a:r>
                  <a:rPr lang="en-GB" sz="1200" b="0" i="0" u="none" strike="noStrike" kern="1200" baseline="0" dirty="0" smtClean="0">
                    <a:solidFill>
                      <a:schemeClr val="tx1"/>
                    </a:solidFill>
                    <a:latin typeface="+mn-lt"/>
                    <a:ea typeface="+mn-ea"/>
                    <a:cs typeface="+mn-cs"/>
                  </a:rPr>
                  <a:t> with the interfacial zone </a:t>
                </a:r>
                <a:r>
                  <a:rPr lang="en-GB" sz="1200" b="0" i="0" u="none" strike="noStrike" kern="1200" baseline="0" dirty="0" smtClean="0">
                    <a:solidFill>
                      <a:schemeClr val="tx1"/>
                    </a:solidFill>
                    <a:latin typeface="Cambria Math"/>
                    <a:ea typeface="+mn-ea"/>
                    <a:cs typeface="+mn-cs"/>
                  </a:rPr>
                  <a:t>Ω_2</a:t>
                </a:r>
                <a:r>
                  <a:rPr lang="en-GB" sz="1200" b="0" i="0" u="none" strike="noStrike" kern="1200" baseline="0" dirty="0" smtClean="0">
                    <a:solidFill>
                      <a:schemeClr val="tx1"/>
                    </a:solidFill>
                    <a:latin typeface="+mn-lt"/>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14</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15</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16</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17</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18</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19</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20</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21</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purpose of using the methods </a:t>
            </a:r>
            <a:r>
              <a:rPr lang="en-GB" sz="1200" kern="1200" dirty="0" err="1" smtClean="0">
                <a:solidFill>
                  <a:schemeClr val="tx1"/>
                </a:solidFill>
                <a:effectLst/>
                <a:latin typeface="+mn-lt"/>
                <a:ea typeface="+mn-ea"/>
                <a:cs typeface="+mn-cs"/>
              </a:rPr>
              <a:t>analyzing</a:t>
            </a:r>
            <a:r>
              <a:rPr lang="en-GB" sz="1200" kern="1200" dirty="0" smtClean="0">
                <a:solidFill>
                  <a:schemeClr val="tx1"/>
                </a:solidFill>
                <a:effectLst/>
                <a:latin typeface="+mn-lt"/>
                <a:ea typeface="+mn-ea"/>
                <a:cs typeface="+mn-cs"/>
              </a:rPr>
              <a:t> the influence of the thin interfacial zone Ω2 on the crack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initiated from the interface between the domains Ω1 and Ω2 follows from the stress composite expansion applied at the point of crack initiation represented by the parameter α. The composite expansion is introduced under the assumption that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is small with respect to the dimensions R1 and R2 of the inclusion Ω3 and interfacial zone Ω2. The problem can be mathematically rewritten as follows,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b="0" kern="1200" dirty="0" smtClean="0">
                <a:solidFill>
                  <a:schemeClr val="tx1"/>
                </a:solidFill>
                <a:effectLst/>
                <a:latin typeface="+mn-lt"/>
                <a:ea typeface="+mn-ea"/>
                <a:cs typeface="+mn-cs"/>
              </a:rPr>
              <a:t>.</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symbol m is the outward normal to the crack faces, n is the normal to the external boundary of the domain Ω1 and the continuity conditions,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kern="1200" dirty="0" smtClean="0">
                <a:solidFill>
                  <a:schemeClr val="tx1"/>
                </a:solidFill>
                <a:effectLst/>
                <a:latin typeface="+mn-lt"/>
                <a:ea typeface="+mn-ea"/>
                <a:cs typeface="+mn-cs"/>
              </a:rPr>
              <a:t>, are fulfilled over the domains Ω1, Ω2 and Ω3. Without any loss of generality, the vector </a:t>
            </a:r>
            <a:r>
              <a:rPr lang="en-GB" sz="1200" kern="1200" dirty="0" err="1" smtClean="0">
                <a:solidFill>
                  <a:schemeClr val="tx1"/>
                </a:solidFill>
                <a:effectLst/>
                <a:latin typeface="+mn-lt"/>
                <a:ea typeface="+mn-ea"/>
                <a:cs typeface="+mn-cs"/>
              </a:rPr>
              <a:t>tP</a:t>
            </a:r>
            <a:r>
              <a:rPr lang="en-GB" sz="1200" kern="1200" dirty="0" smtClean="0">
                <a:solidFill>
                  <a:schemeClr val="tx1"/>
                </a:solidFill>
                <a:effectLst/>
                <a:latin typeface="+mn-lt"/>
                <a:ea typeface="+mn-ea"/>
                <a:cs typeface="+mn-cs"/>
              </a:rPr>
              <a:t> is either (T1,0) or (0,T2).</a:t>
            </a:r>
          </a:p>
          <a:p>
            <a:endParaRPr lang="en-GB" sz="1200" b="1"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4</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22</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23</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24</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25</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26</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stress tensor T(</a:t>
                </a:r>
                <a:r>
                  <a:rPr lang="en-GB" sz="1200" kern="1200" dirty="0" err="1" smtClean="0">
                    <a:solidFill>
                      <a:schemeClr val="tx1"/>
                    </a:solidFill>
                    <a:effectLst/>
                    <a:latin typeface="+mn-lt"/>
                    <a:ea typeface="+mn-ea"/>
                    <a:cs typeface="+mn-cs"/>
                  </a:rPr>
                  <a:t>x,ε</a:t>
                </a:r>
                <a:r>
                  <a:rPr lang="en-GB" sz="1200" kern="1200" dirty="0" smtClean="0">
                    <a:solidFill>
                      <a:schemeClr val="tx1"/>
                    </a:solidFill>
                    <a:effectLst/>
                    <a:latin typeface="+mn-lt"/>
                    <a:ea typeface="+mn-ea"/>
                    <a:cs typeface="+mn-cs"/>
                  </a:rPr>
                  <a:t>) is found in the form of the asymptotic expansion with respect to the crack length </a:t>
                </a:r>
                <a14:m>
                  <m:oMath xmlns:m="http://schemas.openxmlformats.org/officeDocument/2006/math">
                    <m:r>
                      <a:rPr lang="en-GB" sz="1200" i="1" kern="1200" smtClean="0">
                        <a:solidFill>
                          <a:schemeClr val="tx1"/>
                        </a:solidFill>
                        <a:effectLst/>
                        <a:latin typeface="Cambria Math"/>
                        <a:ea typeface="Cambria Math"/>
                        <a:cs typeface="+mn-cs"/>
                      </a:rPr>
                      <m:t>𝜀</m:t>
                    </m:r>
                  </m:oMath>
                </a14:m>
                <a:r>
                  <a:rPr lang="en-GB" sz="1200" kern="1200" dirty="0" smtClean="0">
                    <a:solidFill>
                      <a:schemeClr val="tx1"/>
                    </a:solidFill>
                    <a:effectLst/>
                    <a:latin typeface="+mn-lt"/>
                    <a:ea typeface="+mn-ea"/>
                    <a:cs typeface="+mn-cs"/>
                  </a:rPr>
                  <a:t>, where</a:t>
                </a:r>
                <a:r>
                  <a:rPr lang="en-GB" sz="1200" kern="1200" baseline="0" dirty="0" smtClean="0">
                    <a:solidFill>
                      <a:schemeClr val="tx1"/>
                    </a:solidFill>
                    <a:effectLst/>
                    <a:latin typeface="+mn-lt"/>
                    <a:ea typeface="+mn-ea"/>
                    <a:cs typeface="+mn-cs"/>
                  </a:rPr>
                  <a:t> we focus on its first element corresponding to </a:t>
                </a:r>
                <a14:m>
                  <m:oMath xmlns:m="http://schemas.openxmlformats.org/officeDocument/2006/math">
                    <m:sSup>
                      <m:sSupPr>
                        <m:ctrlPr>
                          <a:rPr lang="en-GB" sz="1200" i="1" kern="1200" baseline="0" smtClean="0">
                            <a:solidFill>
                              <a:schemeClr val="tx1"/>
                            </a:solidFill>
                            <a:effectLst/>
                            <a:latin typeface="Cambria Math"/>
                            <a:ea typeface="+mn-ea"/>
                            <a:cs typeface="+mn-cs"/>
                          </a:rPr>
                        </m:ctrlPr>
                      </m:sSupPr>
                      <m:e>
                        <m:r>
                          <a:rPr lang="en-GB" sz="1200" i="1" kern="1200" baseline="0" smtClean="0">
                            <a:solidFill>
                              <a:schemeClr val="tx1"/>
                            </a:solidFill>
                            <a:effectLst/>
                            <a:latin typeface="Cambria Math"/>
                            <a:ea typeface="Cambria Math"/>
                            <a:cs typeface="+mn-cs"/>
                          </a:rPr>
                          <m:t>𝜀</m:t>
                        </m:r>
                      </m:e>
                      <m:sup>
                        <m:r>
                          <a:rPr lang="en-GB" sz="1200" b="0" i="1" kern="1200" baseline="0" smtClean="0">
                            <a:solidFill>
                              <a:schemeClr val="tx1"/>
                            </a:solidFill>
                            <a:effectLst/>
                            <a:latin typeface="Cambria Math"/>
                            <a:ea typeface="+mn-ea"/>
                            <a:cs typeface="+mn-cs"/>
                          </a:rPr>
                          <m:t>0</m:t>
                        </m:r>
                      </m:sup>
                    </m:sSup>
                  </m:oMath>
                </a14:m>
                <a:r>
                  <a:rPr lang="en-GB" sz="1200" kern="1200" dirty="0" smtClean="0">
                    <a:solidFill>
                      <a:schemeClr val="tx1"/>
                    </a:solidFill>
                    <a:effectLst/>
                    <a:latin typeface="+mn-lt"/>
                    <a:ea typeface="+mn-ea"/>
                    <a:cs typeface="+mn-cs"/>
                  </a:rPr>
                  <a:t>. The reason for this is the fact that From a mathematical point of view, the infinite asymptotic series may not converge, i.e. the sum of the series may not be the solution of the problem defined above. To get the solution which is the result of the convergent approximation, it should be found as a solution by means of boundary or finite elements. Practically, one can get a solution with any accuracy by using the finite series,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kern="1200" dirty="0" smtClean="0">
                    <a:solidFill>
                      <a:schemeClr val="tx1"/>
                    </a:solidFill>
                    <a:effectLst/>
                    <a:latin typeface="+mn-lt"/>
                    <a:ea typeface="+mn-ea"/>
                    <a:cs typeface="+mn-cs"/>
                  </a:rPr>
                  <a:t>, instead of the infinite one. In the solution above,</a:t>
                </a:r>
                <a:r>
                  <a:rPr lang="en-GB" sz="1200"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viz</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slajd</a:t>
                </a:r>
                <a:r>
                  <a:rPr lang="en-GB" sz="1200" kern="1200" baseline="0" dirty="0" smtClean="0">
                    <a:solidFill>
                      <a:schemeClr val="tx1"/>
                    </a:solidFill>
                    <a:effectLst/>
                    <a:latin typeface="+mn-lt"/>
                    <a:ea typeface="+mn-ea"/>
                    <a:cs typeface="+mn-cs"/>
                  </a:rPr>
                  <a:t>, </a:t>
                </a:r>
                <a14:m>
                  <m:oMath xmlns:m="http://schemas.openxmlformats.org/officeDocument/2006/math">
                    <m:sSup>
                      <m:sSupPr>
                        <m:ctrlPr>
                          <a:rPr lang="en-GB" b="1" i="1" smtClean="0">
                            <a:latin typeface="Cambria Math"/>
                            <a:ea typeface="Cambria Math"/>
                          </a:rPr>
                        </m:ctrlPr>
                      </m:sSupPr>
                      <m:e>
                        <m:acc>
                          <m:accPr>
                            <m:chr m:val="̃"/>
                            <m:ctrlPr>
                              <a:rPr lang="en-GB" i="1">
                                <a:latin typeface="Cambria Math"/>
                                <a:ea typeface="Cambria Math"/>
                              </a:rPr>
                            </m:ctrlPr>
                          </m:accPr>
                          <m:e>
                            <m:r>
                              <a:rPr lang="en-GB" b="1" i="1">
                                <a:latin typeface="Cambria Math"/>
                                <a:ea typeface="Cambria Math"/>
                              </a:rPr>
                              <m:t>𝑻</m:t>
                            </m:r>
                          </m:e>
                        </m:acc>
                      </m:e>
                      <m:sup>
                        <m:r>
                          <a:rPr lang="en-GB" b="1" i="1" smtClean="0">
                            <a:latin typeface="Cambria Math"/>
                            <a:ea typeface="Cambria Math"/>
                          </a:rPr>
                          <m:t>(</m:t>
                        </m:r>
                        <m:r>
                          <a:rPr lang="en-GB" b="0" i="1" smtClean="0">
                            <a:latin typeface="Cambria Math"/>
                            <a:ea typeface="Cambria Math"/>
                          </a:rPr>
                          <m:t>0</m:t>
                        </m:r>
                        <m:r>
                          <a:rPr lang="en-GB" b="1" i="1" smtClean="0">
                            <a:latin typeface="Cambria Math"/>
                            <a:ea typeface="Cambria Math"/>
                          </a:rPr>
                          <m:t>)</m:t>
                        </m:r>
                      </m:sup>
                    </m:sSup>
                    <m:d>
                      <m:dPr>
                        <m:ctrlPr>
                          <a:rPr lang="en-GB" b="1" i="1" smtClean="0">
                            <a:latin typeface="Cambria Math"/>
                            <a:ea typeface="Cambria Math"/>
                          </a:rPr>
                        </m:ctrlPr>
                      </m:dPr>
                      <m:e>
                        <m:r>
                          <a:rPr lang="en-GB" b="1" i="1" smtClean="0">
                            <a:latin typeface="Cambria Math"/>
                            <a:ea typeface="Cambria Math"/>
                          </a:rPr>
                          <m:t>𝒙</m:t>
                        </m:r>
                        <m:r>
                          <a:rPr lang="en-GB" b="0" i="1" smtClean="0">
                            <a:latin typeface="Cambria Math"/>
                            <a:ea typeface="Cambria Math"/>
                          </a:rPr>
                          <m:t>/</m:t>
                        </m:r>
                        <m:r>
                          <a:rPr lang="en-GB" b="0" i="1" smtClean="0">
                            <a:latin typeface="Cambria Math"/>
                            <a:ea typeface="Cambria Math"/>
                          </a:rPr>
                          <m:t>𝜀</m:t>
                        </m:r>
                      </m:e>
                    </m:d>
                  </m:oMath>
                </a14:m>
                <a:r>
                  <a:rPr lang="en-GB" sz="1200" kern="1200" dirty="0" smtClean="0">
                    <a:solidFill>
                      <a:schemeClr val="tx1"/>
                    </a:solidFill>
                    <a:effectLst/>
                    <a:latin typeface="+mn-lt"/>
                    <a:ea typeface="+mn-ea"/>
                    <a:cs typeface="+mn-cs"/>
                  </a:rPr>
                  <a:t> is the so called inner stress tensor (the boundary layer) and </a:t>
                </a:r>
                <a14:m>
                  <m:oMath xmlns:m="http://schemas.openxmlformats.org/officeDocument/2006/math">
                    <m:sSup>
                      <m:sSupPr>
                        <m:ctrlPr>
                          <a:rPr lang="en-GB" b="0" i="1" smtClean="0">
                            <a:latin typeface="Cambria Math"/>
                            <a:ea typeface="Cambria Math"/>
                          </a:rPr>
                        </m:ctrlPr>
                      </m:sSupPr>
                      <m:e>
                        <m:r>
                          <a:rPr lang="en-GB" b="1" i="1" smtClean="0">
                            <a:latin typeface="Cambria Math"/>
                            <a:ea typeface="Cambria Math"/>
                          </a:rPr>
                          <m:t>𝑻</m:t>
                        </m:r>
                      </m:e>
                      <m:sup>
                        <m:r>
                          <a:rPr lang="en-GB" b="0" i="1" smtClean="0">
                            <a:latin typeface="Cambria Math"/>
                            <a:ea typeface="Cambria Math"/>
                          </a:rPr>
                          <m:t>(0)</m:t>
                        </m:r>
                      </m:sup>
                    </m:sSup>
                    <m:d>
                      <m:dPr>
                        <m:ctrlPr>
                          <a:rPr lang="en-GB" b="0" i="1" smtClean="0">
                            <a:latin typeface="Cambria Math"/>
                            <a:ea typeface="Cambria Math"/>
                          </a:rPr>
                        </m:ctrlPr>
                      </m:dPr>
                      <m:e>
                        <m:r>
                          <a:rPr lang="en-GB" b="1" i="1" smtClean="0">
                            <a:latin typeface="Cambria Math"/>
                            <a:ea typeface="Cambria Math"/>
                          </a:rPr>
                          <m:t>𝒙</m:t>
                        </m:r>
                      </m:e>
                    </m:d>
                  </m:oMath>
                </a14:m>
                <a:r>
                  <a:rPr lang="en-GB" sz="1200" kern="1200" dirty="0" smtClean="0">
                    <a:solidFill>
                      <a:schemeClr val="tx1"/>
                    </a:solidFill>
                    <a:effectLst/>
                    <a:latin typeface="+mn-lt"/>
                    <a:ea typeface="+mn-ea"/>
                    <a:cs typeface="+mn-cs"/>
                  </a:rPr>
                  <a:t> is the outer stress tensor.</a:t>
                </a:r>
                <a:endParaRPr lang="en-GB" sz="1200" b="1" kern="1200" dirty="0">
                  <a:solidFill>
                    <a:schemeClr val="tx1"/>
                  </a:solidFill>
                  <a:effectLst/>
                  <a:latin typeface="+mn-lt"/>
                  <a:ea typeface="+mn-ea"/>
                  <a:cs typeface="+mn-cs"/>
                </a:endParaRPr>
              </a:p>
            </p:txBody>
          </p:sp>
        </mc:Choice>
        <mc:Fallback xmlns="">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stress tensor T(</a:t>
                </a:r>
                <a:r>
                  <a:rPr lang="en-GB" sz="1200" kern="1200" dirty="0" err="1" smtClean="0">
                    <a:solidFill>
                      <a:schemeClr val="tx1"/>
                    </a:solidFill>
                    <a:effectLst/>
                    <a:latin typeface="+mn-lt"/>
                    <a:ea typeface="+mn-ea"/>
                    <a:cs typeface="+mn-cs"/>
                  </a:rPr>
                  <a:t>x,ε</a:t>
                </a:r>
                <a:r>
                  <a:rPr lang="en-GB" sz="1200" kern="1200" dirty="0" smtClean="0">
                    <a:solidFill>
                      <a:schemeClr val="tx1"/>
                    </a:solidFill>
                    <a:effectLst/>
                    <a:latin typeface="+mn-lt"/>
                    <a:ea typeface="+mn-ea"/>
                    <a:cs typeface="+mn-cs"/>
                  </a:rPr>
                  <a:t>) is found in the form of the asymptotic expansion with respect to the crack length </a:t>
                </a:r>
                <a:r>
                  <a:rPr lang="en-GB" sz="1200" i="0" kern="1200" smtClean="0">
                    <a:solidFill>
                      <a:schemeClr val="tx1"/>
                    </a:solidFill>
                    <a:effectLst/>
                    <a:latin typeface="Cambria Math"/>
                    <a:ea typeface="Cambria Math"/>
                    <a:cs typeface="+mn-cs"/>
                  </a:rPr>
                  <a:t>𝜀</a:t>
                </a:r>
                <a:r>
                  <a:rPr lang="en-GB" sz="1200" kern="1200" dirty="0" smtClean="0">
                    <a:solidFill>
                      <a:schemeClr val="tx1"/>
                    </a:solidFill>
                    <a:effectLst/>
                    <a:latin typeface="+mn-lt"/>
                    <a:ea typeface="+mn-ea"/>
                    <a:cs typeface="+mn-cs"/>
                  </a:rPr>
                  <a:t>, where</a:t>
                </a:r>
                <a:r>
                  <a:rPr lang="en-GB" sz="1200" kern="1200" baseline="0" dirty="0" smtClean="0">
                    <a:solidFill>
                      <a:schemeClr val="tx1"/>
                    </a:solidFill>
                    <a:effectLst/>
                    <a:latin typeface="+mn-lt"/>
                    <a:ea typeface="+mn-ea"/>
                    <a:cs typeface="+mn-cs"/>
                  </a:rPr>
                  <a:t> we focus on its first element corresponding to </a:t>
                </a:r>
                <a:r>
                  <a:rPr lang="en-GB" sz="1200" i="0" kern="1200" baseline="0" smtClean="0">
                    <a:solidFill>
                      <a:schemeClr val="tx1"/>
                    </a:solidFill>
                    <a:effectLst/>
                    <a:latin typeface="Cambria Math"/>
                    <a:ea typeface="Cambria Math"/>
                    <a:cs typeface="+mn-cs"/>
                  </a:rPr>
                  <a:t>𝜀</a:t>
                </a:r>
                <a:r>
                  <a:rPr lang="en-GB" sz="1200" i="0" kern="1200" baseline="0" smtClean="0">
                    <a:solidFill>
                      <a:schemeClr val="tx1"/>
                    </a:solidFill>
                    <a:effectLst/>
                    <a:latin typeface="Cambria Math"/>
                    <a:ea typeface="+mn-ea"/>
                    <a:cs typeface="+mn-cs"/>
                  </a:rPr>
                  <a:t>^</a:t>
                </a:r>
                <a:r>
                  <a:rPr lang="en-GB" sz="1200" b="0" i="0" kern="1200" baseline="0" smtClean="0">
                    <a:solidFill>
                      <a:schemeClr val="tx1"/>
                    </a:solidFill>
                    <a:effectLst/>
                    <a:latin typeface="Cambria Math"/>
                    <a:ea typeface="+mn-ea"/>
                    <a:cs typeface="+mn-cs"/>
                  </a:rPr>
                  <a:t>0</a:t>
                </a:r>
                <a:r>
                  <a:rPr lang="en-GB" sz="1200" kern="1200" dirty="0" smtClean="0">
                    <a:solidFill>
                      <a:schemeClr val="tx1"/>
                    </a:solidFill>
                    <a:effectLst/>
                    <a:latin typeface="+mn-lt"/>
                    <a:ea typeface="+mn-ea"/>
                    <a:cs typeface="+mn-cs"/>
                  </a:rPr>
                  <a:t>. The reason for this is the fact that From a mathematical point of view, the infinite asymptotic series may not converge, i.e. the sum of the series may not be the solution of the problem defined above. To get the solution which is the result of the convergent approximation, it should be found as a solution by means of boundary or finite elements. Practically, one can get a solution with any accuracy by using the finite series,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kern="1200" dirty="0" smtClean="0">
                    <a:solidFill>
                      <a:schemeClr val="tx1"/>
                    </a:solidFill>
                    <a:effectLst/>
                    <a:latin typeface="+mn-lt"/>
                    <a:ea typeface="+mn-ea"/>
                    <a:cs typeface="+mn-cs"/>
                  </a:rPr>
                  <a:t>, instead of the infinite one. In the solution above,</a:t>
                </a:r>
                <a:r>
                  <a:rPr lang="en-GB" sz="1200"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viz</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slajd</a:t>
                </a:r>
                <a:r>
                  <a:rPr lang="en-GB" sz="1200" kern="1200" baseline="0" dirty="0" smtClean="0">
                    <a:solidFill>
                      <a:schemeClr val="tx1"/>
                    </a:solidFill>
                    <a:effectLst/>
                    <a:latin typeface="+mn-lt"/>
                    <a:ea typeface="+mn-ea"/>
                    <a:cs typeface="+mn-cs"/>
                  </a:rPr>
                  <a:t>, </a:t>
                </a:r>
                <a:r>
                  <a:rPr lang="en-GB" b="1" i="0">
                    <a:latin typeface="Cambria Math"/>
                    <a:ea typeface="Cambria Math"/>
                  </a:rPr>
                  <a:t>𝑻 ̃</a:t>
                </a:r>
                <a:r>
                  <a:rPr lang="en-GB" b="1" i="0" smtClean="0">
                    <a:latin typeface="Cambria Math"/>
                    <a:ea typeface="Cambria Math"/>
                  </a:rPr>
                  <a:t>^(</a:t>
                </a:r>
                <a:r>
                  <a:rPr lang="en-GB" b="1" i="0" smtClean="0">
                    <a:latin typeface="Cambria Math"/>
                    <a:ea typeface="Cambria Math"/>
                  </a:rPr>
                  <a:t>(</a:t>
                </a:r>
                <a:r>
                  <a:rPr lang="en-GB" b="0" i="0" smtClean="0">
                    <a:latin typeface="Cambria Math"/>
                    <a:ea typeface="Cambria Math"/>
                  </a:rPr>
                  <a:t>0</a:t>
                </a:r>
                <a:r>
                  <a:rPr lang="en-GB" b="1" i="0" smtClean="0">
                    <a:latin typeface="Cambria Math"/>
                    <a:ea typeface="Cambria Math"/>
                  </a:rPr>
                  <a:t>)</a:t>
                </a:r>
                <a:r>
                  <a:rPr lang="en-GB" b="1" i="0" smtClean="0">
                    <a:latin typeface="Cambria Math"/>
                    <a:ea typeface="Cambria Math"/>
                  </a:rPr>
                  <a:t>) </a:t>
                </a:r>
                <a:r>
                  <a:rPr lang="en-GB" b="1" i="0" smtClean="0">
                    <a:latin typeface="Cambria Math"/>
                    <a:ea typeface="Cambria Math"/>
                  </a:rPr>
                  <a:t>(𝒙</a:t>
                </a:r>
                <a:r>
                  <a:rPr lang="en-GB" b="0" i="0" smtClean="0">
                    <a:latin typeface="Cambria Math"/>
                    <a:ea typeface="Cambria Math"/>
                  </a:rPr>
                  <a:t>/𝜀</a:t>
                </a:r>
                <a:r>
                  <a:rPr lang="en-GB" b="1" i="0" smtClean="0">
                    <a:latin typeface="Cambria Math"/>
                    <a:ea typeface="Cambria Math"/>
                  </a:rPr>
                  <a:t>)</a:t>
                </a:r>
                <a:r>
                  <a:rPr lang="en-GB" sz="1200" kern="1200" dirty="0" smtClean="0">
                    <a:solidFill>
                      <a:schemeClr val="tx1"/>
                    </a:solidFill>
                    <a:effectLst/>
                    <a:latin typeface="+mn-lt"/>
                    <a:ea typeface="+mn-ea"/>
                    <a:cs typeface="+mn-cs"/>
                  </a:rPr>
                  <a:t> is the so called inner stress tensor (the boundary layer) and </a:t>
                </a:r>
                <a:r>
                  <a:rPr lang="en-GB" b="1" i="0" smtClean="0">
                    <a:latin typeface="Cambria Math"/>
                    <a:ea typeface="Cambria Math"/>
                  </a:rPr>
                  <a:t>𝑻</a:t>
                </a:r>
                <a:r>
                  <a:rPr lang="en-GB" b="0" i="0" smtClean="0">
                    <a:latin typeface="Cambria Math"/>
                    <a:ea typeface="Cambria Math"/>
                  </a:rPr>
                  <a:t>^(</a:t>
                </a:r>
                <a:r>
                  <a:rPr lang="en-GB" b="0" i="0" smtClean="0">
                    <a:latin typeface="Cambria Math"/>
                    <a:ea typeface="Cambria Math"/>
                  </a:rPr>
                  <a:t>(0)</a:t>
                </a:r>
                <a:r>
                  <a:rPr lang="en-GB" b="0" i="0" smtClean="0">
                    <a:latin typeface="Cambria Math"/>
                    <a:ea typeface="Cambria Math"/>
                  </a:rPr>
                  <a:t>) </a:t>
                </a:r>
                <a:r>
                  <a:rPr lang="en-GB" b="0" i="0" smtClean="0">
                    <a:latin typeface="Cambria Math"/>
                    <a:ea typeface="Cambria Math"/>
                  </a:rPr>
                  <a:t>(</a:t>
                </a:r>
                <a:r>
                  <a:rPr lang="en-GB" b="1" i="0" smtClean="0">
                    <a:latin typeface="Cambria Math"/>
                    <a:ea typeface="Cambria Math"/>
                  </a:rPr>
                  <a:t>𝒙</a:t>
                </a:r>
                <a:r>
                  <a:rPr lang="en-GB" b="0" i="0" smtClean="0">
                    <a:latin typeface="Cambria Math"/>
                    <a:ea typeface="Cambria Math"/>
                  </a:rPr>
                  <a:t>)</a:t>
                </a:r>
                <a:r>
                  <a:rPr lang="en-GB" sz="1200" kern="1200" dirty="0" smtClean="0">
                    <a:solidFill>
                      <a:schemeClr val="tx1"/>
                    </a:solidFill>
                    <a:effectLst/>
                    <a:latin typeface="+mn-lt"/>
                    <a:ea typeface="+mn-ea"/>
                    <a:cs typeface="+mn-cs"/>
                  </a:rPr>
                  <a:t> is the outer stress tensor.</a:t>
                </a:r>
                <a:endParaRPr lang="en-GB" sz="1200" b="1"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5</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boundary problem,</a:t>
            </a:r>
            <a:r>
              <a:rPr lang="en-GB" sz="1200"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viz</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slajd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only be solved using some numerical methods - the boundary element method in this case. This method ensures that the boundary conditions,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kern="1200" dirty="0" smtClean="0">
                <a:solidFill>
                  <a:schemeClr val="tx1"/>
                </a:solidFill>
                <a:effectLst/>
                <a:latin typeface="+mn-lt"/>
                <a:ea typeface="+mn-ea"/>
                <a:cs typeface="+mn-cs"/>
              </a:rPr>
              <a:t>, are fulfilled at discrete points along the boundary of the </a:t>
            </a:r>
            <a:r>
              <a:rPr lang="en-GB" sz="1200" kern="1200" dirty="0" err="1" smtClean="0">
                <a:solidFill>
                  <a:schemeClr val="tx1"/>
                </a:solidFill>
                <a:effectLst/>
                <a:latin typeface="+mn-lt"/>
                <a:ea typeface="+mn-ea"/>
                <a:cs typeface="+mn-cs"/>
              </a:rPr>
              <a:t>unpertubed</a:t>
            </a:r>
            <a:r>
              <a:rPr lang="en-GB" sz="1200" kern="1200" dirty="0" smtClean="0">
                <a:solidFill>
                  <a:schemeClr val="tx1"/>
                </a:solidFill>
                <a:effectLst/>
                <a:latin typeface="+mn-lt"/>
                <a:ea typeface="+mn-ea"/>
                <a:cs typeface="+mn-cs"/>
              </a:rPr>
              <a:t> (uncracked) domain Ω1. On the other hand, the conditions of the stress and displacement compatibility at the interfaces of Ω1, Ω2 and Ω3 are satisfied automatically via the fundamental solution described later.</a:t>
            </a:r>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6</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Inner problem (boundary layer), represented by the stress tensor </a:t>
                </a:r>
                <a14:m>
                  <m:oMath xmlns:m="http://schemas.openxmlformats.org/officeDocument/2006/math">
                    <m:sSup>
                      <m:sSupPr>
                        <m:ctrlPr>
                          <a:rPr lang="en-GB" b="1" i="1" smtClean="0">
                            <a:latin typeface="Cambria Math"/>
                            <a:ea typeface="Cambria Math"/>
                          </a:rPr>
                        </m:ctrlPr>
                      </m:sSupPr>
                      <m:e>
                        <m:acc>
                          <m:accPr>
                            <m:chr m:val="̃"/>
                            <m:ctrlPr>
                              <a:rPr lang="en-GB" i="1">
                                <a:latin typeface="Cambria Math"/>
                                <a:ea typeface="Cambria Math"/>
                              </a:rPr>
                            </m:ctrlPr>
                          </m:accPr>
                          <m:e>
                            <m:r>
                              <a:rPr lang="en-GB" b="1" i="1">
                                <a:latin typeface="Cambria Math"/>
                                <a:ea typeface="Cambria Math"/>
                              </a:rPr>
                              <m:t>𝑻</m:t>
                            </m:r>
                          </m:e>
                        </m:acc>
                      </m:e>
                      <m:sup>
                        <m:r>
                          <a:rPr lang="en-GB" b="1" i="1" smtClean="0">
                            <a:latin typeface="Cambria Math"/>
                            <a:ea typeface="Cambria Math"/>
                          </a:rPr>
                          <m:t>(</m:t>
                        </m:r>
                        <m:r>
                          <a:rPr lang="en-GB" b="0" i="1" smtClean="0">
                            <a:latin typeface="Cambria Math"/>
                            <a:ea typeface="Cambria Math"/>
                          </a:rPr>
                          <m:t>0</m:t>
                        </m:r>
                        <m:r>
                          <a:rPr lang="en-GB" b="1" i="1" smtClean="0">
                            <a:latin typeface="Cambria Math"/>
                            <a:ea typeface="Cambria Math"/>
                          </a:rPr>
                          <m:t>)</m:t>
                        </m:r>
                      </m:sup>
                    </m:sSup>
                  </m:oMath>
                </a14:m>
                <a:r>
                  <a:rPr lang="en-GB" sz="1200" kern="1200" dirty="0" smtClean="0">
                    <a:solidFill>
                      <a:schemeClr val="tx1"/>
                    </a:solidFill>
                    <a:effectLst/>
                    <a:latin typeface="+mn-lt"/>
                    <a:ea typeface="+mn-ea"/>
                    <a:cs typeface="+mn-cs"/>
                  </a:rPr>
                  <a:t>(x/ε) </a:t>
                </a:r>
                <a:r>
                  <a:rPr lang="en-GB" sz="1200" i="1" kern="1200" dirty="0" smtClean="0">
                    <a:solidFill>
                      <a:schemeClr val="tx1"/>
                    </a:solidFill>
                    <a:effectLst/>
                    <a:latin typeface="+mn-lt"/>
                    <a:ea typeface="+mn-ea"/>
                    <a:cs typeface="+mn-cs"/>
                  </a:rPr>
                  <a:t>must be independent of the crack length parameter ε</a:t>
                </a:r>
                <a:r>
                  <a:rPr lang="en-GB" sz="1200" kern="1200" dirty="0" smtClean="0">
                    <a:solidFill>
                      <a:schemeClr val="tx1"/>
                    </a:solidFill>
                    <a:effectLst/>
                    <a:latin typeface="+mn-lt"/>
                    <a:ea typeface="+mn-ea"/>
                    <a:cs typeface="+mn-cs"/>
                  </a:rPr>
                  <a:t>. It is assumed that the dimensions of R1 and R2 are increased according to the relationship between internal and external coordinates X=x/ε,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b="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later discussed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fundamental solution for the inclusion with a thin interfacial zone and its subsequent enlargement according to X=x/ε,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allows one to set the values of </a:t>
                </a:r>
                <a14:m>
                  <m:oMath xmlns:m="http://schemas.openxmlformats.org/officeDocument/2006/math">
                    <m:sSup>
                      <m:sSupPr>
                        <m:ctrlPr>
                          <a:rPr lang="en-GB" sz="1200" b="0" i="1" smtClean="0">
                            <a:latin typeface="Cambria Math"/>
                          </a:rPr>
                        </m:ctrlPr>
                      </m:sSupPr>
                      <m:e>
                        <m:r>
                          <a:rPr lang="en-GB" sz="1200" b="1" i="1" smtClean="0">
                            <a:latin typeface="Cambria Math"/>
                          </a:rPr>
                          <m:t>𝑻</m:t>
                        </m:r>
                      </m:e>
                      <m:sup>
                        <m:r>
                          <a:rPr lang="en-GB" sz="1200" b="0" i="1" smtClean="0">
                            <a:latin typeface="Cambria Math"/>
                          </a:rPr>
                          <m:t>(0)</m:t>
                        </m:r>
                      </m:sup>
                    </m:sSup>
                    <m:d>
                      <m:dPr>
                        <m:ctrlPr>
                          <a:rPr lang="en-GB" sz="1200" b="0" i="1" smtClean="0">
                            <a:latin typeface="Cambria Math"/>
                          </a:rPr>
                        </m:ctrlPr>
                      </m:dPr>
                      <m:e>
                        <m:r>
                          <a:rPr lang="en-GB" sz="1200" b="0" i="1" smtClean="0">
                            <a:latin typeface="Cambria Math"/>
                            <a:ea typeface="Cambria Math"/>
                          </a:rPr>
                          <m:t>𝛼</m:t>
                        </m:r>
                        <m:r>
                          <a:rPr lang="en-GB" sz="1200" b="0" i="1" smtClean="0">
                            <a:latin typeface="Cambria Math"/>
                            <a:ea typeface="Cambria Math"/>
                          </a:rPr>
                          <m:t>,</m:t>
                        </m:r>
                        <m:r>
                          <a:rPr lang="en-GB" sz="1200" b="0" i="1" smtClean="0">
                            <a:latin typeface="Cambria Math"/>
                            <a:ea typeface="Cambria Math"/>
                          </a:rPr>
                          <m:t>𝜃</m:t>
                        </m:r>
                        <m:r>
                          <a:rPr lang="en-GB" sz="1200" b="0" i="1" smtClean="0">
                            <a:latin typeface="Cambria Math"/>
                            <a:ea typeface="Cambria Math"/>
                          </a:rPr>
                          <m:t>,</m:t>
                        </m:r>
                        <m:r>
                          <a:rPr lang="en-GB" sz="1200" b="0" i="1" smtClean="0">
                            <a:latin typeface="Cambria Math"/>
                            <a:ea typeface="Cambria Math"/>
                          </a:rPr>
                          <m:t>𝜀</m:t>
                        </m:r>
                        <m:r>
                          <a:rPr lang="en-GB" sz="1200" b="1" i="1" smtClean="0">
                            <a:latin typeface="Cambria Math"/>
                            <a:ea typeface="Cambria Math"/>
                          </a:rPr>
                          <m:t>𝑿</m:t>
                        </m:r>
                      </m:e>
                    </m:d>
                  </m:oMath>
                </a14:m>
                <a:r>
                  <a:rPr lang="en-GB" sz="1200" kern="1200" dirty="0" smtClean="0">
                    <a:solidFill>
                      <a:schemeClr val="tx1"/>
                    </a:solidFill>
                    <a:effectLst/>
                    <a:latin typeface="+mn-lt"/>
                    <a:ea typeface="+mn-ea"/>
                    <a:cs typeface="+mn-cs"/>
                  </a:rPr>
                  <a:t> for the points x at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as the boundary conditions for the points X=x/ε on the faces of the magnified crack γ1 to the unit size,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kern="1200" dirty="0" smtClean="0">
                    <a:solidFill>
                      <a:schemeClr val="tx1"/>
                    </a:solidFill>
                    <a:effectLst/>
                    <a:latin typeface="+mn-lt"/>
                    <a:ea typeface="+mn-ea"/>
                    <a:cs typeface="+mn-cs"/>
                  </a:rPr>
                  <a:t>. If </a:t>
                </a:r>
                <a14:m>
                  <m:oMath xmlns:m="http://schemas.openxmlformats.org/officeDocument/2006/math">
                    <m:sSubSup>
                      <m:sSubSupPr>
                        <m:ctrlPr>
                          <a:rPr lang="en-US" i="1" smtClean="0">
                            <a:latin typeface="Cambria Math"/>
                          </a:rPr>
                        </m:ctrlPr>
                      </m:sSubSupPr>
                      <m:e>
                        <m:r>
                          <a:rPr lang="en-US" i="1">
                            <a:latin typeface="Cambria Math"/>
                            <a:ea typeface="Cambria Math"/>
                          </a:rPr>
                          <m:t>𝛺</m:t>
                        </m:r>
                      </m:e>
                      <m:sub>
                        <m:r>
                          <a:rPr lang="en-GB" b="0" i="1" smtClean="0">
                            <a:latin typeface="Cambria Math"/>
                            <a:ea typeface="Cambria Math"/>
                          </a:rPr>
                          <m:t>1</m:t>
                        </m:r>
                      </m:sub>
                      <m:sup>
                        <m:r>
                          <a:rPr lang="en-US" i="1">
                            <a:latin typeface="Cambria Math"/>
                            <a:ea typeface="Cambria Math"/>
                          </a:rPr>
                          <m:t>∞</m:t>
                        </m:r>
                      </m:sup>
                    </m:sSubSup>
                  </m:oMath>
                </a14:m>
                <a:r>
                  <a:rPr lang="en-GB" sz="1200" kern="1200" dirty="0" smtClean="0">
                    <a:solidFill>
                      <a:schemeClr val="tx1"/>
                    </a:solidFill>
                    <a:effectLst/>
                    <a:latin typeface="+mn-lt"/>
                    <a:ea typeface="+mn-ea"/>
                    <a:cs typeface="+mn-cs"/>
                  </a:rPr>
                  <a:t> is a domain Ω1 with an outer boundary extended to infinity, the inner problem can be formulated in such a way that a crack of the unit length γ1≡γε|ε=1 is initiated in the </a:t>
                </a:r>
                <a14:m>
                  <m:oMath xmlns:m="http://schemas.openxmlformats.org/officeDocument/2006/math">
                    <m:r>
                      <m:rPr>
                        <m:sty m:val="p"/>
                      </m:rPr>
                      <a:rPr lang="el-GR" sz="1200" i="1" kern="1200" smtClean="0">
                        <a:solidFill>
                          <a:schemeClr val="tx1"/>
                        </a:solidFill>
                        <a:effectLst/>
                        <a:latin typeface="Cambria Math"/>
                        <a:ea typeface="Cambria Math"/>
                        <a:cs typeface="+mn-cs"/>
                      </a:rPr>
                      <m:t>Θ</m:t>
                    </m:r>
                  </m:oMath>
                </a14:m>
                <a:r>
                  <a:rPr lang="en-GB" sz="1200" kern="1200" dirty="0" smtClean="0">
                    <a:solidFill>
                      <a:schemeClr val="tx1"/>
                    </a:solidFill>
                    <a:effectLst/>
                    <a:latin typeface="+mn-lt"/>
                    <a:ea typeface="+mn-ea"/>
                    <a:cs typeface="+mn-cs"/>
                  </a:rPr>
                  <a:t> direction from the point represented by </a:t>
                </a:r>
                <a14:m>
                  <m:oMath xmlns:m="http://schemas.openxmlformats.org/officeDocument/2006/math">
                    <m:r>
                      <a:rPr lang="en-GB" sz="1200" i="1" kern="1200" smtClean="0">
                        <a:solidFill>
                          <a:schemeClr val="tx1"/>
                        </a:solidFill>
                        <a:effectLst/>
                        <a:latin typeface="Cambria Math"/>
                        <a:ea typeface="Cambria Math"/>
                        <a:cs typeface="+mn-cs"/>
                      </a:rPr>
                      <m:t>𝛼</m:t>
                    </m:r>
                  </m:oMath>
                </a14:m>
                <a:r>
                  <a:rPr lang="en-GB" sz="1200" kern="1200" dirty="0" smtClean="0">
                    <a:solidFill>
                      <a:schemeClr val="tx1"/>
                    </a:solidFill>
                    <a:effectLst/>
                    <a:latin typeface="+mn-lt"/>
                    <a:ea typeface="+mn-ea"/>
                    <a:cs typeface="+mn-cs"/>
                  </a:rPr>
                  <a:t> at the interface between the unloaded matrix </a:t>
                </a:r>
                <a14:m>
                  <m:oMath xmlns:m="http://schemas.openxmlformats.org/officeDocument/2006/math">
                    <m:sSubSup>
                      <m:sSubSupPr>
                        <m:ctrlPr>
                          <a:rPr lang="en-US" i="1" smtClean="0">
                            <a:latin typeface="Cambria Math"/>
                          </a:rPr>
                        </m:ctrlPr>
                      </m:sSubSupPr>
                      <m:e>
                        <m:r>
                          <a:rPr lang="en-US" i="1">
                            <a:latin typeface="Cambria Math"/>
                            <a:ea typeface="Cambria Math"/>
                          </a:rPr>
                          <m:t>𝛺</m:t>
                        </m:r>
                      </m:e>
                      <m:sub>
                        <m:r>
                          <a:rPr lang="en-GB" b="0" i="1" smtClean="0">
                            <a:latin typeface="Cambria Math"/>
                            <a:ea typeface="Cambria Math"/>
                          </a:rPr>
                          <m:t>1</m:t>
                        </m:r>
                      </m:sub>
                      <m:sup>
                        <m:r>
                          <a:rPr lang="en-US" i="1">
                            <a:latin typeface="Cambria Math"/>
                            <a:ea typeface="Cambria Math"/>
                          </a:rPr>
                          <m:t>∞</m:t>
                        </m:r>
                      </m:sup>
                    </m:sSubSup>
                  </m:oMath>
                </a14:m>
                <a:r>
                  <a:rPr lang="en-GB" sz="1200" kern="1200" dirty="0" smtClean="0">
                    <a:solidFill>
                      <a:schemeClr val="tx1"/>
                    </a:solidFill>
                    <a:effectLst/>
                    <a:latin typeface="+mn-lt"/>
                    <a:ea typeface="+mn-ea"/>
                    <a:cs typeface="+mn-cs"/>
                  </a:rPr>
                  <a:t> and the zone Ω2. The crack faces are loaded with radial and tangential stresses </a:t>
                </a:r>
                <a14:m>
                  <m:oMath xmlns:m="http://schemas.openxmlformats.org/officeDocument/2006/math">
                    <m:sSubSup>
                      <m:sSubSupPr>
                        <m:ctrlPr>
                          <a:rPr lang="en-US" sz="1200" i="1" kern="1200" smtClean="0">
                            <a:solidFill>
                              <a:schemeClr val="tx1"/>
                            </a:solidFill>
                            <a:effectLst/>
                            <a:latin typeface="Cambria Math"/>
                            <a:ea typeface="+mn-ea"/>
                            <a:cs typeface="+mn-cs"/>
                          </a:rPr>
                        </m:ctrlPr>
                      </m:sSubSupPr>
                      <m:e>
                        <m:r>
                          <a:rPr lang="en-GB" sz="1200" b="1" i="1" kern="1200" smtClean="0">
                            <a:solidFill>
                              <a:schemeClr val="tx1"/>
                            </a:solidFill>
                            <a:effectLst/>
                            <a:latin typeface="Cambria Math"/>
                            <a:ea typeface="+mn-ea"/>
                            <a:cs typeface="+mn-cs"/>
                          </a:rPr>
                          <m:t>𝑻</m:t>
                        </m:r>
                      </m:e>
                      <m:sub>
                        <m:r>
                          <a:rPr lang="en-GB" sz="1200" b="0" i="1" kern="1200" smtClean="0">
                            <a:solidFill>
                              <a:schemeClr val="tx1"/>
                            </a:solidFill>
                            <a:effectLst/>
                            <a:latin typeface="Cambria Math"/>
                            <a:ea typeface="Cambria Math"/>
                            <a:cs typeface="+mn-cs"/>
                          </a:rPr>
                          <m:t>𝜃𝜃</m:t>
                        </m:r>
                      </m:sub>
                      <m:sup>
                        <m:r>
                          <a:rPr lang="en-US" sz="1200" i="1" kern="1200">
                            <a:solidFill>
                              <a:schemeClr val="tx1"/>
                            </a:solidFill>
                            <a:effectLst/>
                            <a:latin typeface="Cambria Math"/>
                            <a:ea typeface="+mn-ea"/>
                            <a:cs typeface="+mn-cs"/>
                          </a:rPr>
                          <m:t>(0)</m:t>
                        </m:r>
                      </m:sup>
                    </m:sSubSup>
                  </m:oMath>
                </a14:m>
                <a:r>
                  <a:rPr lang="en-US" sz="1200" kern="1200" dirty="0" smtClean="0">
                    <a:solidFill>
                      <a:schemeClr val="tx1"/>
                    </a:solidFill>
                    <a:effectLst/>
                    <a:latin typeface="+mn-lt"/>
                    <a:ea typeface="+mn-ea"/>
                    <a:cs typeface="+mn-cs"/>
                  </a:rPr>
                  <a:t> and </a:t>
                </a:r>
                <a14:m>
                  <m:oMath xmlns:m="http://schemas.openxmlformats.org/officeDocument/2006/math">
                    <m:sSubSup>
                      <m:sSubSupPr>
                        <m:ctrlPr>
                          <a:rPr lang="en-US" sz="1200" i="1" kern="1200" smtClean="0">
                            <a:solidFill>
                              <a:schemeClr val="tx1"/>
                            </a:solidFill>
                            <a:effectLst/>
                            <a:latin typeface="Cambria Math"/>
                            <a:ea typeface="+mn-ea"/>
                            <a:cs typeface="+mn-cs"/>
                          </a:rPr>
                        </m:ctrlPr>
                      </m:sSubSupPr>
                      <m:e>
                        <m:r>
                          <a:rPr lang="en-GB" sz="1200" b="1" i="1" kern="1200" smtClean="0">
                            <a:solidFill>
                              <a:schemeClr val="tx1"/>
                            </a:solidFill>
                            <a:effectLst/>
                            <a:latin typeface="Cambria Math"/>
                            <a:ea typeface="+mn-ea"/>
                            <a:cs typeface="+mn-cs"/>
                          </a:rPr>
                          <m:t>𝑻</m:t>
                        </m:r>
                      </m:e>
                      <m:sub>
                        <m:r>
                          <a:rPr lang="en-GB" sz="1200" b="0" i="1" kern="1200" smtClean="0">
                            <a:solidFill>
                              <a:schemeClr val="tx1"/>
                            </a:solidFill>
                            <a:effectLst/>
                            <a:latin typeface="Cambria Math"/>
                            <a:ea typeface="+mn-ea"/>
                            <a:cs typeface="+mn-cs"/>
                          </a:rPr>
                          <m:t>𝑟</m:t>
                        </m:r>
                        <m:r>
                          <a:rPr lang="en-GB" sz="1200" b="0" i="1" kern="1200" smtClean="0">
                            <a:solidFill>
                              <a:schemeClr val="tx1"/>
                            </a:solidFill>
                            <a:effectLst/>
                            <a:latin typeface="Cambria Math"/>
                            <a:ea typeface="Cambria Math"/>
                            <a:cs typeface="+mn-cs"/>
                          </a:rPr>
                          <m:t>𝜃</m:t>
                        </m:r>
                      </m:sub>
                      <m:sup>
                        <m:r>
                          <a:rPr lang="en-US" sz="1200" i="1" kern="1200">
                            <a:solidFill>
                              <a:schemeClr val="tx1"/>
                            </a:solidFill>
                            <a:effectLst/>
                            <a:latin typeface="Cambria Math"/>
                            <a:ea typeface="+mn-ea"/>
                            <a:cs typeface="+mn-cs"/>
                          </a:rPr>
                          <m:t>(0)</m:t>
                        </m:r>
                      </m:sup>
                    </m:sSubSup>
                  </m:oMath>
                </a14:m>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from the outer problem given in the previous, which are generated in the uncracked matrix Ω1 points of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It has to be emphasized that the </a:t>
                </a:r>
                <a:r>
                  <a:rPr lang="en-GB" sz="1200" kern="1200" dirty="0" smtClean="0">
                    <a:solidFill>
                      <a:schemeClr val="tx1"/>
                    </a:solidFill>
                    <a:effectLst/>
                    <a:latin typeface="+mn-lt"/>
                    <a:ea typeface="+mn-ea"/>
                    <a:cs typeface="+mn-cs"/>
                  </a:rPr>
                  <a:t>inner problem is due to scaled coordinates X=x/ε </a:t>
                </a:r>
                <a:r>
                  <a:rPr lang="en-GB" sz="1200" i="1" kern="1200" dirty="0" smtClean="0">
                    <a:solidFill>
                      <a:schemeClr val="tx1"/>
                    </a:solidFill>
                    <a:effectLst/>
                    <a:latin typeface="+mn-lt"/>
                    <a:ea typeface="+mn-ea"/>
                    <a:cs typeface="+mn-cs"/>
                  </a:rPr>
                  <a:t>independent of the parameter ε</a:t>
                </a: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Choice>
        <mc:Fallback xmlns="">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Inner problem (boundary layer), represented by the stress tensor </a:t>
                </a:r>
                <a:r>
                  <a:rPr lang="en-GB" b="1" i="0">
                    <a:latin typeface="Cambria Math"/>
                    <a:ea typeface="Cambria Math"/>
                  </a:rPr>
                  <a:t>𝑻 ̃</a:t>
                </a:r>
                <a:r>
                  <a:rPr lang="en-GB" b="1" i="0" smtClean="0">
                    <a:latin typeface="Cambria Math"/>
                    <a:ea typeface="Cambria Math"/>
                  </a:rPr>
                  <a:t>^(</a:t>
                </a:r>
                <a:r>
                  <a:rPr lang="en-GB" b="1" i="0" smtClean="0">
                    <a:latin typeface="Cambria Math"/>
                    <a:ea typeface="Cambria Math"/>
                  </a:rPr>
                  <a:t>(</a:t>
                </a:r>
                <a:r>
                  <a:rPr lang="en-GB" b="0" i="0" smtClean="0">
                    <a:latin typeface="Cambria Math"/>
                    <a:ea typeface="Cambria Math"/>
                  </a:rPr>
                  <a:t>0</a:t>
                </a:r>
                <a:r>
                  <a:rPr lang="en-GB" b="1" i="0" smtClean="0">
                    <a:latin typeface="Cambria Math"/>
                    <a:ea typeface="Cambria Math"/>
                  </a:rPr>
                  <a:t>)</a:t>
                </a:r>
                <a:r>
                  <a:rPr lang="en-GB" b="1" i="0" smtClean="0">
                    <a:latin typeface="Cambria Math"/>
                    <a:ea typeface="Cambria Math"/>
                  </a:rPr>
                  <a:t>)</a:t>
                </a:r>
                <a:r>
                  <a:rPr lang="en-GB" sz="1200" kern="1200" dirty="0" smtClean="0">
                    <a:solidFill>
                      <a:schemeClr val="tx1"/>
                    </a:solidFill>
                    <a:effectLst/>
                    <a:latin typeface="+mn-lt"/>
                    <a:ea typeface="+mn-ea"/>
                    <a:cs typeface="+mn-cs"/>
                  </a:rPr>
                  <a:t>(x/ε) </a:t>
                </a:r>
                <a:r>
                  <a:rPr lang="en-GB" sz="1200" i="1" kern="1200" dirty="0" smtClean="0">
                    <a:solidFill>
                      <a:schemeClr val="tx1"/>
                    </a:solidFill>
                    <a:effectLst/>
                    <a:latin typeface="+mn-lt"/>
                    <a:ea typeface="+mn-ea"/>
                    <a:cs typeface="+mn-cs"/>
                  </a:rPr>
                  <a:t>must be independent of the crack length parameter ε</a:t>
                </a:r>
                <a:r>
                  <a:rPr lang="en-GB" sz="1200" kern="1200" dirty="0" smtClean="0">
                    <a:solidFill>
                      <a:schemeClr val="tx1"/>
                    </a:solidFill>
                    <a:effectLst/>
                    <a:latin typeface="+mn-lt"/>
                    <a:ea typeface="+mn-ea"/>
                    <a:cs typeface="+mn-cs"/>
                  </a:rPr>
                  <a:t>. It is assumed that the dimensions of R1 and R2 are increased according to the relationship between internal and external coordinates X=x/ε,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b="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later discussed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fundamental solution for the inclusion with a thin interfacial zone and its subsequent enlargement according to X=x/ε,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allows one to set the values of </a:t>
                </a:r>
                <a:r>
                  <a:rPr lang="en-GB" sz="1200" b="1" i="0" smtClean="0">
                    <a:latin typeface="Cambria Math"/>
                  </a:rPr>
                  <a:t>𝑻</a:t>
                </a:r>
                <a:r>
                  <a:rPr lang="en-GB" sz="1200" b="0" i="0" smtClean="0">
                    <a:latin typeface="Cambria Math"/>
                  </a:rPr>
                  <a:t>^(</a:t>
                </a:r>
                <a:r>
                  <a:rPr lang="en-GB" sz="1200" b="0" i="0" smtClean="0">
                    <a:latin typeface="Cambria Math"/>
                  </a:rPr>
                  <a:t>(0)</a:t>
                </a:r>
                <a:r>
                  <a:rPr lang="en-GB" sz="1200" b="0" i="0" smtClean="0">
                    <a:latin typeface="Cambria Math"/>
                  </a:rPr>
                  <a:t>) </a:t>
                </a:r>
                <a:r>
                  <a:rPr lang="en-GB" sz="1200" b="0" i="0" smtClean="0">
                    <a:latin typeface="Cambria Math"/>
                  </a:rPr>
                  <a:t>(</a:t>
                </a:r>
                <a:r>
                  <a:rPr lang="en-GB" sz="1200" b="0" i="0" smtClean="0">
                    <a:latin typeface="Cambria Math"/>
                    <a:ea typeface="Cambria Math"/>
                  </a:rPr>
                  <a:t>𝛼,𝜃,𝜀</a:t>
                </a:r>
                <a:r>
                  <a:rPr lang="en-GB" sz="1200" b="1" i="0" smtClean="0">
                    <a:latin typeface="Cambria Math"/>
                    <a:ea typeface="Cambria Math"/>
                  </a:rPr>
                  <a:t>𝑿</a:t>
                </a:r>
                <a:r>
                  <a:rPr lang="en-GB" sz="1200" b="0" i="0" smtClean="0">
                    <a:latin typeface="Cambria Math"/>
                    <a:ea typeface="Cambria Math"/>
                  </a:rPr>
                  <a:t>)</a:t>
                </a:r>
                <a:r>
                  <a:rPr lang="en-GB" sz="1200" kern="1200" dirty="0" smtClean="0">
                    <a:solidFill>
                      <a:schemeClr val="tx1"/>
                    </a:solidFill>
                    <a:effectLst/>
                    <a:latin typeface="+mn-lt"/>
                    <a:ea typeface="+mn-ea"/>
                    <a:cs typeface="+mn-cs"/>
                  </a:rPr>
                  <a:t> for the points x at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 as the boundary conditions for the points X=x/ε on the faces of the magnified crack γ1 to the unit size, </a:t>
                </a:r>
                <a:r>
                  <a:rPr lang="en-GB" sz="1200" b="1" kern="1200" dirty="0" err="1" smtClean="0">
                    <a:solidFill>
                      <a:schemeClr val="tx1"/>
                    </a:solidFill>
                    <a:effectLst/>
                    <a:latin typeface="+mn-lt"/>
                    <a:ea typeface="+mn-ea"/>
                    <a:cs typeface="+mn-cs"/>
                  </a:rPr>
                  <a:t>viz</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slajd</a:t>
                </a:r>
                <a:r>
                  <a:rPr lang="en-GB" sz="1200" kern="1200" dirty="0" smtClean="0">
                    <a:solidFill>
                      <a:schemeClr val="tx1"/>
                    </a:solidFill>
                    <a:effectLst/>
                    <a:latin typeface="+mn-lt"/>
                    <a:ea typeface="+mn-ea"/>
                    <a:cs typeface="+mn-cs"/>
                  </a:rPr>
                  <a:t>. If </a:t>
                </a:r>
                <a:r>
                  <a:rPr lang="en-US" i="0">
                    <a:latin typeface="Cambria Math"/>
                    <a:ea typeface="Cambria Math"/>
                  </a:rPr>
                  <a:t>𝛺</a:t>
                </a:r>
                <a:r>
                  <a:rPr lang="en-US" i="0" smtClean="0">
                    <a:latin typeface="Cambria Math"/>
                    <a:ea typeface="Cambria Math"/>
                  </a:rPr>
                  <a:t>_</a:t>
                </a:r>
                <a:r>
                  <a:rPr lang="en-GB" b="0" i="0" smtClean="0">
                    <a:latin typeface="Cambria Math"/>
                    <a:ea typeface="Cambria Math"/>
                  </a:rPr>
                  <a:t>1^</a:t>
                </a:r>
                <a:r>
                  <a:rPr lang="en-US" i="0">
                    <a:latin typeface="Cambria Math"/>
                    <a:ea typeface="Cambria Math"/>
                  </a:rPr>
                  <a:t>∞</a:t>
                </a:r>
                <a:r>
                  <a:rPr lang="en-GB" sz="1200" kern="1200" dirty="0" smtClean="0">
                    <a:solidFill>
                      <a:schemeClr val="tx1"/>
                    </a:solidFill>
                    <a:effectLst/>
                    <a:latin typeface="+mn-lt"/>
                    <a:ea typeface="+mn-ea"/>
                    <a:cs typeface="+mn-cs"/>
                  </a:rPr>
                  <a:t> is a domain Ω1 with an outer boundary extended to infinity, the inner problem can be formulated in such a way that a crack of the unit length γ1≡γε|ε=1 is initiated in the </a:t>
                </a:r>
                <a:r>
                  <a:rPr lang="el-GR" sz="1200" i="0" kern="1200" smtClean="0">
                    <a:solidFill>
                      <a:schemeClr val="tx1"/>
                    </a:solidFill>
                    <a:effectLst/>
                    <a:latin typeface="Cambria Math"/>
                    <a:ea typeface="Cambria Math"/>
                    <a:cs typeface="+mn-cs"/>
                  </a:rPr>
                  <a:t>Θ</a:t>
                </a:r>
                <a:r>
                  <a:rPr lang="en-GB" sz="1200" kern="1200" dirty="0" smtClean="0">
                    <a:solidFill>
                      <a:schemeClr val="tx1"/>
                    </a:solidFill>
                    <a:effectLst/>
                    <a:latin typeface="+mn-lt"/>
                    <a:ea typeface="+mn-ea"/>
                    <a:cs typeface="+mn-cs"/>
                  </a:rPr>
                  <a:t> direction from the point represented by </a:t>
                </a:r>
                <a:r>
                  <a:rPr lang="en-GB" sz="1200" i="0" kern="1200" smtClean="0">
                    <a:solidFill>
                      <a:schemeClr val="tx1"/>
                    </a:solidFill>
                    <a:effectLst/>
                    <a:latin typeface="Cambria Math"/>
                    <a:ea typeface="Cambria Math"/>
                    <a:cs typeface="+mn-cs"/>
                  </a:rPr>
                  <a:t>𝛼</a:t>
                </a:r>
                <a:r>
                  <a:rPr lang="en-GB" sz="1200" kern="1200" dirty="0" smtClean="0">
                    <a:solidFill>
                      <a:schemeClr val="tx1"/>
                    </a:solidFill>
                    <a:effectLst/>
                    <a:latin typeface="+mn-lt"/>
                    <a:ea typeface="+mn-ea"/>
                    <a:cs typeface="+mn-cs"/>
                  </a:rPr>
                  <a:t> at the interface between the unloaded matrix </a:t>
                </a:r>
                <a:r>
                  <a:rPr lang="en-US" i="0">
                    <a:latin typeface="Cambria Math"/>
                    <a:ea typeface="Cambria Math"/>
                  </a:rPr>
                  <a:t>𝛺</a:t>
                </a:r>
                <a:r>
                  <a:rPr lang="en-US" i="0" smtClean="0">
                    <a:latin typeface="Cambria Math"/>
                    <a:ea typeface="Cambria Math"/>
                  </a:rPr>
                  <a:t>_</a:t>
                </a:r>
                <a:r>
                  <a:rPr lang="en-GB" b="0" i="0" smtClean="0">
                    <a:latin typeface="Cambria Math"/>
                    <a:ea typeface="Cambria Math"/>
                  </a:rPr>
                  <a:t>1^</a:t>
                </a:r>
                <a:r>
                  <a:rPr lang="en-US" i="0">
                    <a:latin typeface="Cambria Math"/>
                    <a:ea typeface="Cambria Math"/>
                  </a:rPr>
                  <a:t>∞</a:t>
                </a:r>
                <a:r>
                  <a:rPr lang="en-GB" sz="1200" kern="1200" dirty="0" smtClean="0">
                    <a:solidFill>
                      <a:schemeClr val="tx1"/>
                    </a:solidFill>
                    <a:effectLst/>
                    <a:latin typeface="+mn-lt"/>
                    <a:ea typeface="+mn-ea"/>
                    <a:cs typeface="+mn-cs"/>
                  </a:rPr>
                  <a:t> and the zone </a:t>
                </a:r>
                <a:r>
                  <a:rPr lang="en-GB" sz="1200" kern="1200" dirty="0" smtClean="0">
                    <a:solidFill>
                      <a:schemeClr val="tx1"/>
                    </a:solidFill>
                    <a:effectLst/>
                    <a:latin typeface="+mn-lt"/>
                    <a:ea typeface="+mn-ea"/>
                    <a:cs typeface="+mn-cs"/>
                  </a:rPr>
                  <a:t>Ω2. The crack faces are loaded with radial and tangential stresses </a:t>
                </a:r>
                <a:r>
                  <a:rPr lang="en-GB" sz="1200" b="1" i="0" kern="1200" smtClean="0">
                    <a:solidFill>
                      <a:schemeClr val="tx1"/>
                    </a:solidFill>
                    <a:effectLst/>
                    <a:latin typeface="Cambria Math"/>
                    <a:ea typeface="+mn-ea"/>
                    <a:cs typeface="+mn-cs"/>
                  </a:rPr>
                  <a:t>𝑻</a:t>
                </a:r>
                <a:r>
                  <a:rPr lang="en-US" sz="1200" b="1" i="0" kern="1200" smtClean="0">
                    <a:solidFill>
                      <a:schemeClr val="tx1"/>
                    </a:solidFill>
                    <a:effectLst/>
                    <a:latin typeface="+mn-lt"/>
                    <a:ea typeface="+mn-ea"/>
                    <a:cs typeface="+mn-cs"/>
                  </a:rPr>
                  <a:t>_</a:t>
                </a:r>
                <a:r>
                  <a:rPr lang="en-GB" sz="1200" b="0" i="0" kern="1200" smtClean="0">
                    <a:solidFill>
                      <a:schemeClr val="tx1"/>
                    </a:solidFill>
                    <a:effectLst/>
                    <a:latin typeface="Cambria Math"/>
                    <a:ea typeface="Cambria Math"/>
                    <a:cs typeface="+mn-cs"/>
                  </a:rPr>
                  <a:t>𝜃𝜃</a:t>
                </a:r>
                <a:r>
                  <a:rPr lang="en-US" sz="1200" b="0" i="0" kern="1200">
                    <a:solidFill>
                      <a:schemeClr val="tx1"/>
                    </a:solidFill>
                    <a:effectLst/>
                    <a:latin typeface="+mn-lt"/>
                    <a:ea typeface="+mn-ea"/>
                    <a:cs typeface="+mn-cs"/>
                  </a:rPr>
                  <a:t>^</a:t>
                </a:r>
                <a:r>
                  <a:rPr lang="en-US" sz="1200" b="0" i="0" kern="1200" smtClean="0">
                    <a:solidFill>
                      <a:schemeClr val="tx1"/>
                    </a:solidFill>
                    <a:effectLst/>
                    <a:latin typeface="+mn-lt"/>
                    <a:ea typeface="+mn-ea"/>
                    <a:cs typeface="+mn-cs"/>
                  </a:rPr>
                  <a:t>(</a:t>
                </a:r>
                <a:r>
                  <a:rPr lang="en-US" sz="1200" i="0" kern="1200">
                    <a:solidFill>
                      <a:schemeClr val="tx1"/>
                    </a:solidFill>
                    <a:effectLst/>
                    <a:latin typeface="+mn-lt"/>
                    <a:ea typeface="+mn-ea"/>
                    <a:cs typeface="+mn-cs"/>
                  </a:rPr>
                  <a:t>(0)</a:t>
                </a:r>
                <a:r>
                  <a:rPr lang="en-US" sz="1200" i="0" kern="120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a:t>
                </a:r>
                <a:r>
                  <a:rPr lang="en-GB" sz="1200" b="1" i="0" kern="1200" smtClean="0">
                    <a:solidFill>
                      <a:schemeClr val="tx1"/>
                    </a:solidFill>
                    <a:effectLst/>
                    <a:latin typeface="Cambria Math"/>
                    <a:ea typeface="+mn-ea"/>
                    <a:cs typeface="+mn-cs"/>
                  </a:rPr>
                  <a:t>𝑻</a:t>
                </a:r>
                <a:r>
                  <a:rPr lang="en-US" sz="1200" b="1" i="0" kern="1200" smtClean="0">
                    <a:solidFill>
                      <a:schemeClr val="tx1"/>
                    </a:solidFill>
                    <a:effectLst/>
                    <a:latin typeface="Cambria Math"/>
                    <a:ea typeface="+mn-ea"/>
                    <a:cs typeface="+mn-cs"/>
                  </a:rPr>
                  <a:t>_</a:t>
                </a:r>
                <a:r>
                  <a:rPr lang="en-GB" sz="1200" b="0" i="0" kern="1200" smtClean="0">
                    <a:solidFill>
                      <a:schemeClr val="tx1"/>
                    </a:solidFill>
                    <a:effectLst/>
                    <a:latin typeface="Cambria Math"/>
                    <a:ea typeface="+mn-ea"/>
                    <a:cs typeface="+mn-cs"/>
                  </a:rPr>
                  <a:t>𝑟</a:t>
                </a:r>
                <a:r>
                  <a:rPr lang="en-GB" sz="1200" b="0" i="0" kern="1200" smtClean="0">
                    <a:solidFill>
                      <a:schemeClr val="tx1"/>
                    </a:solidFill>
                    <a:effectLst/>
                    <a:latin typeface="Cambria Math"/>
                    <a:ea typeface="Cambria Math"/>
                    <a:cs typeface="+mn-cs"/>
                  </a:rPr>
                  <a:t>𝜃^</a:t>
                </a:r>
                <a:r>
                  <a:rPr lang="en-US" sz="1200" b="0" i="0" kern="1200" smtClean="0">
                    <a:solidFill>
                      <a:schemeClr val="tx1"/>
                    </a:solidFill>
                    <a:effectLst/>
                    <a:latin typeface="Cambria Math"/>
                    <a:ea typeface="+mn-ea"/>
                    <a:cs typeface="+mn-cs"/>
                  </a:rPr>
                  <a:t>(</a:t>
                </a:r>
                <a:r>
                  <a:rPr lang="en-US" sz="1200" i="0" kern="1200">
                    <a:solidFill>
                      <a:schemeClr val="tx1"/>
                    </a:solidFill>
                    <a:effectLst/>
                    <a:latin typeface="Cambria Math"/>
                    <a:ea typeface="+mn-ea"/>
                    <a:cs typeface="+mn-cs"/>
                  </a:rPr>
                  <a:t>(0)</a:t>
                </a:r>
                <a:r>
                  <a:rPr lang="en-US" sz="1200" i="0" kern="1200" smtClean="0">
                    <a:solidFill>
                      <a:schemeClr val="tx1"/>
                    </a:solidFill>
                    <a:effectLst/>
                    <a:latin typeface="Cambria Math"/>
                    <a:ea typeface="+mn-ea"/>
                    <a:cs typeface="+mn-cs"/>
                  </a:rPr>
                  <a:t>)</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from the outer problem given in the previous, which are generated in the uncracked matrix Ω1 points of the crack </a:t>
                </a:r>
                <a:r>
                  <a:rPr lang="en-GB" sz="1200" kern="1200" dirty="0" err="1" smtClean="0">
                    <a:solidFill>
                      <a:schemeClr val="tx1"/>
                    </a:solidFill>
                    <a:effectLst/>
                    <a:latin typeface="+mn-lt"/>
                    <a:ea typeface="+mn-ea"/>
                    <a:cs typeface="+mn-cs"/>
                  </a:rPr>
                  <a:t>γε</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It has to be emphasized that the </a:t>
                </a:r>
                <a:r>
                  <a:rPr lang="en-GB" sz="1200" kern="1200" dirty="0" smtClean="0">
                    <a:solidFill>
                      <a:schemeClr val="tx1"/>
                    </a:solidFill>
                    <a:effectLst/>
                    <a:latin typeface="+mn-lt"/>
                    <a:ea typeface="+mn-ea"/>
                    <a:cs typeface="+mn-cs"/>
                  </a:rPr>
                  <a:t>inner problem is due to scaled coordinates X=x/ε </a:t>
                </a:r>
                <a:r>
                  <a:rPr lang="en-GB" sz="1200" i="1" kern="1200" dirty="0" smtClean="0">
                    <a:solidFill>
                      <a:schemeClr val="tx1"/>
                    </a:solidFill>
                    <a:effectLst/>
                    <a:latin typeface="+mn-lt"/>
                    <a:ea typeface="+mn-ea"/>
                    <a:cs typeface="+mn-cs"/>
                  </a:rPr>
                  <a:t>independent of the parameter ε</a:t>
                </a: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7</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basis for the expression of the fundamental solution is the complex analysis in the plane elasticity represented by so-called </a:t>
            </a:r>
            <a:r>
              <a:rPr lang="en-GB" sz="1200" b="0" i="0" u="none" strike="noStrike" kern="1200" baseline="0" dirty="0" err="1" smtClean="0">
                <a:solidFill>
                  <a:schemeClr val="tx1"/>
                </a:solidFill>
                <a:latin typeface="+mn-lt"/>
                <a:ea typeface="+mn-ea"/>
                <a:cs typeface="+mn-cs"/>
              </a:rPr>
              <a:t>Muskhelishvili's</a:t>
            </a:r>
            <a:r>
              <a:rPr lang="en-GB" sz="1200" b="0" i="0" u="none" strike="noStrike" kern="1200" baseline="0" dirty="0" smtClean="0">
                <a:solidFill>
                  <a:schemeClr val="tx1"/>
                </a:solidFill>
                <a:latin typeface="+mn-lt"/>
                <a:ea typeface="+mn-ea"/>
                <a:cs typeface="+mn-cs"/>
              </a:rPr>
              <a:t> complex potentials. Since the fundamental solution is too complicated (it must describe the mutual interaction of the particle, the thin layer and the point force or dislocation singularity) it can not be found in a closed form. The power series, </a:t>
            </a:r>
            <a:r>
              <a:rPr lang="en-GB" sz="1200" b="0" i="0" u="none" strike="noStrike" kern="1200" baseline="0" dirty="0" err="1" smtClean="0">
                <a:solidFill>
                  <a:schemeClr val="tx1"/>
                </a:solidFill>
                <a:latin typeface="+mn-lt"/>
                <a:ea typeface="+mn-ea"/>
                <a:cs typeface="+mn-cs"/>
              </a:rPr>
              <a:t>specically</a:t>
            </a:r>
            <a:r>
              <a:rPr lang="en-GB" sz="1200" b="0" i="0" u="none" strike="noStrike" kern="1200" baseline="0" dirty="0" smtClean="0">
                <a:solidFill>
                  <a:schemeClr val="tx1"/>
                </a:solidFill>
                <a:latin typeface="+mn-lt"/>
                <a:ea typeface="+mn-ea"/>
                <a:cs typeface="+mn-cs"/>
              </a:rPr>
              <a:t> the Laurent series, has to be used to describe it. The </a:t>
            </a:r>
            <a:r>
              <a:rPr lang="en-GB" sz="1200" b="0" i="0" u="none" strike="noStrike" kern="1200" baseline="0" dirty="0" err="1" smtClean="0">
                <a:solidFill>
                  <a:schemeClr val="tx1"/>
                </a:solidFill>
                <a:latin typeface="+mn-lt"/>
                <a:ea typeface="+mn-ea"/>
                <a:cs typeface="+mn-cs"/>
              </a:rPr>
              <a:t>coeficients</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hn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pn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qn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rn</a:t>
            </a:r>
            <a:r>
              <a:rPr lang="en-GB" sz="1200" b="0" i="0" u="none" strike="noStrike" kern="1200" baseline="0" dirty="0" smtClean="0">
                <a:solidFill>
                  <a:schemeClr val="tx1"/>
                </a:solidFill>
                <a:latin typeface="+mn-lt"/>
                <a:ea typeface="+mn-ea"/>
                <a:cs typeface="+mn-cs"/>
              </a:rPr>
              <a:t> and </a:t>
            </a:r>
            <a:r>
              <a:rPr lang="en-GB" sz="1200" b="0" i="0" u="none" strike="noStrike" kern="1200" baseline="0" dirty="0" err="1" smtClean="0">
                <a:solidFill>
                  <a:schemeClr val="tx1"/>
                </a:solidFill>
                <a:latin typeface="+mn-lt"/>
                <a:ea typeface="+mn-ea"/>
                <a:cs typeface="+mn-cs"/>
              </a:rPr>
              <a:t>sn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tn</a:t>
            </a:r>
            <a:r>
              <a:rPr lang="en-GB" sz="1200" b="0" i="0" u="none" strike="noStrike" kern="1200" baseline="0" dirty="0" smtClean="0">
                <a:solidFill>
                  <a:schemeClr val="tx1"/>
                </a:solidFill>
                <a:latin typeface="+mn-lt"/>
                <a:ea typeface="+mn-ea"/>
                <a:cs typeface="+mn-cs"/>
              </a:rPr>
              <a:t> are determined from the conditions of the continuity of displacements and the resultants of the tractions along the interfaces among the matrix 11, interfacial zone 2 and inclusion 3.</a:t>
            </a:r>
            <a:endParaRPr lang="en-GB"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26F4633-0E12-4A01-9FF7-C812B1087749}" type="slidenum">
              <a:rPr lang="cs-CZ" smtClean="0"/>
              <a:t>8</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outer stress </a:t>
                </a:r>
                <a14:m>
                  <m:oMath xmlns:m="http://schemas.openxmlformats.org/officeDocument/2006/math">
                    <m:sSup>
                      <m:sSupPr>
                        <m:ctrlPr>
                          <a:rPr lang="en-GB" sz="1200" b="0" i="1" u="none" strike="noStrike" kern="1200" baseline="0" smtClean="0">
                            <a:solidFill>
                              <a:schemeClr val="tx1"/>
                            </a:solidFill>
                            <a:latin typeface="Cambria Math"/>
                            <a:ea typeface="+mn-ea"/>
                            <a:cs typeface="+mn-cs"/>
                          </a:rPr>
                        </m:ctrlPr>
                      </m:sSupPr>
                      <m:e>
                        <m:r>
                          <a:rPr lang="en-GB" sz="1200" b="1" i="1" u="none" strike="noStrike" kern="1200" baseline="0" smtClean="0">
                            <a:solidFill>
                              <a:schemeClr val="tx1"/>
                            </a:solidFill>
                            <a:latin typeface="Cambria Math"/>
                            <a:ea typeface="+mn-ea"/>
                            <a:cs typeface="+mn-cs"/>
                          </a:rPr>
                          <m:t>𝑻</m:t>
                        </m:r>
                      </m:e>
                      <m:sup>
                        <m:d>
                          <m:dPr>
                            <m:ctrlPr>
                              <a:rPr lang="en-GB" sz="1200" b="0" i="1" u="none" strike="noStrike" kern="1200" baseline="0" smtClean="0">
                                <a:solidFill>
                                  <a:schemeClr val="tx1"/>
                                </a:solidFill>
                                <a:latin typeface="Cambria Math"/>
                                <a:ea typeface="+mn-ea"/>
                                <a:cs typeface="+mn-cs"/>
                              </a:rPr>
                            </m:ctrlPr>
                          </m:dPr>
                          <m:e>
                            <m:r>
                              <a:rPr lang="en-GB" sz="1200" b="0" i="1" u="none" strike="noStrike" kern="1200" baseline="0" smtClean="0">
                                <a:solidFill>
                                  <a:schemeClr val="tx1"/>
                                </a:solidFill>
                                <a:latin typeface="Cambria Math"/>
                                <a:ea typeface="+mn-ea"/>
                                <a:cs typeface="+mn-cs"/>
                              </a:rPr>
                              <m:t>0</m:t>
                            </m:r>
                          </m:e>
                        </m:d>
                      </m:sup>
                    </m:sSup>
                    <m:r>
                      <a:rPr lang="en-GB" sz="1200" b="0" i="1" u="none" strike="noStrike" kern="1200" baseline="0" smtClean="0">
                        <a:solidFill>
                          <a:schemeClr val="tx1"/>
                        </a:solidFill>
                        <a:latin typeface="Cambria Math"/>
                        <a:ea typeface="+mn-ea"/>
                        <a:cs typeface="+mn-cs"/>
                      </a:rPr>
                      <m:t>(</m:t>
                    </m:r>
                    <m:r>
                      <a:rPr lang="en-GB" sz="1200" b="1" i="1" u="none" strike="noStrike" kern="1200" baseline="0" smtClean="0">
                        <a:solidFill>
                          <a:schemeClr val="tx1"/>
                        </a:solidFill>
                        <a:latin typeface="Cambria Math"/>
                        <a:ea typeface="+mn-ea"/>
                        <a:cs typeface="+mn-cs"/>
                      </a:rPr>
                      <m:t>𝒙</m:t>
                    </m:r>
                    <m:r>
                      <a:rPr lang="en-GB" sz="1200" b="0" i="1" u="none" strike="noStrike" kern="1200" baseline="0" smtClean="0">
                        <a:solidFill>
                          <a:schemeClr val="tx1"/>
                        </a:solidFill>
                        <a:latin typeface="Cambria Math"/>
                        <a:ea typeface="+mn-ea"/>
                        <a:cs typeface="+mn-cs"/>
                      </a:rPr>
                      <m:t>)</m:t>
                    </m:r>
                  </m:oMath>
                </a14:m>
                <a:r>
                  <a:rPr lang="en-GB" sz="1200" b="0" i="0" u="none" strike="noStrike" kern="1200" baseline="0" dirty="0" smtClean="0">
                    <a:solidFill>
                      <a:schemeClr val="tx1"/>
                    </a:solidFill>
                    <a:latin typeface="+mn-lt"/>
                    <a:ea typeface="+mn-ea"/>
                    <a:cs typeface="+mn-cs"/>
                  </a:rPr>
                  <a:t> is evaluated along the crack position in the uncracked matrix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Except the analytical approach, there are several ways of describing the outer solution. The most common and practical is the finite element method, but due to the simply shaped boundary </a:t>
                </a:r>
                <a14:m>
                  <m:oMath xmlns:m="http://schemas.openxmlformats.org/officeDocument/2006/math">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and the knowledge of the fundamental solution, the boundary integral method was chosen to solve this problem. The procedure of the stress evaluation is widely commented in literature. From the point of view of the boundary integral method, the stress </a:t>
                </a:r>
                <a14:m>
                  <m:oMath xmlns:m="http://schemas.openxmlformats.org/officeDocument/2006/math">
                    <m:sSup>
                      <m:sSupPr>
                        <m:ctrlPr>
                          <a:rPr lang="en-GB" sz="1200" b="0" i="1" u="none" strike="noStrike" kern="1200" baseline="0" smtClean="0">
                            <a:solidFill>
                              <a:schemeClr val="tx1"/>
                            </a:solidFill>
                            <a:latin typeface="Cambria Math"/>
                            <a:ea typeface="+mn-ea"/>
                            <a:cs typeface="+mn-cs"/>
                          </a:rPr>
                        </m:ctrlPr>
                      </m:sSupPr>
                      <m:e>
                        <m:r>
                          <a:rPr lang="en-GB" sz="1200" b="1" i="1" u="none" strike="noStrike" kern="1200" baseline="0" smtClean="0">
                            <a:solidFill>
                              <a:schemeClr val="tx1"/>
                            </a:solidFill>
                            <a:latin typeface="Cambria Math"/>
                            <a:ea typeface="+mn-ea"/>
                            <a:cs typeface="+mn-cs"/>
                          </a:rPr>
                          <m:t>𝑻</m:t>
                        </m:r>
                      </m:e>
                      <m:sup>
                        <m:d>
                          <m:dPr>
                            <m:ctrlPr>
                              <a:rPr lang="en-GB" sz="1200" b="0" i="1" u="none" strike="noStrike" kern="1200" baseline="0" smtClean="0">
                                <a:solidFill>
                                  <a:schemeClr val="tx1"/>
                                </a:solidFill>
                                <a:latin typeface="Cambria Math"/>
                                <a:ea typeface="+mn-ea"/>
                                <a:cs typeface="+mn-cs"/>
                              </a:rPr>
                            </m:ctrlPr>
                          </m:dPr>
                          <m:e>
                            <m:r>
                              <a:rPr lang="en-GB" sz="1200" b="0" i="1" u="none" strike="noStrike" kern="1200" baseline="0" smtClean="0">
                                <a:solidFill>
                                  <a:schemeClr val="tx1"/>
                                </a:solidFill>
                                <a:latin typeface="Cambria Math"/>
                                <a:ea typeface="+mn-ea"/>
                                <a:cs typeface="+mn-cs"/>
                              </a:rPr>
                              <m:t>0</m:t>
                            </m:r>
                          </m:e>
                        </m:d>
                      </m:sup>
                    </m:sSup>
                    <m:r>
                      <a:rPr lang="en-GB" sz="1200" b="0" i="1" u="none" strike="noStrike" kern="1200" baseline="0" smtClean="0">
                        <a:solidFill>
                          <a:schemeClr val="tx1"/>
                        </a:solidFill>
                        <a:latin typeface="Cambria Math"/>
                        <a:ea typeface="+mn-ea"/>
                        <a:cs typeface="+mn-cs"/>
                      </a:rPr>
                      <m:t>(</m:t>
                    </m:r>
                    <m:r>
                      <a:rPr lang="en-GB" sz="1200" b="1" i="1" u="none" strike="noStrike" kern="1200" baseline="0" smtClean="0">
                        <a:solidFill>
                          <a:schemeClr val="tx1"/>
                        </a:solidFill>
                        <a:latin typeface="Cambria Math"/>
                        <a:ea typeface="+mn-ea"/>
                        <a:cs typeface="+mn-cs"/>
                      </a:rPr>
                      <m:t>𝒙</m:t>
                    </m:r>
                    <m:r>
                      <a:rPr lang="en-GB" sz="1200" b="0" i="1" u="none" strike="noStrike" kern="1200" baseline="0" smtClean="0">
                        <a:solidFill>
                          <a:schemeClr val="tx1"/>
                        </a:solidFill>
                        <a:latin typeface="Cambria Math"/>
                        <a:ea typeface="+mn-ea"/>
                        <a:cs typeface="+mn-cs"/>
                      </a:rPr>
                      <m:t>)</m:t>
                    </m:r>
                  </m:oMath>
                </a14:m>
                <a:r>
                  <a:rPr lang="en-GB" sz="1200" b="0" i="0" u="none" strike="noStrike" kern="1200" baseline="0" dirty="0" smtClean="0">
                    <a:solidFill>
                      <a:schemeClr val="tx1"/>
                    </a:solidFill>
                    <a:latin typeface="+mn-lt"/>
                    <a:ea typeface="+mn-ea"/>
                    <a:cs typeface="+mn-cs"/>
                  </a:rPr>
                  <a:t> is given by the expression corresponding to the stresses at internal points </a:t>
                </a:r>
                <a14:m>
                  <m:oMath xmlns:m="http://schemas.openxmlformats.org/officeDocument/2006/math">
                    <m:d>
                      <m:dPr>
                        <m:ctrlPr>
                          <a:rPr lang="en-GB" sz="1200" b="0" i="1" u="none" strike="noStrike" kern="1200" baseline="0" smtClean="0">
                            <a:solidFill>
                              <a:schemeClr val="tx1"/>
                            </a:solidFill>
                            <a:latin typeface="Cambria Math"/>
                            <a:ea typeface="+mn-ea"/>
                            <a:cs typeface="+mn-cs"/>
                          </a:rPr>
                        </m:ctrlPr>
                      </m:dPr>
                      <m:e>
                        <m:r>
                          <a:rPr lang="en-GB" sz="1200" b="0" i="1" u="none" strike="noStrike" kern="1200" baseline="0" smtClean="0">
                            <a:solidFill>
                              <a:schemeClr val="tx1"/>
                            </a:solidFill>
                            <a:latin typeface="Cambria Math"/>
                            <a:ea typeface="+mn-ea"/>
                            <a:cs typeface="+mn-cs"/>
                          </a:rPr>
                          <m:t>𝜉</m:t>
                        </m:r>
                        <m:r>
                          <a:rPr lang="en-GB" sz="1200" b="0" i="1" u="none" strike="noStrike" kern="1200" baseline="0" smtClean="0">
                            <a:solidFill>
                              <a:schemeClr val="tx1"/>
                            </a:solidFill>
                            <a:latin typeface="Cambria Math"/>
                            <a:ea typeface="+mn-ea"/>
                            <a:cs typeface="+mn-cs"/>
                          </a:rPr>
                          <m:t>,</m:t>
                        </m:r>
                        <m:r>
                          <a:rPr lang="en-GB" sz="1200" b="0" i="1" u="none" strike="noStrike" kern="1200" baseline="0" smtClean="0">
                            <a:solidFill>
                              <a:schemeClr val="tx1"/>
                            </a:solidFill>
                            <a:latin typeface="Cambria Math"/>
                            <a:ea typeface="+mn-ea"/>
                            <a:cs typeface="+mn-cs"/>
                          </a:rPr>
                          <m:t>𝜂</m:t>
                        </m:r>
                      </m:e>
                    </m:d>
                    <m:r>
                      <a:rPr lang="en-GB" sz="1200" b="0" i="1" u="none" strike="noStrike" kern="1200" baseline="0" smtClean="0">
                        <a:solidFill>
                          <a:schemeClr val="tx1"/>
                        </a:solidFill>
                        <a:latin typeface="Cambria Math"/>
                        <a:ea typeface="+mn-ea"/>
                        <a:cs typeface="+mn-cs"/>
                      </a:rPr>
                      <m:t>∈</m:t>
                    </m:r>
                    <m:sSub>
                      <m:sSubPr>
                        <m:ctrlPr>
                          <a:rPr lang="en-GB" sz="1200" b="0" i="1" u="none" strike="noStrike" kern="1200" baseline="0" smtClean="0">
                            <a:solidFill>
                              <a:schemeClr val="tx1"/>
                            </a:solidFill>
                            <a:latin typeface="Cambria Math"/>
                            <a:ea typeface="+mn-ea"/>
                            <a:cs typeface="+mn-cs"/>
                          </a:rPr>
                        </m:ctrlPr>
                      </m:sSubPr>
                      <m:e>
                        <m:r>
                          <m:rPr>
                            <m:sty m:val="p"/>
                          </m:rPr>
                          <a:rPr lang="en-GB" sz="1200" b="0" i="0" u="none" strike="noStrike" kern="1200" baseline="0" smtClean="0">
                            <a:solidFill>
                              <a:schemeClr val="tx1"/>
                            </a:solidFill>
                            <a:latin typeface="Cambria Math"/>
                            <a:ea typeface="+mn-ea"/>
                            <a:cs typeface="+mn-cs"/>
                          </a:rPr>
                          <m:t>Ω</m:t>
                        </m:r>
                      </m:e>
                      <m:sub>
                        <m:r>
                          <a:rPr lang="en-GB" sz="1200" b="0" i="1" u="none" strike="noStrike" kern="1200" baseline="0" smtClean="0">
                            <a:solidFill>
                              <a:schemeClr val="tx1"/>
                            </a:solidFill>
                            <a:latin typeface="Cambria Math"/>
                            <a:ea typeface="+mn-ea"/>
                            <a:cs typeface="+mn-cs"/>
                          </a:rPr>
                          <m:t>1</m:t>
                        </m:r>
                      </m:sub>
                    </m:sSub>
                  </m:oMath>
                </a14:m>
                <a:r>
                  <a:rPr lang="en-GB" sz="1200" b="0" i="0" u="none" strike="noStrike" kern="1200" baseline="0" dirty="0" smtClean="0">
                    <a:solidFill>
                      <a:schemeClr val="tx1"/>
                    </a:solidFill>
                    <a:latin typeface="+mn-lt"/>
                    <a:ea typeface="+mn-ea"/>
                    <a:cs typeface="+mn-cs"/>
                  </a:rPr>
                  <a:t> resulting from Hooke's law and the displacement solution, well known as </a:t>
                </a:r>
                <a:r>
                  <a:rPr lang="en-GB" sz="1200" b="0" i="0" u="none" strike="noStrike" kern="1200" baseline="0" dirty="0" err="1" smtClean="0">
                    <a:solidFill>
                      <a:schemeClr val="tx1"/>
                    </a:solidFill>
                    <a:latin typeface="+mn-lt"/>
                    <a:ea typeface="+mn-ea"/>
                    <a:cs typeface="+mn-cs"/>
                  </a:rPr>
                  <a:t>Somigliana's</a:t>
                </a:r>
                <a:r>
                  <a:rPr lang="en-GB" sz="1200" b="0" i="0" u="none" strike="noStrike" kern="1200" baseline="0" dirty="0" smtClean="0">
                    <a:solidFill>
                      <a:schemeClr val="tx1"/>
                    </a:solidFill>
                    <a:latin typeface="+mn-lt"/>
                    <a:ea typeface="+mn-ea"/>
                    <a:cs typeface="+mn-cs"/>
                  </a:rPr>
                  <a:t> identity for displacements.</a:t>
                </a:r>
                <a:endParaRPr lang="en-GB" sz="1200" kern="1200" dirty="0">
                  <a:solidFill>
                    <a:schemeClr val="tx1"/>
                  </a:solidFill>
                  <a:effectLst/>
                  <a:latin typeface="+mn-lt"/>
                  <a:ea typeface="+mn-ea"/>
                  <a:cs typeface="+mn-cs"/>
                </a:endParaRPr>
              </a:p>
            </p:txBody>
          </p:sp>
        </mc:Choice>
        <mc:Fallback xmlns="">
          <p:sp>
            <p:nvSpPr>
              <p:cNvPr id="3" name="Zástupný symbol pro poznámky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outer stress </a:t>
                </a:r>
                <a:r>
                  <a:rPr lang="en-GB" sz="1200" b="1" i="0" u="none" strike="noStrike" kern="1200" baseline="0" smtClean="0">
                    <a:solidFill>
                      <a:schemeClr val="tx1"/>
                    </a:solidFill>
                    <a:latin typeface="Cambria Math"/>
                    <a:ea typeface="+mn-ea"/>
                    <a:cs typeface="+mn-cs"/>
                  </a:rPr>
                  <a:t>𝑻</a:t>
                </a:r>
                <a:r>
                  <a:rPr lang="en-GB" sz="1200" b="0" i="0" u="none" strike="noStrike" kern="1200" baseline="0" smtClean="0">
                    <a:solidFill>
                      <a:schemeClr val="tx1"/>
                    </a:solidFill>
                    <a:latin typeface="Cambria Math"/>
                    <a:ea typeface="+mn-ea"/>
                    <a:cs typeface="+mn-cs"/>
                  </a:rPr>
                  <a:t>^((0) ) (</a:t>
                </a:r>
                <a:r>
                  <a:rPr lang="en-GB" sz="1200" b="1" i="0" u="none" strike="noStrike" kern="1200" baseline="0" smtClean="0">
                    <a:solidFill>
                      <a:schemeClr val="tx1"/>
                    </a:solidFill>
                    <a:latin typeface="Cambria Math"/>
                    <a:ea typeface="+mn-ea"/>
                    <a:cs typeface="+mn-cs"/>
                  </a:rPr>
                  <a:t>𝒙</a:t>
                </a:r>
                <a:r>
                  <a:rPr lang="en-GB" sz="1200" b="0" i="0" u="none" strike="noStrike" kern="1200" baseline="0" smtClean="0">
                    <a:solidFill>
                      <a:schemeClr val="tx1"/>
                    </a:solidFill>
                    <a:latin typeface="Cambria Math"/>
                    <a:ea typeface="+mn-ea"/>
                    <a:cs typeface="+mn-cs"/>
                  </a:rPr>
                  <a:t>)</a:t>
                </a:r>
                <a:r>
                  <a:rPr lang="en-GB" sz="1200" b="0" i="0" u="none" strike="noStrike" kern="1200" baseline="0" dirty="0" smtClean="0">
                    <a:solidFill>
                      <a:schemeClr val="tx1"/>
                    </a:solidFill>
                    <a:latin typeface="+mn-lt"/>
                    <a:ea typeface="+mn-ea"/>
                    <a:cs typeface="+mn-cs"/>
                  </a:rPr>
                  <a:t> is evaluated along the crack position in the uncracked matrix </a:t>
                </a:r>
                <a:r>
                  <a:rPr lang="en-GB" sz="1200" b="0" i="0" u="none" strike="noStrike" kern="1200" baseline="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Except the analytical approach, there are several ways of describing the outer solution. The most common and practical is the finite element method, but due to the simply shaped boundary </a:t>
                </a:r>
                <a:r>
                  <a:rPr lang="en-GB" sz="1200" b="0" i="0" u="none" strike="noStrike" kern="1200" baseline="0" smtClean="0">
                    <a:solidFill>
                      <a:schemeClr val="tx1"/>
                    </a:solidFill>
                    <a:latin typeface="Cambria Math"/>
                    <a:ea typeface="+mn-ea"/>
                    <a:cs typeface="+mn-cs"/>
                  </a:rPr>
                  <a:t>Ω_1</a:t>
                </a:r>
                <a:r>
                  <a:rPr lang="en-GB" sz="1200" b="0" i="0" u="none" strike="noStrike" kern="1200" baseline="0" dirty="0" smtClean="0">
                    <a:solidFill>
                      <a:schemeClr val="tx1"/>
                    </a:solidFill>
                    <a:latin typeface="+mn-lt"/>
                    <a:ea typeface="+mn-ea"/>
                    <a:cs typeface="+mn-cs"/>
                  </a:rPr>
                  <a:t> and the knowledge of the fundamental solution, the boundary integral method was chosen to solve this problem. The procedure of the stress evaluation is widely commented in literature. From the point of view of the boundary integral method, the stress </a:t>
                </a:r>
                <a:r>
                  <a:rPr lang="en-GB" sz="1200" b="1" i="0" u="none" strike="noStrike" kern="1200" baseline="0" smtClean="0">
                    <a:solidFill>
                      <a:schemeClr val="tx1"/>
                    </a:solidFill>
                    <a:latin typeface="Cambria Math"/>
                    <a:ea typeface="+mn-ea"/>
                    <a:cs typeface="+mn-cs"/>
                  </a:rPr>
                  <a:t>𝑻</a:t>
                </a:r>
                <a:r>
                  <a:rPr lang="en-GB" sz="1200" b="0" i="0" u="none" strike="noStrike" kern="1200" baseline="0" smtClean="0">
                    <a:solidFill>
                      <a:schemeClr val="tx1"/>
                    </a:solidFill>
                    <a:latin typeface="Cambria Math"/>
                    <a:ea typeface="+mn-ea"/>
                    <a:cs typeface="+mn-cs"/>
                  </a:rPr>
                  <a:t>^((0) ) (</a:t>
                </a:r>
                <a:r>
                  <a:rPr lang="en-GB" sz="1200" b="1" i="0" u="none" strike="noStrike" kern="1200" baseline="0" smtClean="0">
                    <a:solidFill>
                      <a:schemeClr val="tx1"/>
                    </a:solidFill>
                    <a:latin typeface="Cambria Math"/>
                    <a:ea typeface="+mn-ea"/>
                    <a:cs typeface="+mn-cs"/>
                  </a:rPr>
                  <a:t>𝒙</a:t>
                </a:r>
                <a:r>
                  <a:rPr lang="en-GB" sz="1200" b="0" i="0" u="none" strike="noStrike" kern="1200" baseline="0" smtClean="0">
                    <a:solidFill>
                      <a:schemeClr val="tx1"/>
                    </a:solidFill>
                    <a:latin typeface="Cambria Math"/>
                    <a:ea typeface="+mn-ea"/>
                    <a:cs typeface="+mn-cs"/>
                  </a:rPr>
                  <a:t>)</a:t>
                </a:r>
                <a:r>
                  <a:rPr lang="en-GB" sz="1200" b="0" i="0" u="none" strike="noStrike" kern="1200" baseline="0" dirty="0" smtClean="0">
                    <a:solidFill>
                      <a:schemeClr val="tx1"/>
                    </a:solidFill>
                    <a:latin typeface="+mn-lt"/>
                    <a:ea typeface="+mn-ea"/>
                    <a:cs typeface="+mn-cs"/>
                  </a:rPr>
                  <a:t> is given by the expression corresponding to the stresses at internal points </a:t>
                </a:r>
                <a:r>
                  <a:rPr lang="en-GB" sz="1200" b="0" i="0" u="none" strike="noStrike" kern="1200" baseline="0" smtClean="0">
                    <a:solidFill>
                      <a:schemeClr val="tx1"/>
                    </a:solidFill>
                    <a:latin typeface="Cambria Math"/>
                    <a:ea typeface="+mn-ea"/>
                    <a:cs typeface="+mn-cs"/>
                  </a:rPr>
                  <a:t>(𝜉,𝜂)∈Ω_1</a:t>
                </a:r>
                <a:r>
                  <a:rPr lang="en-GB" sz="1200" b="0" i="0" u="none" strike="noStrike" kern="1200" baseline="0" dirty="0" smtClean="0">
                    <a:solidFill>
                      <a:schemeClr val="tx1"/>
                    </a:solidFill>
                    <a:latin typeface="+mn-lt"/>
                    <a:ea typeface="+mn-ea"/>
                    <a:cs typeface="+mn-cs"/>
                  </a:rPr>
                  <a:t> resulting from Hooke's law and the displacement solution, well known as </a:t>
                </a:r>
                <a:r>
                  <a:rPr lang="en-GB" sz="1200" b="0" i="0" u="none" strike="noStrike" kern="1200" baseline="0" dirty="0" err="1" smtClean="0">
                    <a:solidFill>
                      <a:schemeClr val="tx1"/>
                    </a:solidFill>
                    <a:latin typeface="+mn-lt"/>
                    <a:ea typeface="+mn-ea"/>
                    <a:cs typeface="+mn-cs"/>
                  </a:rPr>
                  <a:t>Somigliana's</a:t>
                </a:r>
                <a:r>
                  <a:rPr lang="en-GB" sz="1200" b="0" i="0" u="none" strike="noStrike" kern="1200" baseline="0" dirty="0" smtClean="0">
                    <a:solidFill>
                      <a:schemeClr val="tx1"/>
                    </a:solidFill>
                    <a:latin typeface="+mn-lt"/>
                    <a:ea typeface="+mn-ea"/>
                    <a:cs typeface="+mn-cs"/>
                  </a:rPr>
                  <a:t> identity for displacements.</a:t>
                </a:r>
                <a:endParaRPr lang="en-GB" sz="1200"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9</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inner problem is due to the scaled coordinate</a:t>
                </a:r>
                <a:r>
                  <a:rPr lang="en-GB" sz="1200" kern="1200" baseline="0" dirty="0" smtClean="0">
                    <a:solidFill>
                      <a:schemeClr val="tx1"/>
                    </a:solidFill>
                    <a:effectLst/>
                    <a:latin typeface="+mn-lt"/>
                    <a:ea typeface="+mn-ea"/>
                    <a:cs typeface="+mn-cs"/>
                  </a:rPr>
                  <a:t>s </a:t>
                </a:r>
                <a14:m>
                  <m:oMath xmlns:m="http://schemas.openxmlformats.org/officeDocument/2006/math">
                    <m:r>
                      <a:rPr lang="en-GB" sz="1200" b="0" i="1" kern="1200" baseline="0" smtClean="0">
                        <a:solidFill>
                          <a:schemeClr val="tx1"/>
                        </a:solidFill>
                        <a:effectLst/>
                        <a:latin typeface="Cambria Math"/>
                        <a:ea typeface="+mn-ea"/>
                        <a:cs typeface="+mn-cs"/>
                      </a:rPr>
                      <m:t>𝑋</m:t>
                    </m:r>
                    <m:r>
                      <a:rPr lang="en-GB" sz="1200" b="0" i="1" kern="1200" baseline="0" smtClean="0">
                        <a:solidFill>
                          <a:schemeClr val="tx1"/>
                        </a:solidFill>
                        <a:effectLst/>
                        <a:latin typeface="Cambria Math"/>
                        <a:ea typeface="+mn-ea"/>
                        <a:cs typeface="+mn-cs"/>
                      </a:rPr>
                      <m:t>=</m:t>
                    </m:r>
                    <m:r>
                      <a:rPr lang="en-GB" sz="1200" b="0" i="1" kern="1200" baseline="0" smtClean="0">
                        <a:solidFill>
                          <a:schemeClr val="tx1"/>
                        </a:solidFill>
                        <a:effectLst/>
                        <a:latin typeface="Cambria Math"/>
                        <a:ea typeface="+mn-ea"/>
                        <a:cs typeface="+mn-cs"/>
                      </a:rPr>
                      <m:t>𝑥</m:t>
                    </m:r>
                    <m:r>
                      <a:rPr lang="en-GB" sz="1200" b="0" i="1" kern="1200" baseline="0" smtClean="0">
                        <a:solidFill>
                          <a:schemeClr val="tx1"/>
                        </a:solidFill>
                        <a:effectLst/>
                        <a:latin typeface="Cambria Math"/>
                        <a:ea typeface="+mn-ea"/>
                        <a:cs typeface="+mn-cs"/>
                      </a:rPr>
                      <m:t>/</m:t>
                    </m:r>
                    <m:r>
                      <a:rPr lang="en-GB" sz="1200" b="0" i="1" kern="1200" baseline="0" smtClean="0">
                        <a:solidFill>
                          <a:schemeClr val="tx1"/>
                        </a:solidFill>
                        <a:effectLst/>
                        <a:latin typeface="Cambria Math"/>
                        <a:ea typeface="+mn-ea"/>
                        <a:cs typeface="+mn-cs"/>
                      </a:rPr>
                      <m:t>𝜀</m:t>
                    </m:r>
                  </m:oMath>
                </a14:m>
                <a:r>
                  <a:rPr lang="en-GB" sz="1200" kern="1200" dirty="0" smtClean="0">
                    <a:solidFill>
                      <a:schemeClr val="tx1"/>
                    </a:solidFill>
                    <a:effectLst/>
                    <a:latin typeface="+mn-lt"/>
                    <a:ea typeface="+mn-ea"/>
                    <a:cs typeface="+mn-cs"/>
                  </a:rPr>
                  <a:t> and </a:t>
                </a:r>
                <a14:m>
                  <m:oMath xmlns:m="http://schemas.openxmlformats.org/officeDocument/2006/math">
                    <m:r>
                      <m:rPr>
                        <m:sty m:val="p"/>
                      </m:rPr>
                      <a:rPr lang="en-GB" sz="1200" b="0" i="0" kern="1200" smtClean="0">
                        <a:solidFill>
                          <a:schemeClr val="tx1"/>
                        </a:solidFill>
                        <a:effectLst/>
                        <a:latin typeface="Cambria Math"/>
                        <a:ea typeface="+mn-ea"/>
                        <a:cs typeface="+mn-cs"/>
                      </a:rPr>
                      <m:t>Θ</m:t>
                    </m:r>
                    <m:r>
                      <a:rPr lang="en-GB" sz="1200" b="0" i="1" kern="1200" smtClean="0">
                        <a:solidFill>
                          <a:schemeClr val="tx1"/>
                        </a:solidFill>
                        <a:effectLst/>
                        <a:latin typeface="Cambria Math"/>
                        <a:ea typeface="+mn-ea"/>
                        <a:cs typeface="+mn-cs"/>
                      </a:rPr>
                      <m:t>=</m:t>
                    </m:r>
                    <m:r>
                      <a:rPr lang="en-GB" sz="1200" b="0" i="1" kern="1200" smtClean="0">
                        <a:solidFill>
                          <a:schemeClr val="tx1"/>
                        </a:solidFill>
                        <a:effectLst/>
                        <a:latin typeface="Cambria Math"/>
                        <a:ea typeface="+mn-ea"/>
                        <a:cs typeface="+mn-cs"/>
                      </a:rPr>
                      <m:t>𝜃</m:t>
                    </m:r>
                    <m:r>
                      <a:rPr lang="en-GB" sz="1200" b="0" i="1" kern="1200" smtClean="0">
                        <a:solidFill>
                          <a:schemeClr val="tx1"/>
                        </a:solidFill>
                        <a:effectLst/>
                        <a:latin typeface="Cambria Math"/>
                        <a:ea typeface="+mn-ea"/>
                        <a:cs typeface="+mn-cs"/>
                      </a:rPr>
                      <m:t>/</m:t>
                    </m:r>
                    <m:r>
                      <a:rPr lang="en-GB" sz="1200" b="0" i="1" kern="1200" smtClean="0">
                        <a:solidFill>
                          <a:schemeClr val="tx1"/>
                        </a:solidFill>
                        <a:effectLst/>
                        <a:latin typeface="Cambria Math"/>
                        <a:ea typeface="+mn-ea"/>
                        <a:cs typeface="+mn-cs"/>
                      </a:rPr>
                      <m:t>𝜀</m:t>
                    </m:r>
                  </m:oMath>
                </a14:m>
                <a:r>
                  <a:rPr lang="en-GB" sz="1200" kern="1200" dirty="0" smtClean="0">
                    <a:solidFill>
                      <a:schemeClr val="tx1"/>
                    </a:solidFill>
                    <a:effectLst/>
                    <a:latin typeface="+mn-lt"/>
                    <a:ea typeface="+mn-ea"/>
                    <a:cs typeface="+mn-cs"/>
                  </a:rPr>
                  <a:t>  independent of the parameter </a:t>
                </a:r>
                <a14:m>
                  <m:oMath xmlns:m="http://schemas.openxmlformats.org/officeDocument/2006/math">
                    <m:r>
                      <a:rPr lang="en-GB" sz="1200" b="0" i="1" kern="1200" smtClean="0">
                        <a:solidFill>
                          <a:schemeClr val="tx1"/>
                        </a:solidFill>
                        <a:effectLst/>
                        <a:latin typeface="Cambria Math"/>
                        <a:ea typeface="+mn-ea"/>
                        <a:cs typeface="+mn-cs"/>
                      </a:rPr>
                      <m:t>𝜀</m:t>
                    </m:r>
                  </m:oMath>
                </a14:m>
                <a:r>
                  <a:rPr lang="en-GB" sz="1200" kern="1200" dirty="0" smtClean="0">
                    <a:solidFill>
                      <a:schemeClr val="tx1"/>
                    </a:solidFill>
                    <a:effectLst/>
                    <a:latin typeface="+mn-lt"/>
                    <a:ea typeface="+mn-ea"/>
                    <a:cs typeface="+mn-cs"/>
                  </a:rPr>
                  <a:t>. The crack is modelled using the continuously distributed dislocation technique. Applying this technique, the boundary conditions in the inner problem formulation</a:t>
                </a:r>
                <a:r>
                  <a:rPr lang="en-US" sz="1200" kern="1200" dirty="0" smtClean="0">
                    <a:solidFill>
                      <a:schemeClr val="tx1"/>
                    </a:solidFill>
                    <a:effectLst/>
                    <a:latin typeface="+mn-lt"/>
                    <a:ea typeface="+mn-ea"/>
                    <a:cs typeface="+mn-cs"/>
                  </a:rPr>
                  <a:t> lead to the solution of the following system of the singular integral equations, </a:t>
                </a:r>
                <a:r>
                  <a:rPr lang="en-US" sz="1200" b="1" kern="1200" dirty="0" err="1" smtClean="0">
                    <a:solidFill>
                      <a:schemeClr val="tx1"/>
                    </a:solidFill>
                    <a:effectLst/>
                    <a:latin typeface="+mn-lt"/>
                    <a:ea typeface="+mn-ea"/>
                    <a:cs typeface="+mn-cs"/>
                  </a:rPr>
                  <a:t>viz</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slajd</a:t>
                </a:r>
                <a:r>
                  <a:rPr lang="en-US" sz="1200" kern="1200" dirty="0" smtClean="0">
                    <a:solidFill>
                      <a:schemeClr val="tx1"/>
                    </a:solidFill>
                    <a:effectLst/>
                    <a:latin typeface="+mn-lt"/>
                    <a:ea typeface="+mn-ea"/>
                    <a:cs typeface="+mn-cs"/>
                  </a:rPr>
                  <a:t>. </a:t>
                </a:r>
                <a14:m>
                  <m:oMath xmlns:m="http://schemas.openxmlformats.org/officeDocument/2006/math">
                    <m:sSub>
                      <m:sSubPr>
                        <m:ctrlPr>
                          <a:rPr lang="en-GB" sz="1200" b="0" i="1" kern="1200" smtClean="0">
                            <a:solidFill>
                              <a:schemeClr val="tx1"/>
                            </a:solidFill>
                            <a:effectLst/>
                            <a:latin typeface="Cambria Math"/>
                            <a:ea typeface="+mn-ea"/>
                            <a:cs typeface="+mn-cs"/>
                          </a:rPr>
                        </m:ctrlPr>
                      </m:sSubPr>
                      <m:e>
                        <m:r>
                          <a:rPr lang="en-GB" sz="1200" b="0" i="1" kern="1200" smtClean="0">
                            <a:solidFill>
                              <a:schemeClr val="tx1"/>
                            </a:solidFill>
                            <a:effectLst/>
                            <a:latin typeface="Cambria Math"/>
                            <a:ea typeface="+mn-ea"/>
                            <a:cs typeface="+mn-cs"/>
                          </a:rPr>
                          <m:t>𝐻</m:t>
                        </m:r>
                      </m:e>
                      <m:sub>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𝑖</m:t>
                            </m:r>
                          </m:e>
                        </m:acc>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𝑗</m:t>
                            </m:r>
                          </m:e>
                        </m:acc>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𝑘</m:t>
                            </m:r>
                          </m:e>
                        </m:acc>
                      </m:sub>
                    </m:sSub>
                  </m:oMath>
                </a14:m>
                <a:r>
                  <a:rPr lang="en-US" sz="1200" kern="1200" dirty="0" smtClean="0">
                    <a:solidFill>
                      <a:schemeClr val="tx1"/>
                    </a:solidFill>
                    <a:effectLst/>
                    <a:latin typeface="+mn-lt"/>
                    <a:ea typeface="+mn-ea"/>
                    <a:cs typeface="+mn-cs"/>
                  </a:rPr>
                  <a:t> are non-singular kernels, which are developed from complex potentials of the fundamental solution discussed above and transformed with respect to the local coordinate system </a:t>
                </a:r>
                <a14:m>
                  <m:oMath xmlns:m="http://schemas.openxmlformats.org/officeDocument/2006/math">
                    <m:r>
                      <a:rPr lang="en-GB" sz="1200" b="0" i="1" kern="1200" smtClean="0">
                        <a:solidFill>
                          <a:schemeClr val="tx1"/>
                        </a:solidFill>
                        <a:effectLst/>
                        <a:latin typeface="Cambria Math"/>
                        <a:ea typeface="+mn-ea"/>
                        <a:cs typeface="+mn-cs"/>
                      </a:rPr>
                      <m:t>(</m:t>
                    </m:r>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𝑥</m:t>
                        </m:r>
                      </m:e>
                    </m:acc>
                    <m:r>
                      <a:rPr lang="en-GB" sz="1200" b="0" i="1" kern="1200" smtClean="0">
                        <a:solidFill>
                          <a:schemeClr val="tx1"/>
                        </a:solidFill>
                        <a:effectLst/>
                        <a:latin typeface="Cambria Math"/>
                        <a:ea typeface="+mn-ea"/>
                        <a:cs typeface="+mn-cs"/>
                      </a:rPr>
                      <m:t>,</m:t>
                    </m:r>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𝑦</m:t>
                        </m:r>
                      </m:e>
                    </m:acc>
                    <m:r>
                      <a:rPr lang="en-GB" sz="1200" b="0" i="1" kern="1200" smtClean="0">
                        <a:solidFill>
                          <a:schemeClr val="tx1"/>
                        </a:solidFill>
                        <a:effectLst/>
                        <a:latin typeface="Cambria Math"/>
                        <a:ea typeface="+mn-ea"/>
                        <a:cs typeface="+mn-cs"/>
                      </a:rPr>
                      <m:t>)</m:t>
                    </m:r>
                  </m:oMath>
                </a14:m>
                <a:r>
                  <a:rPr lang="en-US" sz="1200" kern="1200" dirty="0" smtClean="0">
                    <a:solidFill>
                      <a:schemeClr val="tx1"/>
                    </a:solidFill>
                    <a:effectLst/>
                    <a:latin typeface="+mn-lt"/>
                    <a:ea typeface="+mn-ea"/>
                    <a:cs typeface="+mn-cs"/>
                  </a:rPr>
                  <a:t>. The outer stresses </a:t>
                </a:r>
                <a14:m>
                  <m:oMath xmlns:m="http://schemas.openxmlformats.org/officeDocument/2006/math">
                    <m:sSubSup>
                      <m:sSubSupPr>
                        <m:ctrlPr>
                          <a:rPr lang="en-US" i="1" smtClean="0">
                            <a:latin typeface="Cambria Math"/>
                          </a:rPr>
                        </m:ctrlPr>
                      </m:sSubSupPr>
                      <m:e>
                        <m:r>
                          <a:rPr lang="en-GB" b="0" i="1" smtClean="0">
                            <a:latin typeface="Cambria Math"/>
                            <a:ea typeface="Cambria Math"/>
                          </a:rPr>
                          <m:t>𝑇</m:t>
                        </m:r>
                      </m:e>
                      <m:sub>
                        <m:acc>
                          <m:accPr>
                            <m:chr m:val="̂"/>
                            <m:ctrlPr>
                              <a:rPr lang="en-US" b="1" i="1" smtClean="0">
                                <a:latin typeface="Cambria Math"/>
                                <a:ea typeface="Cambria Math"/>
                              </a:rPr>
                            </m:ctrlPr>
                          </m:accPr>
                          <m:e>
                            <m:r>
                              <a:rPr lang="en-GB" b="0" i="1" smtClean="0">
                                <a:latin typeface="Cambria Math"/>
                                <a:ea typeface="Cambria Math"/>
                              </a:rPr>
                              <m:t>𝑖</m:t>
                            </m:r>
                          </m:e>
                        </m:acc>
                        <m:acc>
                          <m:accPr>
                            <m:chr m:val="̂"/>
                            <m:ctrlPr>
                              <a:rPr lang="en-US" i="1" smtClean="0">
                                <a:latin typeface="Cambria Math"/>
                              </a:rPr>
                            </m:ctrlPr>
                          </m:accPr>
                          <m:e>
                            <m:r>
                              <a:rPr lang="en-GB" b="0" i="1" smtClean="0">
                                <a:latin typeface="Cambria Math"/>
                              </a:rPr>
                              <m:t>𝑗</m:t>
                            </m:r>
                          </m:e>
                        </m:acc>
                      </m:sub>
                      <m:sup>
                        <m:r>
                          <a:rPr lang="en-GB" b="1" i="1" smtClean="0">
                            <a:latin typeface="Cambria Math"/>
                            <a:ea typeface="Cambria Math"/>
                          </a:rPr>
                          <m:t>(</m:t>
                        </m:r>
                        <m:r>
                          <a:rPr lang="en-GB" b="1" i="1" smtClean="0">
                            <a:latin typeface="Cambria Math"/>
                            <a:ea typeface="Cambria Math"/>
                          </a:rPr>
                          <m:t>𝟎</m:t>
                        </m:r>
                        <m:r>
                          <a:rPr lang="en-GB" b="1" i="1" smtClean="0">
                            <a:latin typeface="Cambria Math"/>
                            <a:ea typeface="Cambria Math"/>
                          </a:rPr>
                          <m:t>)</m:t>
                        </m:r>
                      </m:sup>
                    </m:sSubSup>
                  </m:oMath>
                </a14:m>
                <a:r>
                  <a:rPr lang="en-US" sz="1200" kern="1200" dirty="0" smtClean="0">
                    <a:solidFill>
                      <a:schemeClr val="tx1"/>
                    </a:solidFill>
                    <a:effectLst/>
                    <a:latin typeface="+mn-lt"/>
                    <a:ea typeface="+mn-ea"/>
                    <a:cs typeface="+mn-cs"/>
                  </a:rPr>
                  <a:t> are the solution of the outer problem at the points of the crack in the case of the loaded but uncracked matrix and also linearly transformed with respect to the local coordinate system. </a:t>
                </a:r>
                <a:endParaRPr lang="en-GB" sz="1200" kern="1200" dirty="0">
                  <a:solidFill>
                    <a:schemeClr val="tx1"/>
                  </a:solidFill>
                  <a:effectLst/>
                  <a:latin typeface="+mn-lt"/>
                  <a:ea typeface="+mn-ea"/>
                  <a:cs typeface="+mn-cs"/>
                </a:endParaRPr>
              </a:p>
            </p:txBody>
          </p:sp>
        </mc:Choice>
        <mc:Fallback>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inner problem is due to the scaled coordinate</a:t>
                </a:r>
                <a:r>
                  <a:rPr lang="en-GB" sz="1200" kern="1200" baseline="0" dirty="0" smtClean="0">
                    <a:solidFill>
                      <a:schemeClr val="tx1"/>
                    </a:solidFill>
                    <a:effectLst/>
                    <a:latin typeface="+mn-lt"/>
                    <a:ea typeface="+mn-ea"/>
                    <a:cs typeface="+mn-cs"/>
                  </a:rPr>
                  <a:t>s </a:t>
                </a:r>
                <a:r>
                  <a:rPr lang="en-GB" sz="1200" b="0" i="0" kern="1200" baseline="0" smtClean="0">
                    <a:solidFill>
                      <a:schemeClr val="tx1"/>
                    </a:solidFill>
                    <a:effectLst/>
                    <a:latin typeface="Cambria Math"/>
                    <a:ea typeface="+mn-ea"/>
                    <a:cs typeface="+mn-cs"/>
                  </a:rPr>
                  <a:t>𝑋=𝑥/𝜀</a:t>
                </a:r>
                <a:r>
                  <a:rPr lang="en-GB" sz="1200" kern="1200" dirty="0" smtClean="0">
                    <a:solidFill>
                      <a:schemeClr val="tx1"/>
                    </a:solidFill>
                    <a:effectLst/>
                    <a:latin typeface="+mn-lt"/>
                    <a:ea typeface="+mn-ea"/>
                    <a:cs typeface="+mn-cs"/>
                  </a:rPr>
                  <a:t> and </a:t>
                </a:r>
                <a:r>
                  <a:rPr lang="en-GB" sz="1200" b="0" i="0" kern="1200" smtClean="0">
                    <a:solidFill>
                      <a:schemeClr val="tx1"/>
                    </a:solidFill>
                    <a:effectLst/>
                    <a:latin typeface="Cambria Math"/>
                    <a:ea typeface="+mn-ea"/>
                    <a:cs typeface="+mn-cs"/>
                  </a:rPr>
                  <a:t>Θ=𝜃/𝜀</a:t>
                </a:r>
                <a:r>
                  <a:rPr lang="en-GB" sz="1200" kern="1200" dirty="0" smtClean="0">
                    <a:solidFill>
                      <a:schemeClr val="tx1"/>
                    </a:solidFill>
                    <a:effectLst/>
                    <a:latin typeface="+mn-lt"/>
                    <a:ea typeface="+mn-ea"/>
                    <a:cs typeface="+mn-cs"/>
                  </a:rPr>
                  <a:t>  independent of the parameter </a:t>
                </a:r>
                <a:r>
                  <a:rPr lang="en-GB" sz="1200" b="0" i="0" kern="1200" smtClean="0">
                    <a:solidFill>
                      <a:schemeClr val="tx1"/>
                    </a:solidFill>
                    <a:effectLst/>
                    <a:latin typeface="Cambria Math"/>
                    <a:ea typeface="+mn-ea"/>
                    <a:cs typeface="+mn-cs"/>
                  </a:rPr>
                  <a:t>𝜀</a:t>
                </a:r>
                <a:r>
                  <a:rPr lang="en-GB" sz="1200" kern="1200" dirty="0" smtClean="0">
                    <a:solidFill>
                      <a:schemeClr val="tx1"/>
                    </a:solidFill>
                    <a:effectLst/>
                    <a:latin typeface="+mn-lt"/>
                    <a:ea typeface="+mn-ea"/>
                    <a:cs typeface="+mn-cs"/>
                  </a:rPr>
                  <a:t>. The crack is modelled using the continuously distributed dislocation technique. Applying this technique, the boundary conditions in the inner problem formulation</a:t>
                </a:r>
                <a:r>
                  <a:rPr lang="en-US" sz="1200" kern="1200" dirty="0" smtClean="0">
                    <a:solidFill>
                      <a:schemeClr val="tx1"/>
                    </a:solidFill>
                    <a:effectLst/>
                    <a:latin typeface="+mn-lt"/>
                    <a:ea typeface="+mn-ea"/>
                    <a:cs typeface="+mn-cs"/>
                  </a:rPr>
                  <a:t> lead to the solution of the following system of the singular integral equations, </a:t>
                </a:r>
                <a:r>
                  <a:rPr lang="en-US" sz="1200" b="1" kern="1200" dirty="0" err="1" smtClean="0">
                    <a:solidFill>
                      <a:schemeClr val="tx1"/>
                    </a:solidFill>
                    <a:effectLst/>
                    <a:latin typeface="+mn-lt"/>
                    <a:ea typeface="+mn-ea"/>
                    <a:cs typeface="+mn-cs"/>
                  </a:rPr>
                  <a:t>viz</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slajd</a:t>
                </a:r>
                <a:r>
                  <a:rPr lang="en-US" sz="1200" kern="1200" dirty="0" smtClean="0">
                    <a:solidFill>
                      <a:schemeClr val="tx1"/>
                    </a:solidFill>
                    <a:effectLst/>
                    <a:latin typeface="+mn-lt"/>
                    <a:ea typeface="+mn-ea"/>
                    <a:cs typeface="+mn-cs"/>
                  </a:rPr>
                  <a:t>. </a:t>
                </a:r>
                <a:r>
                  <a:rPr lang="en-GB" sz="1200" b="0" i="0" kern="1200" smtClean="0">
                    <a:solidFill>
                      <a:schemeClr val="tx1"/>
                    </a:solidFill>
                    <a:effectLst/>
                    <a:latin typeface="Cambria Math"/>
                    <a:ea typeface="+mn-ea"/>
                    <a:cs typeface="+mn-cs"/>
                  </a:rPr>
                  <a:t>𝐻_(𝑖 ̂𝑗 ̂𝑘 ̂ )</a:t>
                </a:r>
                <a:r>
                  <a:rPr lang="en-US" sz="1200" kern="1200" dirty="0" smtClean="0">
                    <a:solidFill>
                      <a:schemeClr val="tx1"/>
                    </a:solidFill>
                    <a:effectLst/>
                    <a:latin typeface="+mn-lt"/>
                    <a:ea typeface="+mn-ea"/>
                    <a:cs typeface="+mn-cs"/>
                  </a:rPr>
                  <a:t> are non-singular kernels, which are developed from complex potentials of the fundamental solution discussed above and transformed with respect to the local coordinate system </a:t>
                </a:r>
                <a:r>
                  <a:rPr lang="en-GB" sz="1200" b="0" i="0" kern="1200" smtClean="0">
                    <a:solidFill>
                      <a:schemeClr val="tx1"/>
                    </a:solidFill>
                    <a:effectLst/>
                    <a:latin typeface="Cambria Math"/>
                    <a:ea typeface="+mn-ea"/>
                    <a:cs typeface="+mn-cs"/>
                  </a:rPr>
                  <a:t>(𝑥 ̂,𝑦 ̂)</a:t>
                </a:r>
                <a:r>
                  <a:rPr lang="en-US" sz="1200" kern="1200" dirty="0" smtClean="0">
                    <a:solidFill>
                      <a:schemeClr val="tx1"/>
                    </a:solidFill>
                    <a:effectLst/>
                    <a:latin typeface="+mn-lt"/>
                    <a:ea typeface="+mn-ea"/>
                    <a:cs typeface="+mn-cs"/>
                  </a:rPr>
                  <a:t>. The outer stresses </a:t>
                </a:r>
                <a:r>
                  <a:rPr lang="en-GB" b="0" i="0" smtClean="0">
                    <a:latin typeface="Cambria Math"/>
                    <a:ea typeface="Cambria Math"/>
                  </a:rPr>
                  <a:t>𝑇</a:t>
                </a:r>
                <a:r>
                  <a:rPr lang="en-US" b="0" i="0" smtClean="0">
                    <a:latin typeface="Cambria Math"/>
                    <a:ea typeface="Cambria Math"/>
                  </a:rPr>
                  <a:t>_(</a:t>
                </a:r>
                <a:r>
                  <a:rPr lang="en-GB" b="0" i="0" smtClean="0">
                    <a:latin typeface="Cambria Math"/>
                    <a:ea typeface="Cambria Math"/>
                  </a:rPr>
                  <a:t>𝑖</a:t>
                </a:r>
                <a:r>
                  <a:rPr lang="en-US" b="1" i="0" smtClean="0">
                    <a:latin typeface="Cambria Math"/>
                    <a:ea typeface="Cambria Math"/>
                  </a:rPr>
                  <a:t> ̂</a:t>
                </a:r>
                <a:r>
                  <a:rPr lang="en-GB" b="0" i="0" smtClean="0">
                    <a:latin typeface="Cambria Math"/>
                  </a:rPr>
                  <a:t>𝑗</a:t>
                </a:r>
                <a:r>
                  <a:rPr lang="en-US" b="0" i="0" smtClean="0">
                    <a:latin typeface="Cambria Math"/>
                  </a:rPr>
                  <a:t> ̂)</a:t>
                </a:r>
                <a:r>
                  <a:rPr lang="en-GB" b="0" i="0" smtClean="0">
                    <a:latin typeface="Cambria Math"/>
                  </a:rPr>
                  <a:t>^</a:t>
                </a:r>
                <a:r>
                  <a:rPr lang="en-US" b="0" i="0" smtClean="0">
                    <a:latin typeface="Cambria Math"/>
                  </a:rPr>
                  <a:t>(</a:t>
                </a:r>
                <a:r>
                  <a:rPr lang="en-GB" b="1" i="0" smtClean="0">
                    <a:latin typeface="Cambria Math"/>
                    <a:ea typeface="Cambria Math"/>
                  </a:rPr>
                  <a:t>(𝟎)</a:t>
                </a:r>
                <a:r>
                  <a:rPr lang="en-US" b="1" i="0" smtClean="0">
                    <a:latin typeface="Cambria Math"/>
                    <a:ea typeface="Cambria Math"/>
                  </a:rPr>
                  <a:t>)</a:t>
                </a:r>
                <a:r>
                  <a:rPr lang="en-US" sz="1200" kern="1200" dirty="0" smtClean="0">
                    <a:solidFill>
                      <a:schemeClr val="tx1"/>
                    </a:solidFill>
                    <a:effectLst/>
                    <a:latin typeface="+mn-lt"/>
                    <a:ea typeface="+mn-ea"/>
                    <a:cs typeface="+mn-cs"/>
                  </a:rPr>
                  <a:t> are the solution of the outer problem at the points of the crack in the case of the loaded but uncracked matrix and also linearly transformed with respect to the local coordinate system. </a:t>
                </a:r>
                <a:endParaRPr lang="en-GB" sz="1200"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10</a:t>
            </a:fld>
            <a:endParaRPr lang="cs-CZ"/>
          </a:p>
        </p:txBody>
      </p:sp>
    </p:spTree>
    <p:extLst>
      <p:ext uri="{BB962C8B-B14F-4D97-AF65-F5344CB8AC3E}">
        <p14:creationId xmlns:p14="http://schemas.microsoft.com/office/powerpoint/2010/main" val="63966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Zástupný symbol pro poznámky 2"/>
              <p:cNvSpPr>
                <a:spLocks noGrp="1"/>
              </p:cNvSpPr>
              <p:nvPr>
                <p:ph type="body" idx="1"/>
              </p:nvPr>
            </p:nvSpPr>
            <p:spPr/>
            <p:txBody>
              <a:bodyPr/>
              <a:lstStyle/>
              <a:p>
                <a:r>
                  <a:rPr lang="en-US" sz="1200" kern="1200" dirty="0" smtClean="0">
                    <a:solidFill>
                      <a:schemeClr val="tx1"/>
                    </a:solidFill>
                    <a:effectLst/>
                    <a:latin typeface="+mn-lt"/>
                    <a:ea typeface="+mn-ea"/>
                    <a:cs typeface="+mn-cs"/>
                  </a:rPr>
                  <a:t>The unknown Burger’s vector densities </a:t>
                </a:r>
                <a14:m>
                  <m:oMath xmlns:m="http://schemas.openxmlformats.org/officeDocument/2006/math">
                    <m:sSub>
                      <m:sSubPr>
                        <m:ctrlPr>
                          <a:rPr lang="en-GB" sz="1200" b="0" i="1" kern="1200" smtClean="0">
                            <a:solidFill>
                              <a:schemeClr val="tx1"/>
                            </a:solidFill>
                            <a:effectLst/>
                            <a:latin typeface="Cambria Math"/>
                            <a:ea typeface="+mn-ea"/>
                            <a:cs typeface="+mn-cs"/>
                          </a:rPr>
                        </m:ctrlPr>
                      </m:sSubPr>
                      <m:e>
                        <m:r>
                          <a:rPr lang="en-GB" sz="1200" b="0" i="1" kern="1200" smtClean="0">
                            <a:solidFill>
                              <a:schemeClr val="tx1"/>
                            </a:solidFill>
                            <a:effectLst/>
                            <a:latin typeface="Cambria Math"/>
                            <a:ea typeface="+mn-ea"/>
                            <a:cs typeface="+mn-cs"/>
                          </a:rPr>
                          <m:t>𝐵</m:t>
                        </m:r>
                      </m:e>
                      <m:sub>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𝑥</m:t>
                            </m:r>
                          </m:e>
                        </m:acc>
                      </m:sub>
                    </m:sSub>
                  </m:oMath>
                </a14:m>
                <a:r>
                  <a:rPr lang="en-US" sz="1200" kern="1200" dirty="0" smtClean="0">
                    <a:solidFill>
                      <a:schemeClr val="tx1"/>
                    </a:solidFill>
                    <a:effectLst/>
                    <a:latin typeface="+mn-lt"/>
                    <a:ea typeface="+mn-ea"/>
                    <a:cs typeface="+mn-cs"/>
                  </a:rPr>
                  <a:t> and </a:t>
                </a:r>
                <a14:m>
                  <m:oMath xmlns:m="http://schemas.openxmlformats.org/officeDocument/2006/math">
                    <m:sSub>
                      <m:sSubPr>
                        <m:ctrlPr>
                          <a:rPr lang="en-GB" sz="1200" b="0" i="1" kern="1200" smtClean="0">
                            <a:solidFill>
                              <a:schemeClr val="tx1"/>
                            </a:solidFill>
                            <a:effectLst/>
                            <a:latin typeface="Cambria Math"/>
                            <a:ea typeface="+mn-ea"/>
                            <a:cs typeface="+mn-cs"/>
                          </a:rPr>
                        </m:ctrlPr>
                      </m:sSubPr>
                      <m:e>
                        <m:r>
                          <a:rPr lang="en-GB" sz="1200" b="0" i="1" kern="1200" smtClean="0">
                            <a:solidFill>
                              <a:schemeClr val="tx1"/>
                            </a:solidFill>
                            <a:effectLst/>
                            <a:latin typeface="Cambria Math"/>
                            <a:ea typeface="+mn-ea"/>
                            <a:cs typeface="+mn-cs"/>
                          </a:rPr>
                          <m:t>𝐵</m:t>
                        </m:r>
                      </m:e>
                      <m:sub>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𝑦</m:t>
                            </m:r>
                          </m:e>
                        </m:acc>
                      </m:sub>
                    </m:sSub>
                  </m:oMath>
                </a14:m>
                <a:r>
                  <a:rPr lang="en-US" sz="1200" kern="1200" dirty="0" smtClean="0">
                    <a:solidFill>
                      <a:schemeClr val="tx1"/>
                    </a:solidFill>
                    <a:effectLst/>
                    <a:latin typeface="+mn-lt"/>
                    <a:ea typeface="+mn-ea"/>
                    <a:cs typeface="+mn-cs"/>
                  </a:rPr>
                  <a:t> are found in the form of product of the weight</a:t>
                </a:r>
                <a:r>
                  <a:rPr lang="en-US" sz="1200" kern="1200" baseline="0" dirty="0" smtClean="0">
                    <a:solidFill>
                      <a:schemeClr val="tx1"/>
                    </a:solidFill>
                    <a:effectLst/>
                    <a:latin typeface="+mn-lt"/>
                    <a:ea typeface="+mn-ea"/>
                    <a:cs typeface="+mn-cs"/>
                  </a:rPr>
                  <a:t> function and corresponding series of Jacobi polynomials. T</a:t>
                </a:r>
                <a:r>
                  <a:rPr lang="en-US" sz="1200" kern="1200" dirty="0" smtClean="0">
                    <a:solidFill>
                      <a:schemeClr val="tx1"/>
                    </a:solidFill>
                    <a:effectLst/>
                    <a:latin typeface="+mn-lt"/>
                    <a:ea typeface="+mn-ea"/>
                    <a:cs typeface="+mn-cs"/>
                  </a:rPr>
                  <a:t>he value of the exponent </a:t>
                </a:r>
                <a14:m>
                  <m:oMath xmlns:m="http://schemas.openxmlformats.org/officeDocument/2006/math">
                    <m:r>
                      <a:rPr lang="en-GB" sz="1200" b="0" i="1" kern="1200" smtClean="0">
                        <a:solidFill>
                          <a:schemeClr val="tx1"/>
                        </a:solidFill>
                        <a:effectLst/>
                        <a:latin typeface="Cambria Math"/>
                        <a:ea typeface="+mn-ea"/>
                        <a:cs typeface="+mn-cs"/>
                      </a:rPr>
                      <m:t>𝜆</m:t>
                    </m:r>
                  </m:oMath>
                </a14:m>
                <a:r>
                  <a:rPr lang="en-US" sz="1200" kern="1200" dirty="0" smtClean="0">
                    <a:solidFill>
                      <a:schemeClr val="tx1"/>
                    </a:solidFill>
                    <a:effectLst/>
                    <a:latin typeface="+mn-lt"/>
                    <a:ea typeface="+mn-ea"/>
                    <a:cs typeface="+mn-cs"/>
                  </a:rPr>
                  <a:t> is different from the value -0.5 due to the mismatch of the materials of the matrix </a:t>
                </a:r>
                <a14:m>
                  <m:oMath xmlns:m="http://schemas.openxmlformats.org/officeDocument/2006/math">
                    <m:sSubSup>
                      <m:sSubSupPr>
                        <m:ctrlPr>
                          <a:rPr lang="en-US" i="1" smtClean="0">
                            <a:latin typeface="Cambria Math"/>
                          </a:rPr>
                        </m:ctrlPr>
                      </m:sSubSupPr>
                      <m:e>
                        <m:r>
                          <m:rPr>
                            <m:sty m:val="p"/>
                          </m:rPr>
                          <a:rPr lang="en-GB" b="0" i="0" smtClean="0">
                            <a:latin typeface="Cambria Math"/>
                          </a:rPr>
                          <m:t>Ω</m:t>
                        </m:r>
                      </m:e>
                      <m:sub>
                        <m:r>
                          <a:rPr lang="en-GB" b="0" i="1" smtClean="0">
                            <a:latin typeface="Cambria Math"/>
                          </a:rPr>
                          <m:t>1</m:t>
                        </m:r>
                      </m:sub>
                      <m:sup>
                        <m:r>
                          <a:rPr lang="en-GB" b="0" i="1" smtClean="0">
                            <a:latin typeface="Cambria Math"/>
                          </a:rPr>
                          <m:t>∞</m:t>
                        </m:r>
                      </m:sup>
                    </m:sSubSup>
                  </m:oMath>
                </a14:m>
                <a:r>
                  <a:rPr lang="en-US" sz="1200" kern="1200" dirty="0" smtClean="0">
                    <a:solidFill>
                      <a:schemeClr val="tx1"/>
                    </a:solidFill>
                    <a:effectLst/>
                    <a:latin typeface="+mn-lt"/>
                    <a:ea typeface="+mn-ea"/>
                    <a:cs typeface="+mn-cs"/>
                  </a:rPr>
                  <a:t> and interfacial zone </a:t>
                </a:r>
                <a14:m>
                  <m:oMath xmlns:m="http://schemas.openxmlformats.org/officeDocument/2006/math">
                    <m:sSubSup>
                      <m:sSubSupPr>
                        <m:ctrlPr>
                          <a:rPr lang="en-US" i="1" smtClean="0">
                            <a:latin typeface="Cambria Math"/>
                          </a:rPr>
                        </m:ctrlPr>
                      </m:sSubSupPr>
                      <m:e>
                        <m:r>
                          <m:rPr>
                            <m:sty m:val="p"/>
                          </m:rPr>
                          <a:rPr lang="en-GB" b="0" i="0" smtClean="0">
                            <a:latin typeface="Cambria Math"/>
                          </a:rPr>
                          <m:t>Ω</m:t>
                        </m:r>
                      </m:e>
                      <m:sub>
                        <m:r>
                          <a:rPr lang="en-GB" b="0" i="1" smtClean="0">
                            <a:latin typeface="Cambria Math"/>
                          </a:rPr>
                          <m:t>2</m:t>
                        </m:r>
                      </m:sub>
                      <m:sup/>
                    </m:sSubSup>
                  </m:oMath>
                </a14:m>
                <a:r>
                  <a:rPr lang="en-US" sz="1200" kern="1200" dirty="0" smtClean="0">
                    <a:solidFill>
                      <a:schemeClr val="tx1"/>
                    </a:solidFill>
                    <a:effectLst/>
                    <a:latin typeface="+mn-lt"/>
                    <a:ea typeface="+mn-ea"/>
                    <a:cs typeface="+mn-cs"/>
                  </a:rPr>
                  <a:t>. The functions </a:t>
                </a:r>
                <a14:m>
                  <m:oMath xmlns:m="http://schemas.openxmlformats.org/officeDocument/2006/math">
                    <m:sSub>
                      <m:sSubPr>
                        <m:ctrlPr>
                          <a:rPr lang="en-GB" sz="1200" b="0" i="1" kern="1200" smtClean="0">
                            <a:solidFill>
                              <a:schemeClr val="tx1"/>
                            </a:solidFill>
                            <a:effectLst/>
                            <a:latin typeface="Cambria Math"/>
                            <a:ea typeface="+mn-ea"/>
                            <a:cs typeface="+mn-cs"/>
                          </a:rPr>
                        </m:ctrlPr>
                      </m:sSubPr>
                      <m:e>
                        <m:r>
                          <a:rPr lang="en-GB" sz="1200" b="0" i="1" kern="1200" smtClean="0">
                            <a:solidFill>
                              <a:schemeClr val="tx1"/>
                            </a:solidFill>
                            <a:effectLst/>
                            <a:latin typeface="Cambria Math"/>
                            <a:ea typeface="+mn-ea"/>
                            <a:cs typeface="+mn-cs"/>
                          </a:rPr>
                          <m:t>𝜒</m:t>
                        </m:r>
                      </m:e>
                      <m:sub>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𝑥</m:t>
                            </m:r>
                          </m:e>
                        </m:acc>
                      </m:sub>
                    </m:sSub>
                  </m:oMath>
                </a14:m>
                <a:r>
                  <a:rPr lang="en-US" sz="1200" kern="1200" dirty="0" smtClean="0">
                    <a:solidFill>
                      <a:schemeClr val="tx1"/>
                    </a:solidFill>
                    <a:effectLst/>
                    <a:latin typeface="+mn-lt"/>
                    <a:ea typeface="+mn-ea"/>
                    <a:cs typeface="+mn-cs"/>
                  </a:rPr>
                  <a:t> and </a:t>
                </a:r>
                <a14:m>
                  <m:oMath xmlns:m="http://schemas.openxmlformats.org/officeDocument/2006/math">
                    <m:sSub>
                      <m:sSubPr>
                        <m:ctrlPr>
                          <a:rPr lang="en-GB" sz="1200" b="0" i="1" kern="1200" smtClean="0">
                            <a:solidFill>
                              <a:schemeClr val="tx1"/>
                            </a:solidFill>
                            <a:effectLst/>
                            <a:latin typeface="Cambria Math"/>
                            <a:ea typeface="+mn-ea"/>
                            <a:cs typeface="+mn-cs"/>
                          </a:rPr>
                        </m:ctrlPr>
                      </m:sSubPr>
                      <m:e>
                        <m:r>
                          <a:rPr lang="en-GB" sz="1200" b="0" i="1" kern="1200" smtClean="0">
                            <a:solidFill>
                              <a:schemeClr val="tx1"/>
                            </a:solidFill>
                            <a:effectLst/>
                            <a:latin typeface="Cambria Math"/>
                            <a:ea typeface="+mn-ea"/>
                            <a:cs typeface="+mn-cs"/>
                          </a:rPr>
                          <m:t>𝜒</m:t>
                        </m:r>
                      </m:e>
                      <m:sub>
                        <m:acc>
                          <m:accPr>
                            <m:chr m:val="̂"/>
                            <m:ctrlPr>
                              <a:rPr lang="en-GB" sz="1200" b="0" i="1" kern="1200" smtClean="0">
                                <a:solidFill>
                                  <a:schemeClr val="tx1"/>
                                </a:solidFill>
                                <a:effectLst/>
                                <a:latin typeface="Cambria Math"/>
                                <a:ea typeface="+mn-ea"/>
                                <a:cs typeface="+mn-cs"/>
                              </a:rPr>
                            </m:ctrlPr>
                          </m:accPr>
                          <m:e>
                            <m:r>
                              <a:rPr lang="en-GB" sz="1200" b="0" i="1" kern="1200" smtClean="0">
                                <a:solidFill>
                                  <a:schemeClr val="tx1"/>
                                </a:solidFill>
                                <a:effectLst/>
                                <a:latin typeface="Cambria Math"/>
                                <a:ea typeface="+mn-ea"/>
                                <a:cs typeface="+mn-cs"/>
                              </a:rPr>
                              <m:t>𝑦</m:t>
                            </m:r>
                          </m:e>
                        </m:acc>
                      </m:sub>
                    </m:sSub>
                  </m:oMath>
                </a14:m>
                <a:r>
                  <a:rPr lang="en-US" sz="1200" kern="1200" dirty="0" smtClean="0">
                    <a:solidFill>
                      <a:schemeClr val="tx1"/>
                    </a:solidFill>
                    <a:effectLst/>
                    <a:latin typeface="+mn-lt"/>
                    <a:ea typeface="+mn-ea"/>
                    <a:cs typeface="+mn-cs"/>
                  </a:rPr>
                  <a:t> are continuous in the interval (-1,1) and approximated by Jacobi polynomials. The stress intensity factors KI and  KII at the crack tip lying in the matrix can be evaluated from the dislocation densities as follows, </a:t>
                </a:r>
                <a:r>
                  <a:rPr lang="en-US" sz="1200" b="1" kern="1200" dirty="0" err="1" smtClean="0">
                    <a:solidFill>
                      <a:schemeClr val="tx1"/>
                    </a:solidFill>
                    <a:effectLst/>
                    <a:latin typeface="+mn-lt"/>
                    <a:ea typeface="+mn-ea"/>
                    <a:cs typeface="+mn-cs"/>
                  </a:rPr>
                  <a:t>viz</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slajd</a:t>
                </a:r>
                <a:r>
                  <a:rPr lang="en-US" sz="1200" kern="1200" baseline="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Choice>
        <mc:Fallback>
          <p:sp>
            <p:nvSpPr>
              <p:cNvPr id="3" name="Zástupný symbol pro poznámky 2"/>
              <p:cNvSpPr>
                <a:spLocks noGrp="1"/>
              </p:cNvSpPr>
              <p:nvPr>
                <p:ph type="body" idx="1"/>
              </p:nvPr>
            </p:nvSpPr>
            <p:spPr/>
            <p:txBody>
              <a:bodyPr/>
              <a:lstStyle/>
              <a:p>
                <a:r>
                  <a:rPr lang="en-US" sz="1200" kern="1200" dirty="0" smtClean="0">
                    <a:solidFill>
                      <a:schemeClr val="tx1"/>
                    </a:solidFill>
                    <a:effectLst/>
                    <a:latin typeface="+mn-lt"/>
                    <a:ea typeface="+mn-ea"/>
                    <a:cs typeface="+mn-cs"/>
                  </a:rPr>
                  <a:t>The unknown Burger’s vector densities </a:t>
                </a:r>
                <a:r>
                  <a:rPr lang="en-GB" sz="1200" b="0" i="0" kern="1200" smtClean="0">
                    <a:solidFill>
                      <a:schemeClr val="tx1"/>
                    </a:solidFill>
                    <a:effectLst/>
                    <a:latin typeface="Cambria Math"/>
                    <a:ea typeface="+mn-ea"/>
                    <a:cs typeface="+mn-cs"/>
                  </a:rPr>
                  <a:t>𝐵_𝑥 ̂ </a:t>
                </a:r>
                <a:r>
                  <a:rPr lang="en-US" sz="1200" kern="1200" dirty="0" smtClean="0">
                    <a:solidFill>
                      <a:schemeClr val="tx1"/>
                    </a:solidFill>
                    <a:effectLst/>
                    <a:latin typeface="+mn-lt"/>
                    <a:ea typeface="+mn-ea"/>
                    <a:cs typeface="+mn-cs"/>
                  </a:rPr>
                  <a:t> and </a:t>
                </a:r>
                <a:r>
                  <a:rPr lang="en-GB" sz="1200" b="0" i="0" kern="1200" smtClean="0">
                    <a:solidFill>
                      <a:schemeClr val="tx1"/>
                    </a:solidFill>
                    <a:effectLst/>
                    <a:latin typeface="Cambria Math"/>
                    <a:ea typeface="+mn-ea"/>
                    <a:cs typeface="+mn-cs"/>
                  </a:rPr>
                  <a:t>𝐵_𝑦 ̂ </a:t>
                </a:r>
                <a:r>
                  <a:rPr lang="en-US" sz="1200" kern="1200" dirty="0" smtClean="0">
                    <a:solidFill>
                      <a:schemeClr val="tx1"/>
                    </a:solidFill>
                    <a:effectLst/>
                    <a:latin typeface="+mn-lt"/>
                    <a:ea typeface="+mn-ea"/>
                    <a:cs typeface="+mn-cs"/>
                  </a:rPr>
                  <a:t> are found in the form of product of the weight</a:t>
                </a:r>
                <a:r>
                  <a:rPr lang="en-US" sz="1200" kern="1200" baseline="0" dirty="0" smtClean="0">
                    <a:solidFill>
                      <a:schemeClr val="tx1"/>
                    </a:solidFill>
                    <a:effectLst/>
                    <a:latin typeface="+mn-lt"/>
                    <a:ea typeface="+mn-ea"/>
                    <a:cs typeface="+mn-cs"/>
                  </a:rPr>
                  <a:t> function and corresponding series of Jacobi polynomials. T</a:t>
                </a:r>
                <a:r>
                  <a:rPr lang="en-US" sz="1200" kern="1200" dirty="0" smtClean="0">
                    <a:solidFill>
                      <a:schemeClr val="tx1"/>
                    </a:solidFill>
                    <a:effectLst/>
                    <a:latin typeface="+mn-lt"/>
                    <a:ea typeface="+mn-ea"/>
                    <a:cs typeface="+mn-cs"/>
                  </a:rPr>
                  <a:t>he value of the exponent </a:t>
                </a:r>
                <a:r>
                  <a:rPr lang="en-GB" sz="1200" b="0" i="0" kern="1200" smtClean="0">
                    <a:solidFill>
                      <a:schemeClr val="tx1"/>
                    </a:solidFill>
                    <a:effectLst/>
                    <a:latin typeface="Cambria Math"/>
                    <a:ea typeface="+mn-ea"/>
                    <a:cs typeface="+mn-cs"/>
                  </a:rPr>
                  <a:t>𝜆</a:t>
                </a:r>
                <a:r>
                  <a:rPr lang="en-US" sz="1200" kern="1200" dirty="0" smtClean="0">
                    <a:solidFill>
                      <a:schemeClr val="tx1"/>
                    </a:solidFill>
                    <a:effectLst/>
                    <a:latin typeface="+mn-lt"/>
                    <a:ea typeface="+mn-ea"/>
                    <a:cs typeface="+mn-cs"/>
                  </a:rPr>
                  <a:t> is different from the value -0.5 due to the mismatch of the materials of the matrix </a:t>
                </a:r>
                <a:r>
                  <a:rPr lang="en-GB" b="0" i="0" smtClean="0">
                    <a:latin typeface="Cambria Math"/>
                  </a:rPr>
                  <a:t>Ω</a:t>
                </a:r>
                <a:r>
                  <a:rPr lang="en-US" b="0" i="0" smtClean="0">
                    <a:latin typeface="Cambria Math"/>
                  </a:rPr>
                  <a:t>_</a:t>
                </a:r>
                <a:r>
                  <a:rPr lang="en-GB" b="0" i="0" smtClean="0">
                    <a:latin typeface="Cambria Math"/>
                  </a:rPr>
                  <a:t>1^∞</a:t>
                </a:r>
                <a:r>
                  <a:rPr lang="en-US" sz="1200" kern="1200" dirty="0" smtClean="0">
                    <a:solidFill>
                      <a:schemeClr val="tx1"/>
                    </a:solidFill>
                    <a:effectLst/>
                    <a:latin typeface="+mn-lt"/>
                    <a:ea typeface="+mn-ea"/>
                    <a:cs typeface="+mn-cs"/>
                  </a:rPr>
                  <a:t> and interfacial zone </a:t>
                </a:r>
                <a:r>
                  <a:rPr lang="en-GB" b="0" i="0" smtClean="0">
                    <a:latin typeface="Cambria Math"/>
                  </a:rPr>
                  <a:t>Ω</a:t>
                </a:r>
                <a:r>
                  <a:rPr lang="en-US" b="0" i="0" smtClean="0">
                    <a:latin typeface="Cambria Math"/>
                  </a:rPr>
                  <a:t>_</a:t>
                </a:r>
                <a:r>
                  <a:rPr lang="en-GB" b="0" i="0" smtClean="0">
                    <a:latin typeface="Cambria Math"/>
                  </a:rPr>
                  <a:t>2^ </a:t>
                </a:r>
                <a:r>
                  <a:rPr lang="en-US" sz="1200" kern="1200" dirty="0" smtClean="0">
                    <a:solidFill>
                      <a:schemeClr val="tx1"/>
                    </a:solidFill>
                    <a:effectLst/>
                    <a:latin typeface="+mn-lt"/>
                    <a:ea typeface="+mn-ea"/>
                    <a:cs typeface="+mn-cs"/>
                  </a:rPr>
                  <a:t>. The functions </a:t>
                </a:r>
                <a:r>
                  <a:rPr lang="en-GB" sz="1200" b="0" i="0" kern="1200" smtClean="0">
                    <a:solidFill>
                      <a:schemeClr val="tx1"/>
                    </a:solidFill>
                    <a:effectLst/>
                    <a:latin typeface="Cambria Math"/>
                    <a:ea typeface="+mn-ea"/>
                    <a:cs typeface="+mn-cs"/>
                  </a:rPr>
                  <a:t>𝜒_𝑥 ̂ </a:t>
                </a:r>
                <a:r>
                  <a:rPr lang="en-US" sz="1200" kern="1200" dirty="0" smtClean="0">
                    <a:solidFill>
                      <a:schemeClr val="tx1"/>
                    </a:solidFill>
                    <a:effectLst/>
                    <a:latin typeface="+mn-lt"/>
                    <a:ea typeface="+mn-ea"/>
                    <a:cs typeface="+mn-cs"/>
                  </a:rPr>
                  <a:t> and </a:t>
                </a:r>
                <a:r>
                  <a:rPr lang="en-GB" sz="1200" b="0" i="0" kern="1200" smtClean="0">
                    <a:solidFill>
                      <a:schemeClr val="tx1"/>
                    </a:solidFill>
                    <a:effectLst/>
                    <a:latin typeface="Cambria Math"/>
                    <a:ea typeface="+mn-ea"/>
                    <a:cs typeface="+mn-cs"/>
                  </a:rPr>
                  <a:t>𝜒</a:t>
                </a:r>
                <a:r>
                  <a:rPr lang="en-GB" sz="1200" b="0" i="0" kern="1200" smtClean="0">
                    <a:solidFill>
                      <a:schemeClr val="tx1"/>
                    </a:solidFill>
                    <a:effectLst/>
                    <a:latin typeface="Cambria Math"/>
                    <a:ea typeface="+mn-ea"/>
                    <a:cs typeface="+mn-cs"/>
                  </a:rPr>
                  <a:t>_𝑦 ̂ </a:t>
                </a:r>
                <a:r>
                  <a:rPr lang="en-US" sz="1200" kern="1200" dirty="0" smtClean="0">
                    <a:solidFill>
                      <a:schemeClr val="tx1"/>
                    </a:solidFill>
                    <a:effectLst/>
                    <a:latin typeface="+mn-lt"/>
                    <a:ea typeface="+mn-ea"/>
                    <a:cs typeface="+mn-cs"/>
                  </a:rPr>
                  <a:t> are continuous in the interval (-1,1) and approximated by Jacobi polynomials. The stress intensity factors KI and  KII at the crack tip lying in the matrix can be evaluated from the dislocation densities as follows, </a:t>
                </a:r>
                <a:r>
                  <a:rPr lang="en-US" sz="1200" b="1" kern="1200" dirty="0" err="1" smtClean="0">
                    <a:solidFill>
                      <a:schemeClr val="tx1"/>
                    </a:solidFill>
                    <a:effectLst/>
                    <a:latin typeface="+mn-lt"/>
                    <a:ea typeface="+mn-ea"/>
                    <a:cs typeface="+mn-cs"/>
                  </a:rPr>
                  <a:t>viz</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slajd</a:t>
                </a:r>
                <a:r>
                  <a:rPr lang="en-US" sz="1200" kern="1200" baseline="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Zástupný symbol pro číslo snímku 3"/>
          <p:cNvSpPr>
            <a:spLocks noGrp="1"/>
          </p:cNvSpPr>
          <p:nvPr>
            <p:ph type="sldNum" sz="quarter" idx="10"/>
          </p:nvPr>
        </p:nvSpPr>
        <p:spPr/>
        <p:txBody>
          <a:bodyPr/>
          <a:lstStyle/>
          <a:p>
            <a:fld id="{326F4633-0E12-4A01-9FF7-C812B1087749}" type="slidenum">
              <a:rPr lang="cs-CZ" smtClean="0"/>
              <a:t>11</a:t>
            </a:fld>
            <a:endParaRPr lang="cs-CZ"/>
          </a:p>
        </p:txBody>
      </p:sp>
    </p:spTree>
    <p:extLst>
      <p:ext uri="{BB962C8B-B14F-4D97-AF65-F5344CB8AC3E}">
        <p14:creationId xmlns:p14="http://schemas.microsoft.com/office/powerpoint/2010/main" val="63966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09674-5579-4E0F-AA87-F6DAB1C117CF}" type="datetimeFigureOut">
              <a:rPr lang="en-US" smtClean="0"/>
              <a:pPr/>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15343-571F-41B8-B074-FDE3087D2E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09674-5579-4E0F-AA87-F6DAB1C117CF}" type="datetimeFigureOut">
              <a:rPr lang="en-US" smtClean="0"/>
              <a:pPr/>
              <a:t>9/11/2018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5343-571F-41B8-B074-FDE3087D2E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11266" name="Rectangle 2"/>
          <p:cNvSpPr>
            <a:spLocks noChangeArrowheads="1"/>
          </p:cNvSpPr>
          <p:nvPr/>
        </p:nvSpPr>
        <p:spPr bwMode="auto">
          <a:xfrm>
            <a:off x="1071537" y="3815670"/>
            <a:ext cx="7072363"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i="0" u="none" strike="noStrike" cap="none" normalizeH="0" baseline="0" dirty="0" smtClean="0">
                <a:ln>
                  <a:noFill/>
                </a:ln>
                <a:solidFill>
                  <a:schemeClr val="tx1"/>
                </a:solidFill>
                <a:effectLst/>
                <a:latin typeface="Garamond" panose="02020404030301010803" pitchFamily="18" charset="0"/>
                <a:ea typeface="Times New Roman" pitchFamily="18" charset="0"/>
              </a:rPr>
              <a:t>Tomas Profant</a:t>
            </a:r>
            <a:r>
              <a:rPr kumimoji="0" lang="en-GB" i="0" u="none" strike="noStrike" cap="none" normalizeH="0" baseline="30000" dirty="0" smtClean="0">
                <a:ln>
                  <a:noFill/>
                </a:ln>
                <a:solidFill>
                  <a:schemeClr val="tx1"/>
                </a:solidFill>
                <a:effectLst/>
                <a:latin typeface="Garamond" panose="02020404030301010803" pitchFamily="18" charset="0"/>
                <a:ea typeface="Times New Roman" pitchFamily="18" charset="0"/>
              </a:rPr>
              <a:t>1</a:t>
            </a:r>
            <a:r>
              <a:rPr kumimoji="0" lang="en-GB" i="0" u="none" strike="noStrike" cap="none" normalizeH="0" baseline="0" dirty="0" smtClean="0">
                <a:ln>
                  <a:noFill/>
                </a:ln>
                <a:solidFill>
                  <a:schemeClr val="tx1"/>
                </a:solidFill>
                <a:effectLst/>
                <a:latin typeface="Garamond" panose="02020404030301010803" pitchFamily="18" charset="0"/>
                <a:ea typeface="Times New Roman" pitchFamily="18" charset="0"/>
              </a:rPr>
              <a:t>, Miroslav Hrstka</a:t>
            </a:r>
            <a:r>
              <a:rPr lang="en-GB" baseline="30000" dirty="0">
                <a:latin typeface="Garamond" panose="02020404030301010803" pitchFamily="18" charset="0"/>
                <a:ea typeface="Times New Roman" pitchFamily="18" charset="0"/>
              </a:rPr>
              <a:t>1</a:t>
            </a:r>
            <a:r>
              <a:rPr kumimoji="0" lang="en-GB" i="0" u="none" strike="noStrike" cap="none" normalizeH="0" baseline="0" dirty="0" smtClean="0">
                <a:ln>
                  <a:noFill/>
                </a:ln>
                <a:solidFill>
                  <a:schemeClr val="tx1"/>
                </a:solidFill>
                <a:effectLst/>
                <a:latin typeface="Garamond" panose="02020404030301010803" pitchFamily="18" charset="0"/>
                <a:ea typeface="Times New Roman" pitchFamily="18" charset="0"/>
              </a:rPr>
              <a:t>  and J. </a:t>
            </a:r>
            <a:r>
              <a:rPr kumimoji="0" lang="en-GB" i="0" u="none" strike="noStrike" cap="none" normalizeH="0" baseline="0" dirty="0" err="1" smtClean="0">
                <a:ln>
                  <a:noFill/>
                </a:ln>
                <a:solidFill>
                  <a:schemeClr val="tx1"/>
                </a:solidFill>
                <a:effectLst/>
                <a:latin typeface="Garamond" panose="02020404030301010803" pitchFamily="18" charset="0"/>
                <a:ea typeface="Times New Roman" pitchFamily="18" charset="0"/>
              </a:rPr>
              <a:t>Klusa</a:t>
            </a:r>
            <a:r>
              <a:rPr kumimoji="0" lang="cs-CZ" i="0" u="none" strike="noStrike" cap="none" normalizeH="0" baseline="0" dirty="0" smtClean="0">
                <a:ln>
                  <a:noFill/>
                </a:ln>
                <a:solidFill>
                  <a:schemeClr val="tx1"/>
                </a:solidFill>
                <a:effectLst/>
                <a:latin typeface="Garamond" panose="02020404030301010803" pitchFamily="18" charset="0"/>
                <a:ea typeface="Times New Roman" pitchFamily="18" charset="0"/>
              </a:rPr>
              <a:t>k</a:t>
            </a:r>
            <a:r>
              <a:rPr kumimoji="0" lang="en-GB" i="0" u="none" strike="noStrike" cap="none" normalizeH="0" baseline="30000" dirty="0" smtClean="0">
                <a:ln>
                  <a:noFill/>
                </a:ln>
                <a:solidFill>
                  <a:schemeClr val="tx1"/>
                </a:solidFill>
                <a:effectLst/>
                <a:latin typeface="Garamond" panose="02020404030301010803" pitchFamily="18" charset="0"/>
                <a:ea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baseline="30000" dirty="0">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b="1" baseline="30000" dirty="0">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b="1" baseline="30000" dirty="0">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b="1" baseline="30000" dirty="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b="1" baseline="30000" dirty="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b="1" baseline="30000" dirty="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3000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r>
              <a:rPr kumimoji="0" lang="en-GB" sz="1200" b="0" i="0" u="none" strike="noStrike" cap="none" normalizeH="0" baseline="30000" dirty="0" smtClean="0">
                <a:ln>
                  <a:noFill/>
                </a:ln>
                <a:effectLst/>
                <a:latin typeface="Garamond" panose="02020404030301010803" pitchFamily="18" charset="0"/>
                <a:ea typeface="Times New Roman" pitchFamily="18" charset="0"/>
              </a:rPr>
              <a:t>1</a:t>
            </a:r>
            <a:r>
              <a:rPr kumimoji="0" lang="en-GB" sz="1200" b="0" i="0" u="none" strike="noStrike" cap="none" normalizeH="0" baseline="0" dirty="0" smtClean="0">
                <a:ln>
                  <a:noFill/>
                </a:ln>
                <a:effectLst/>
                <a:latin typeface="Garamond" panose="02020404030301010803" pitchFamily="18" charset="0"/>
                <a:ea typeface="Times New Roman" pitchFamily="18" charset="0"/>
              </a:rPr>
              <a:t> </a:t>
            </a:r>
            <a:r>
              <a:rPr lang="en-US" sz="1200" i="1" dirty="0">
                <a:latin typeface="Garamond" panose="02020404030301010803" pitchFamily="18" charset="0"/>
              </a:rPr>
              <a:t>Brno University of Technology, </a:t>
            </a:r>
            <a:r>
              <a:rPr lang="en-US" sz="1200" i="1" dirty="0" err="1">
                <a:latin typeface="Garamond" panose="02020404030301010803" pitchFamily="18" charset="0"/>
              </a:rPr>
              <a:t>Technick</a:t>
            </a:r>
            <a:r>
              <a:rPr lang="en-GB" sz="1200" i="1" dirty="0">
                <a:latin typeface="Garamond" panose="02020404030301010803" pitchFamily="18" charset="0"/>
              </a:rPr>
              <a:t>á</a:t>
            </a:r>
            <a:r>
              <a:rPr lang="en-US" sz="1200" i="1" dirty="0">
                <a:latin typeface="Garamond" panose="02020404030301010803" pitchFamily="18" charset="0"/>
              </a:rPr>
              <a:t> 2896/2, 616 69 Brno, Czech </a:t>
            </a:r>
            <a:r>
              <a:rPr lang="en-US" sz="1200" i="1" dirty="0" smtClean="0">
                <a:latin typeface="Garamond" panose="02020404030301010803" pitchFamily="18" charset="0"/>
              </a:rPr>
              <a:t>Republic</a:t>
            </a:r>
            <a:endParaRPr kumimoji="0" lang="en-US" sz="700" b="0" i="0" u="none" strike="noStrike" cap="none" normalizeH="0" baseline="0" dirty="0" smtClean="0">
              <a:ln>
                <a:noFill/>
              </a:ln>
              <a:effectLst/>
              <a:latin typeface="Garamond" panose="02020404030301010803" pitchFamily="18" charset="0"/>
            </a:endParaRPr>
          </a:p>
          <a:p>
            <a:r>
              <a:rPr kumimoji="0" lang="en-GB" sz="1200" b="0" i="0" u="none" strike="noStrike" cap="none" normalizeH="0" baseline="30000" dirty="0" smtClean="0">
                <a:ln>
                  <a:noFill/>
                </a:ln>
                <a:effectLst/>
                <a:latin typeface="Garamond" panose="02020404030301010803" pitchFamily="18" charset="0"/>
                <a:ea typeface="Times New Roman" pitchFamily="18" charset="0"/>
              </a:rPr>
              <a:t>2</a:t>
            </a:r>
            <a:r>
              <a:rPr kumimoji="0" lang="en-GB" sz="1200" b="0" i="0" u="none" strike="noStrike" cap="none" normalizeH="0" baseline="0" dirty="0" smtClean="0">
                <a:ln>
                  <a:noFill/>
                </a:ln>
                <a:effectLst/>
                <a:latin typeface="Garamond" panose="02020404030301010803" pitchFamily="18" charset="0"/>
                <a:ea typeface="Times New Roman" pitchFamily="18" charset="0"/>
              </a:rPr>
              <a:t> </a:t>
            </a:r>
            <a:r>
              <a:rPr lang="en-US" sz="1200" i="1" dirty="0">
                <a:latin typeface="Garamond" panose="02020404030301010803" pitchFamily="18" charset="0"/>
              </a:rPr>
              <a:t>CEITEC IPM, Institute of Physics of Materials; </a:t>
            </a:r>
            <a:r>
              <a:rPr lang="en-US" sz="1200" i="1" dirty="0" err="1">
                <a:latin typeface="Garamond" panose="02020404030301010803" pitchFamily="18" charset="0"/>
              </a:rPr>
              <a:t>Zižkova</a:t>
            </a:r>
            <a:r>
              <a:rPr lang="en-US" sz="1200" i="1" dirty="0">
                <a:latin typeface="Garamond" panose="02020404030301010803" pitchFamily="18" charset="0"/>
              </a:rPr>
              <a:t> 22, 616 62, Brno, Czech </a:t>
            </a:r>
            <a:r>
              <a:rPr lang="en-US" sz="1200" i="1" dirty="0" smtClean="0">
                <a:latin typeface="Garamond" panose="02020404030301010803" pitchFamily="18" charset="0"/>
              </a:rPr>
              <a:t>Republic</a:t>
            </a:r>
            <a:r>
              <a:rPr kumimoji="0" lang="en-US" sz="700" b="0" i="0" u="none" strike="noStrike" cap="none" normalizeH="0" baseline="0" dirty="0" smtClean="0">
                <a:ln>
                  <a:noFill/>
                </a:ln>
                <a:effectLst/>
                <a:latin typeface="Garamond" panose="02020404030301010803" pitchFamily="18" charset="0"/>
              </a:rPr>
              <a:t> </a:t>
            </a:r>
            <a:endParaRPr kumimoji="0" lang="en-US" sz="1800" b="0" i="0" u="none" strike="noStrike" cap="none" normalizeH="0" baseline="0" dirty="0" smtClean="0">
              <a:ln>
                <a:noFill/>
              </a:ln>
              <a:effectLst/>
              <a:latin typeface="Garamond" panose="02020404030301010803" pitchFamily="18" charset="0"/>
            </a:endParaRPr>
          </a:p>
        </p:txBody>
      </p:sp>
      <p:sp>
        <p:nvSpPr>
          <p:cNvPr id="7" name="Rectangle 6"/>
          <p:cNvSpPr/>
          <p:nvPr/>
        </p:nvSpPr>
        <p:spPr>
          <a:xfrm>
            <a:off x="357158" y="1714488"/>
            <a:ext cx="8358246" cy="1323439"/>
          </a:xfrm>
          <a:prstGeom prst="rect">
            <a:avLst/>
          </a:prstGeom>
        </p:spPr>
        <p:txBody>
          <a:bodyPr wrap="square">
            <a:spAutoFit/>
          </a:bodyPr>
          <a:lstStyle/>
          <a:p>
            <a:pPr algn="ctr"/>
            <a:r>
              <a:rPr lang="en-US" sz="4000" b="1" dirty="0">
                <a:latin typeface="Garamond" panose="02020404030301010803" pitchFamily="18" charset="0"/>
              </a:rPr>
              <a:t>Microcrack interaction with circular inclusion and interfacial zone</a:t>
            </a:r>
            <a:endParaRPr lang="cs-CZ" sz="40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569660"/>
          </a:xfrm>
          <a:prstGeom prst="rect">
            <a:avLst/>
          </a:prstGeom>
          <a:noFill/>
        </p:spPr>
        <p:txBody>
          <a:bodyPr wrap="square" rtlCol="0">
            <a:spAutoFit/>
          </a:bodyPr>
          <a:lstStyle/>
          <a:p>
            <a:pPr algn="ctr"/>
            <a:r>
              <a:rPr lang="en-GB" sz="3200" b="1" dirty="0" smtClean="0">
                <a:latin typeface="Garamond" panose="02020404030301010803" pitchFamily="18" charset="0"/>
              </a:rPr>
              <a:t>FUNDAMENTAL SOLUTION</a:t>
            </a:r>
          </a:p>
          <a:p>
            <a:pPr algn="ctr"/>
            <a:r>
              <a:rPr lang="en-GB" sz="3200" i="1" dirty="0" smtClean="0">
                <a:latin typeface="Garamond" panose="02020404030301010803" pitchFamily="18" charset="0"/>
              </a:rPr>
              <a:t>Inner solution </a:t>
            </a:r>
            <a:r>
              <a:rPr lang="en-GB" sz="3200" i="1" dirty="0">
                <a:latin typeface="Garamond" panose="02020404030301010803" pitchFamily="18" charset="0"/>
              </a:rPr>
              <a:t>– continuously distributed dislocation technique</a:t>
            </a:r>
            <a:endParaRPr lang="cs-CZ" sz="3200" i="1" dirty="0">
              <a:latin typeface="Garamond" panose="02020404030301010803" pitchFamily="18" charset="0"/>
            </a:endParaRPr>
          </a:p>
          <a:p>
            <a:pPr algn="ctr"/>
            <a:endParaRPr lang="en-GB" sz="3200" b="1" dirty="0" smtClean="0">
              <a:latin typeface="Garamond" panose="02020404030301010803" pitchFamily="18" charset="0"/>
            </a:endParaRP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47" name="TextovéPole 46"/>
              <p:cNvSpPr txBox="1"/>
              <p:nvPr/>
            </p:nvSpPr>
            <p:spPr>
              <a:xfrm>
                <a:off x="0" y="4871222"/>
                <a:ext cx="9144000" cy="718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a:rPr>
                          </m:ctrlPr>
                        </m:sSubSupPr>
                        <m:e>
                          <m:r>
                            <a:rPr lang="en-GB" sz="1600" b="0" i="1" smtClean="0">
                              <a:latin typeface="Cambria Math"/>
                            </a:rPr>
                            <m:t>𝑇</m:t>
                          </m:r>
                        </m:e>
                        <m:sub>
                          <m:acc>
                            <m:accPr>
                              <m:chr m:val="̂"/>
                              <m:ctrlPr>
                                <a:rPr lang="en-US" sz="1600" i="1" smtClean="0">
                                  <a:latin typeface="Cambria Math"/>
                                </a:rPr>
                              </m:ctrlPr>
                            </m:accPr>
                            <m:e>
                              <m:r>
                                <a:rPr lang="en-GB" sz="1600" b="0" i="1" smtClean="0">
                                  <a:latin typeface="Cambria Math"/>
                                </a:rPr>
                                <m:t>𝑦</m:t>
                              </m:r>
                            </m:e>
                          </m:acc>
                          <m:acc>
                            <m:accPr>
                              <m:chr m:val="̂"/>
                              <m:ctrlPr>
                                <a:rPr lang="en-GB" sz="1600" b="0" i="1" smtClean="0">
                                  <a:latin typeface="Cambria Math"/>
                                </a:rPr>
                              </m:ctrlPr>
                            </m:accPr>
                            <m:e>
                              <m:r>
                                <a:rPr lang="en-GB" sz="1600" b="0" i="1" smtClean="0">
                                  <a:latin typeface="Cambria Math"/>
                                </a:rPr>
                                <m:t>𝑦</m:t>
                              </m:r>
                            </m:e>
                          </m:acc>
                        </m:sub>
                        <m:sup>
                          <m:r>
                            <a:rPr lang="en-GB" sz="1600" b="0" i="1" smtClean="0">
                              <a:latin typeface="Cambria Math"/>
                            </a:rPr>
                            <m:t>(</m:t>
                          </m:r>
                          <m:r>
                            <a:rPr lang="en-GB" sz="1600" b="0" i="1" smtClean="0">
                              <a:latin typeface="Cambria Math"/>
                            </a:rPr>
                            <m:t>0</m:t>
                          </m:r>
                          <m:r>
                            <a:rPr lang="en-GB" sz="1600" b="0" i="1" smtClean="0">
                              <a:latin typeface="Cambria Math"/>
                            </a:rPr>
                            <m:t>)</m:t>
                          </m:r>
                        </m:sup>
                      </m:sSubSup>
                      <m:d>
                        <m:dPr>
                          <m:ctrlPr>
                            <a:rPr lang="en-US" sz="1600" i="1" smtClean="0">
                              <a:latin typeface="Cambria Math"/>
                            </a:rPr>
                          </m:ctrlPr>
                        </m:dPr>
                        <m:e>
                          <m:r>
                            <a:rPr lang="en-GB" sz="1600" b="0" i="1" smtClean="0">
                              <a:latin typeface="Cambria Math"/>
                            </a:rPr>
                            <m:t>𝜀</m:t>
                          </m:r>
                          <m:acc>
                            <m:accPr>
                              <m:chr m:val="̂"/>
                              <m:ctrlPr>
                                <a:rPr lang="en-GB" sz="1600" b="0" i="1" smtClean="0">
                                  <a:latin typeface="Cambria Math"/>
                                </a:rPr>
                              </m:ctrlPr>
                            </m:accPr>
                            <m:e>
                              <m:r>
                                <a:rPr lang="en-GB" sz="1600" b="0" i="1" smtClean="0">
                                  <a:latin typeface="Cambria Math"/>
                                </a:rPr>
                                <m:t>𝑋</m:t>
                              </m:r>
                            </m:e>
                          </m:acc>
                        </m:e>
                      </m:d>
                      <m:r>
                        <a:rPr lang="en-GB" sz="1600" b="0" i="1" smtClean="0">
                          <a:latin typeface="Cambria Math"/>
                        </a:rPr>
                        <m:t>=</m:t>
                      </m:r>
                      <m:f>
                        <m:fPr>
                          <m:ctrlPr>
                            <a:rPr lang="en-GB" sz="1600" b="0" i="1" smtClean="0">
                              <a:latin typeface="Cambria Math"/>
                            </a:rPr>
                          </m:ctrlPr>
                        </m:fPr>
                        <m:num>
                          <m:sSub>
                            <m:sSubPr>
                              <m:ctrlPr>
                                <a:rPr lang="en-GB" sz="1600" i="1">
                                  <a:latin typeface="Cambria Math"/>
                                </a:rPr>
                              </m:ctrlPr>
                            </m:sSubPr>
                            <m:e>
                              <m:r>
                                <a:rPr lang="en-GB" sz="1600" i="1">
                                  <a:latin typeface="Cambria Math"/>
                                </a:rPr>
                                <m:t>𝜇</m:t>
                              </m:r>
                            </m:e>
                            <m:sub>
                              <m:r>
                                <a:rPr lang="en-GB" sz="1600" i="1">
                                  <a:latin typeface="Cambria Math"/>
                                </a:rPr>
                                <m:t>1</m:t>
                              </m:r>
                            </m:sub>
                          </m:sSub>
                        </m:num>
                        <m:den>
                          <m:r>
                            <a:rPr lang="en-GB" sz="1600" i="1">
                              <a:latin typeface="Cambria Math"/>
                            </a:rPr>
                            <m:t>𝜋</m:t>
                          </m:r>
                          <m:d>
                            <m:dPr>
                              <m:ctrlPr>
                                <a:rPr lang="en-GB" sz="1600" i="1">
                                  <a:latin typeface="Cambria Math"/>
                                </a:rPr>
                              </m:ctrlPr>
                            </m:dPr>
                            <m:e>
                              <m:sSub>
                                <m:sSubPr>
                                  <m:ctrlPr>
                                    <a:rPr lang="en-GB" sz="1600" i="1">
                                      <a:latin typeface="Cambria Math"/>
                                    </a:rPr>
                                  </m:ctrlPr>
                                </m:sSubPr>
                                <m:e>
                                  <m:r>
                                    <a:rPr lang="en-GB" sz="1600" i="1">
                                      <a:latin typeface="Cambria Math"/>
                                    </a:rPr>
                                    <m:t>𝜅</m:t>
                                  </m:r>
                                </m:e>
                                <m:sub>
                                  <m:r>
                                    <a:rPr lang="en-GB" sz="1600" i="1">
                                      <a:latin typeface="Cambria Math"/>
                                    </a:rPr>
                                    <m:t>1</m:t>
                                  </m:r>
                                </m:sub>
                              </m:sSub>
                              <m:r>
                                <a:rPr lang="en-GB" sz="1600" i="1">
                                  <a:latin typeface="Cambria Math"/>
                                </a:rPr>
                                <m:t>+</m:t>
                              </m:r>
                              <m:r>
                                <a:rPr lang="en-GB" sz="1600" i="1">
                                  <a:latin typeface="Cambria Math"/>
                                </a:rPr>
                                <m:t>1</m:t>
                              </m:r>
                            </m:e>
                          </m:d>
                        </m:den>
                      </m:f>
                      <m:nary>
                        <m:naryPr>
                          <m:ctrlPr>
                            <a:rPr lang="en-GB" sz="1600" b="0" i="1" smtClean="0">
                              <a:latin typeface="Cambria Math"/>
                            </a:rPr>
                          </m:ctrlPr>
                        </m:naryPr>
                        <m:sub>
                          <m:r>
                            <m:rPr>
                              <m:brk m:alnAt="23"/>
                            </m:rPr>
                            <a:rPr lang="en-GB" sz="1600" b="0" i="1" smtClean="0">
                              <a:latin typeface="Cambria Math"/>
                            </a:rPr>
                            <m:t>−</m:t>
                          </m:r>
                          <m:r>
                            <a:rPr lang="en-GB" sz="1600" b="0" i="1" smtClean="0">
                              <a:latin typeface="Cambria Math"/>
                            </a:rPr>
                            <m:t>1</m:t>
                          </m:r>
                        </m:sub>
                        <m:sup>
                          <m:r>
                            <a:rPr lang="en-GB" sz="1600" b="0" i="1" smtClean="0">
                              <a:latin typeface="Cambria Math"/>
                            </a:rPr>
                            <m:t>1</m:t>
                          </m:r>
                        </m:sup>
                        <m:e>
                          <m:d>
                            <m:dPr>
                              <m:begChr m:val="["/>
                              <m:endChr m:val="]"/>
                              <m:ctrlPr>
                                <a:rPr lang="en-GB" sz="1600" b="0" i="1" smtClean="0">
                                  <a:latin typeface="Cambria Math"/>
                                </a:rPr>
                              </m:ctrlPr>
                            </m:dPr>
                            <m:e>
                              <m:sSub>
                                <m:sSubPr>
                                  <m:ctrlPr>
                                    <a:rPr lang="en-GB" sz="1600" b="0" i="1" smtClean="0">
                                      <a:latin typeface="Cambria Math"/>
                                    </a:rPr>
                                  </m:ctrlPr>
                                </m:sSubPr>
                                <m:e>
                                  <m:r>
                                    <a:rPr lang="en-GB" sz="1600" b="0" i="1" smtClean="0">
                                      <a:latin typeface="Cambria Math"/>
                                    </a:rPr>
                                    <m:t>𝐵</m:t>
                                  </m:r>
                                </m:e>
                                <m:sub>
                                  <m:acc>
                                    <m:accPr>
                                      <m:chr m:val="̂"/>
                                      <m:ctrlPr>
                                        <a:rPr lang="en-GB" sz="1600" b="0" i="1" smtClean="0">
                                          <a:latin typeface="Cambria Math"/>
                                        </a:rPr>
                                      </m:ctrlPr>
                                    </m:accPr>
                                    <m:e>
                                      <m:r>
                                        <a:rPr lang="en-GB" sz="1600" b="0" i="1" smtClean="0">
                                          <a:latin typeface="Cambria Math"/>
                                        </a:rPr>
                                        <m:t>𝑥</m:t>
                                      </m:r>
                                    </m:e>
                                  </m:acc>
                                </m:sub>
                              </m:sSub>
                              <m:d>
                                <m:dPr>
                                  <m:ctrlPr>
                                    <a:rPr lang="en-GB" sz="1600" b="0" i="1" smtClean="0">
                                      <a:latin typeface="Cambria Math"/>
                                    </a:rPr>
                                  </m:ctrlPr>
                                </m:dPr>
                                <m:e>
                                  <m:acc>
                                    <m:accPr>
                                      <m:chr m:val="̂"/>
                                      <m:ctrlPr>
                                        <a:rPr lang="en-GB" sz="1600" b="0" i="1" smtClean="0">
                                          <a:latin typeface="Cambria Math"/>
                                        </a:rPr>
                                      </m:ctrlPr>
                                    </m:accPr>
                                    <m:e>
                                      <m:r>
                                        <m:rPr>
                                          <m:sty m:val="p"/>
                                        </m:rPr>
                                        <a:rPr lang="en-GB" sz="1600">
                                          <a:latin typeface="Cambria Math"/>
                                        </a:rPr>
                                        <m:t>Θ</m:t>
                                      </m:r>
                                    </m:e>
                                  </m:acc>
                                </m:e>
                              </m:d>
                              <m:sSub>
                                <m:sSubPr>
                                  <m:ctrlPr>
                                    <a:rPr lang="en-GB" sz="1600" b="0" i="1" smtClean="0">
                                      <a:latin typeface="Cambria Math"/>
                                    </a:rPr>
                                  </m:ctrlPr>
                                </m:sSubPr>
                                <m:e>
                                  <m:r>
                                    <a:rPr lang="en-GB" sz="1600" b="0" i="1" smtClean="0">
                                      <a:latin typeface="Cambria Math"/>
                                    </a:rPr>
                                    <m:t>𝐻</m:t>
                                  </m:r>
                                </m:e>
                                <m:sub>
                                  <m:acc>
                                    <m:accPr>
                                      <m:chr m:val="̂"/>
                                      <m:ctrlPr>
                                        <a:rPr lang="en-GB" sz="1600" b="0" i="1" smtClean="0">
                                          <a:latin typeface="Cambria Math"/>
                                        </a:rPr>
                                      </m:ctrlPr>
                                    </m:accPr>
                                    <m:e>
                                      <m:r>
                                        <a:rPr lang="en-GB" sz="1600" b="0" i="1" smtClean="0">
                                          <a:latin typeface="Cambria Math"/>
                                        </a:rPr>
                                        <m:t>𝑥</m:t>
                                      </m:r>
                                    </m:e>
                                  </m:acc>
                                  <m:acc>
                                    <m:accPr>
                                      <m:chr m:val="̂"/>
                                      <m:ctrlPr>
                                        <a:rPr lang="en-US" sz="1600" i="1" smtClean="0">
                                          <a:latin typeface="Cambria Math"/>
                                        </a:rPr>
                                      </m:ctrlPr>
                                    </m:accPr>
                                    <m:e>
                                      <m:r>
                                        <a:rPr lang="en-GB" sz="1600" b="0" i="1" smtClean="0">
                                          <a:latin typeface="Cambria Math"/>
                                        </a:rPr>
                                        <m:t>𝑦</m:t>
                                      </m:r>
                                    </m:e>
                                  </m:acc>
                                  <m:acc>
                                    <m:accPr>
                                      <m:chr m:val="̂"/>
                                      <m:ctrlPr>
                                        <a:rPr lang="en-US" sz="1600" i="1" smtClean="0">
                                          <a:latin typeface="Cambria Math"/>
                                        </a:rPr>
                                      </m:ctrlPr>
                                    </m:accPr>
                                    <m:e>
                                      <m:r>
                                        <a:rPr lang="en-GB" sz="1600" b="0" i="1" smtClean="0">
                                          <a:latin typeface="Cambria Math"/>
                                        </a:rPr>
                                        <m:t>𝑦</m:t>
                                      </m:r>
                                    </m:e>
                                  </m:acc>
                                </m:sub>
                              </m:sSub>
                              <m:d>
                                <m:dPr>
                                  <m:ctrlPr>
                                    <a:rPr lang="en-GB" sz="1600" b="0" i="1" smtClean="0">
                                      <a:latin typeface="Cambria Math"/>
                                    </a:rPr>
                                  </m:ctrlPr>
                                </m:dPr>
                                <m:e>
                                  <m:acc>
                                    <m:accPr>
                                      <m:chr m:val="̂"/>
                                      <m:ctrlPr>
                                        <a:rPr lang="en-GB" sz="1600" b="0" i="1" smtClean="0">
                                          <a:latin typeface="Cambria Math"/>
                                        </a:rPr>
                                      </m:ctrlPr>
                                    </m:accPr>
                                    <m:e>
                                      <m:r>
                                        <a:rPr lang="en-GB" sz="1600" b="0" i="1" smtClean="0">
                                          <a:latin typeface="Cambria Math"/>
                                        </a:rPr>
                                        <m:t>𝑋</m:t>
                                      </m:r>
                                    </m:e>
                                  </m:acc>
                                  <m:r>
                                    <a:rPr lang="en-GB" sz="1600" b="0" i="1" smtClean="0">
                                      <a:latin typeface="Cambria Math"/>
                                    </a:rPr>
                                    <m:t>,</m:t>
                                  </m:r>
                                  <m:acc>
                                    <m:accPr>
                                      <m:chr m:val="̂"/>
                                      <m:ctrlPr>
                                        <a:rPr lang="en-US" sz="1600" i="1" smtClean="0">
                                          <a:latin typeface="Cambria Math"/>
                                        </a:rPr>
                                      </m:ctrlPr>
                                    </m:accPr>
                                    <m:e>
                                      <m:r>
                                        <m:rPr>
                                          <m:sty m:val="p"/>
                                        </m:rPr>
                                        <a:rPr lang="en-GB" sz="1600" b="0" i="0" smtClean="0">
                                          <a:latin typeface="Cambria Math"/>
                                        </a:rPr>
                                        <m:t>Θ</m:t>
                                      </m:r>
                                    </m:e>
                                  </m:acc>
                                  <m:r>
                                    <a:rPr lang="en-GB" sz="1600" b="0" i="1" smtClean="0">
                                      <a:latin typeface="Cambria Math"/>
                                    </a:rPr>
                                    <m:t>;</m:t>
                                  </m:r>
                                  <m:sSub>
                                    <m:sSubPr>
                                      <m:ctrlPr>
                                        <a:rPr lang="en-GB" sz="1600" b="0" i="1" smtClean="0">
                                          <a:latin typeface="Cambria Math"/>
                                        </a:rPr>
                                      </m:ctrlPr>
                                    </m:sSubPr>
                                    <m:e>
                                      <m:r>
                                        <a:rPr lang="en-GB" sz="1600" b="0" i="1" smtClean="0">
                                          <a:latin typeface="Cambria Math"/>
                                        </a:rPr>
                                        <m:t>h</m:t>
                                      </m:r>
                                    </m:e>
                                    <m:sub>
                                      <m:r>
                                        <a:rPr lang="en-GB" sz="1600" b="0" i="1" smtClean="0">
                                          <a:latin typeface="Cambria Math"/>
                                        </a:rPr>
                                        <m:t>−</m:t>
                                      </m:r>
                                      <m:r>
                                        <a:rPr lang="en-GB" sz="1600" b="0" i="1" smtClean="0">
                                          <a:latin typeface="Cambria Math"/>
                                        </a:rPr>
                                        <m:t>𝑘</m:t>
                                      </m:r>
                                    </m:sub>
                                  </m:sSub>
                                  <m:r>
                                    <a:rPr lang="en-GB" sz="1600" b="0" i="1" smtClean="0">
                                      <a:latin typeface="Cambria Math"/>
                                    </a:rPr>
                                    <m:t>,</m:t>
                                  </m:r>
                                  <m:sSub>
                                    <m:sSubPr>
                                      <m:ctrlPr>
                                        <a:rPr lang="en-GB" sz="1600" b="0" i="1" smtClean="0">
                                          <a:latin typeface="Cambria Math"/>
                                        </a:rPr>
                                      </m:ctrlPr>
                                    </m:sSubPr>
                                    <m:e>
                                      <m:r>
                                        <a:rPr lang="en-GB" sz="1600" b="0" i="1" smtClean="0">
                                          <a:latin typeface="Cambria Math"/>
                                        </a:rPr>
                                        <m:t>𝑝</m:t>
                                      </m:r>
                                    </m:e>
                                    <m:sub>
                                      <m:r>
                                        <a:rPr lang="en-GB" sz="1600" b="0" i="1" smtClean="0">
                                          <a:latin typeface="Cambria Math"/>
                                        </a:rPr>
                                        <m:t>−</m:t>
                                      </m:r>
                                      <m:r>
                                        <a:rPr lang="en-GB" sz="1600" b="0" i="1" smtClean="0">
                                          <a:latin typeface="Cambria Math"/>
                                        </a:rPr>
                                        <m:t>𝑘</m:t>
                                      </m:r>
                                    </m:sub>
                                  </m:sSub>
                                </m:e>
                              </m:d>
                              <m:r>
                                <a:rPr lang="en-GB" sz="1600" b="0" i="1" smtClean="0">
                                  <a:latin typeface="Cambria Math"/>
                                </a:rPr>
                                <m:t> +</m:t>
                              </m:r>
                              <m:sSub>
                                <m:sSubPr>
                                  <m:ctrlPr>
                                    <a:rPr lang="en-GB" sz="1600" b="0" i="1" smtClean="0">
                                      <a:latin typeface="Cambria Math"/>
                                    </a:rPr>
                                  </m:ctrlPr>
                                </m:sSubPr>
                                <m:e>
                                  <m:r>
                                    <a:rPr lang="en-GB" sz="1600" b="0" i="1" smtClean="0">
                                      <a:latin typeface="Cambria Math"/>
                                    </a:rPr>
                                    <m:t>𝐵</m:t>
                                  </m:r>
                                </m:e>
                                <m:sub>
                                  <m:acc>
                                    <m:accPr>
                                      <m:chr m:val="̂"/>
                                      <m:ctrlPr>
                                        <a:rPr lang="en-GB" sz="1600" b="0" i="1" smtClean="0">
                                          <a:latin typeface="Cambria Math"/>
                                        </a:rPr>
                                      </m:ctrlPr>
                                    </m:accPr>
                                    <m:e>
                                      <m:r>
                                        <a:rPr lang="en-GB" sz="1600" b="0" i="1" smtClean="0">
                                          <a:latin typeface="Cambria Math"/>
                                        </a:rPr>
                                        <m:t>𝑦</m:t>
                                      </m:r>
                                    </m:e>
                                  </m:acc>
                                </m:sub>
                              </m:sSub>
                              <m:d>
                                <m:dPr>
                                  <m:ctrlPr>
                                    <a:rPr lang="en-GB" sz="1600" i="1">
                                      <a:latin typeface="Cambria Math"/>
                                    </a:rPr>
                                  </m:ctrlPr>
                                </m:dPr>
                                <m:e>
                                  <m:acc>
                                    <m:accPr>
                                      <m:chr m:val="̂"/>
                                      <m:ctrlPr>
                                        <a:rPr lang="en-GB" sz="1600" i="1">
                                          <a:latin typeface="Cambria Math"/>
                                        </a:rPr>
                                      </m:ctrlPr>
                                    </m:accPr>
                                    <m:e>
                                      <m:r>
                                        <m:rPr>
                                          <m:sty m:val="p"/>
                                        </m:rPr>
                                        <a:rPr lang="en-GB" sz="1600">
                                          <a:latin typeface="Cambria Math"/>
                                        </a:rPr>
                                        <m:t>Θ</m:t>
                                      </m:r>
                                    </m:e>
                                  </m:acc>
                                </m:e>
                              </m:d>
                              <m:d>
                                <m:dPr>
                                  <m:ctrlPr>
                                    <a:rPr lang="en-GB" sz="1600" b="0" i="1" smtClean="0">
                                      <a:latin typeface="Cambria Math"/>
                                    </a:rPr>
                                  </m:ctrlPr>
                                </m:dPr>
                                <m:e>
                                  <m:f>
                                    <m:fPr>
                                      <m:ctrlPr>
                                        <a:rPr lang="en-GB" sz="1600" b="0" i="1" smtClean="0">
                                          <a:latin typeface="Cambria Math"/>
                                        </a:rPr>
                                      </m:ctrlPr>
                                    </m:fPr>
                                    <m:num>
                                      <m:r>
                                        <a:rPr lang="en-GB" sz="1600" b="0" i="1" smtClean="0">
                                          <a:latin typeface="Cambria Math"/>
                                        </a:rPr>
                                        <m:t>2</m:t>
                                      </m:r>
                                    </m:num>
                                    <m:den>
                                      <m:acc>
                                        <m:accPr>
                                          <m:chr m:val="̂"/>
                                          <m:ctrlPr>
                                            <a:rPr lang="en-GB" sz="1600" b="0" i="1" smtClean="0">
                                              <a:latin typeface="Cambria Math"/>
                                            </a:rPr>
                                          </m:ctrlPr>
                                        </m:accPr>
                                        <m:e>
                                          <m:r>
                                            <a:rPr lang="en-GB" sz="1600" b="0" i="1" smtClean="0">
                                              <a:latin typeface="Cambria Math"/>
                                            </a:rPr>
                                            <m:t>𝑋</m:t>
                                          </m:r>
                                        </m:e>
                                      </m:acc>
                                      <m:r>
                                        <a:rPr lang="en-GB" sz="1600" b="0" i="1" smtClean="0">
                                          <a:latin typeface="Cambria Math"/>
                                        </a:rPr>
                                        <m:t>−</m:t>
                                      </m:r>
                                      <m:acc>
                                        <m:accPr>
                                          <m:chr m:val="̂"/>
                                          <m:ctrlPr>
                                            <a:rPr lang="en-US" sz="1600" i="1" smtClean="0">
                                              <a:latin typeface="Cambria Math"/>
                                            </a:rPr>
                                          </m:ctrlPr>
                                        </m:accPr>
                                        <m:e>
                                          <m:r>
                                            <m:rPr>
                                              <m:sty m:val="p"/>
                                            </m:rPr>
                                            <a:rPr lang="en-GB" sz="1600" b="0" i="0" smtClean="0">
                                              <a:latin typeface="Cambria Math"/>
                                            </a:rPr>
                                            <m:t>Θ</m:t>
                                          </m:r>
                                        </m:e>
                                      </m:acc>
                                    </m:den>
                                  </m:f>
                                  <m:r>
                                    <a:rPr lang="en-GB" sz="1600" b="0" i="1" smtClean="0">
                                      <a:latin typeface="Cambria Math"/>
                                    </a:rPr>
                                    <m:t>+</m:t>
                                  </m:r>
                                  <m:sSub>
                                    <m:sSubPr>
                                      <m:ctrlPr>
                                        <a:rPr lang="en-GB" sz="1600" b="0" i="1" smtClean="0">
                                          <a:latin typeface="Cambria Math"/>
                                        </a:rPr>
                                      </m:ctrlPr>
                                    </m:sSubPr>
                                    <m:e>
                                      <m:r>
                                        <a:rPr lang="en-GB" sz="1600" b="0" i="1" smtClean="0">
                                          <a:latin typeface="Cambria Math"/>
                                        </a:rPr>
                                        <m:t>𝐻</m:t>
                                      </m:r>
                                    </m:e>
                                    <m:sub>
                                      <m:acc>
                                        <m:accPr>
                                          <m:chr m:val="̂"/>
                                          <m:ctrlPr>
                                            <a:rPr lang="en-GB" sz="1600" b="0" i="1" smtClean="0">
                                              <a:latin typeface="Cambria Math"/>
                                            </a:rPr>
                                          </m:ctrlPr>
                                        </m:accPr>
                                        <m:e>
                                          <m:r>
                                            <a:rPr lang="en-GB" sz="1600" b="0" i="1" smtClean="0">
                                              <a:latin typeface="Cambria Math"/>
                                            </a:rPr>
                                            <m:t>𝑦</m:t>
                                          </m:r>
                                        </m:e>
                                      </m:acc>
                                      <m:acc>
                                        <m:accPr>
                                          <m:chr m:val="̂"/>
                                          <m:ctrlPr>
                                            <a:rPr lang="en-US" sz="1600" i="1" smtClean="0">
                                              <a:latin typeface="Cambria Math"/>
                                            </a:rPr>
                                          </m:ctrlPr>
                                        </m:accPr>
                                        <m:e>
                                          <m:r>
                                            <a:rPr lang="en-GB" sz="1600" b="0" i="1" smtClean="0">
                                              <a:latin typeface="Cambria Math"/>
                                            </a:rPr>
                                            <m:t>𝑦</m:t>
                                          </m:r>
                                        </m:e>
                                      </m:acc>
                                      <m:acc>
                                        <m:accPr>
                                          <m:chr m:val="̂"/>
                                          <m:ctrlPr>
                                            <a:rPr lang="en-US" sz="1600" i="1" smtClean="0">
                                              <a:latin typeface="Cambria Math"/>
                                            </a:rPr>
                                          </m:ctrlPr>
                                        </m:accPr>
                                        <m:e>
                                          <m:r>
                                            <a:rPr lang="en-GB" sz="1600" b="0" i="1" smtClean="0">
                                              <a:latin typeface="Cambria Math"/>
                                            </a:rPr>
                                            <m:t>𝑦</m:t>
                                          </m:r>
                                        </m:e>
                                      </m:acc>
                                    </m:sub>
                                  </m:sSub>
                                  <m:d>
                                    <m:dPr>
                                      <m:ctrlPr>
                                        <a:rPr lang="en-GB" sz="1600" b="0" i="1" smtClean="0">
                                          <a:latin typeface="Cambria Math"/>
                                        </a:rPr>
                                      </m:ctrlPr>
                                    </m:dPr>
                                    <m:e>
                                      <m:acc>
                                        <m:accPr>
                                          <m:chr m:val="̂"/>
                                          <m:ctrlPr>
                                            <a:rPr lang="en-GB" sz="1600" b="0" i="1" smtClean="0">
                                              <a:latin typeface="Cambria Math"/>
                                            </a:rPr>
                                          </m:ctrlPr>
                                        </m:accPr>
                                        <m:e>
                                          <m:r>
                                            <a:rPr lang="en-GB" sz="1600" b="0" i="1" smtClean="0">
                                              <a:latin typeface="Cambria Math"/>
                                            </a:rPr>
                                            <m:t>𝑋</m:t>
                                          </m:r>
                                        </m:e>
                                      </m:acc>
                                      <m:r>
                                        <a:rPr lang="en-GB" sz="1600" b="0" i="1" smtClean="0">
                                          <a:latin typeface="Cambria Math"/>
                                        </a:rPr>
                                        <m:t>,</m:t>
                                      </m:r>
                                      <m:acc>
                                        <m:accPr>
                                          <m:chr m:val="̂"/>
                                          <m:ctrlPr>
                                            <a:rPr lang="en-US" sz="1600" i="1" smtClean="0">
                                              <a:latin typeface="Cambria Math"/>
                                            </a:rPr>
                                          </m:ctrlPr>
                                        </m:accPr>
                                        <m:e>
                                          <m:r>
                                            <m:rPr>
                                              <m:sty m:val="p"/>
                                            </m:rPr>
                                            <a:rPr lang="en-GB" sz="1600" b="0" i="0" smtClean="0">
                                              <a:latin typeface="Cambria Math"/>
                                            </a:rPr>
                                            <m:t>Θ</m:t>
                                          </m:r>
                                        </m:e>
                                      </m:acc>
                                      <m:r>
                                        <a:rPr lang="en-GB" sz="1600" b="0" i="1" smtClean="0">
                                          <a:latin typeface="Cambria Math"/>
                                        </a:rPr>
                                        <m:t>;</m:t>
                                      </m:r>
                                      <m:sSub>
                                        <m:sSubPr>
                                          <m:ctrlPr>
                                            <a:rPr lang="en-GB" sz="1600" b="0" i="1" smtClean="0">
                                              <a:latin typeface="Cambria Math"/>
                                            </a:rPr>
                                          </m:ctrlPr>
                                        </m:sSubPr>
                                        <m:e>
                                          <m:r>
                                            <a:rPr lang="en-GB" sz="1600" b="0" i="1" smtClean="0">
                                              <a:latin typeface="Cambria Math"/>
                                            </a:rPr>
                                            <m:t>h</m:t>
                                          </m:r>
                                        </m:e>
                                        <m:sub>
                                          <m:r>
                                            <a:rPr lang="en-GB" sz="1600" b="0" i="1" smtClean="0">
                                              <a:latin typeface="Cambria Math"/>
                                            </a:rPr>
                                            <m:t>−</m:t>
                                          </m:r>
                                          <m:r>
                                            <a:rPr lang="en-GB" sz="1600" b="0" i="1" smtClean="0">
                                              <a:latin typeface="Cambria Math"/>
                                            </a:rPr>
                                            <m:t>𝑘</m:t>
                                          </m:r>
                                        </m:sub>
                                      </m:sSub>
                                      <m:r>
                                        <a:rPr lang="en-GB" sz="1600" b="0" i="1" smtClean="0">
                                          <a:latin typeface="Cambria Math"/>
                                        </a:rPr>
                                        <m:t>,</m:t>
                                      </m:r>
                                      <m:sSub>
                                        <m:sSubPr>
                                          <m:ctrlPr>
                                            <a:rPr lang="en-GB" sz="1600" b="0" i="1" smtClean="0">
                                              <a:latin typeface="Cambria Math"/>
                                            </a:rPr>
                                          </m:ctrlPr>
                                        </m:sSubPr>
                                        <m:e>
                                          <m:r>
                                            <a:rPr lang="en-GB" sz="1600" b="0" i="1" smtClean="0">
                                              <a:latin typeface="Cambria Math"/>
                                            </a:rPr>
                                            <m:t>𝑝</m:t>
                                          </m:r>
                                        </m:e>
                                        <m:sub>
                                          <m:r>
                                            <a:rPr lang="en-GB" sz="1600" b="0" i="1" smtClean="0">
                                              <a:latin typeface="Cambria Math"/>
                                            </a:rPr>
                                            <m:t>−</m:t>
                                          </m:r>
                                          <m:r>
                                            <a:rPr lang="en-GB" sz="1600" b="0" i="1" smtClean="0">
                                              <a:latin typeface="Cambria Math"/>
                                            </a:rPr>
                                            <m:t>𝑘</m:t>
                                          </m:r>
                                        </m:sub>
                                      </m:sSub>
                                    </m:e>
                                  </m:d>
                                </m:e>
                              </m:d>
                            </m:e>
                          </m:d>
                          <m:r>
                            <m:rPr>
                              <m:sty m:val="p"/>
                            </m:rPr>
                            <a:rPr lang="en-GB" sz="1600" b="0" i="0" smtClean="0">
                              <a:latin typeface="Cambria Math"/>
                            </a:rPr>
                            <m:t>dΘ</m:t>
                          </m:r>
                        </m:e>
                      </m:nary>
                    </m:oMath>
                  </m:oMathPara>
                </a14:m>
                <a:endParaRPr lang="en-US" sz="1600" dirty="0"/>
              </a:p>
            </p:txBody>
          </p:sp>
        </mc:Choice>
        <mc:Fallback>
          <p:sp>
            <p:nvSpPr>
              <p:cNvPr id="47" name="TextovéPole 46"/>
              <p:cNvSpPr txBox="1">
                <a:spLocks noRot="1" noChangeAspect="1" noMove="1" noResize="1" noEditPoints="1" noAdjustHandles="1" noChangeArrowheads="1" noChangeShapeType="1" noTextEdit="1"/>
              </p:cNvSpPr>
              <p:nvPr/>
            </p:nvSpPr>
            <p:spPr>
              <a:xfrm>
                <a:off x="0" y="4871222"/>
                <a:ext cx="9144000" cy="71801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ovéPole 51"/>
              <p:cNvSpPr txBox="1"/>
              <p:nvPr/>
            </p:nvSpPr>
            <p:spPr>
              <a:xfrm>
                <a:off x="13922" y="5807327"/>
                <a:ext cx="9144000" cy="718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a:rPr>
                          </m:ctrlPr>
                        </m:sSubSupPr>
                        <m:e>
                          <m:r>
                            <a:rPr lang="en-GB" sz="1600" b="0" i="1" smtClean="0">
                              <a:latin typeface="Cambria Math"/>
                            </a:rPr>
                            <m:t>𝑇</m:t>
                          </m:r>
                        </m:e>
                        <m:sub>
                          <m:acc>
                            <m:accPr>
                              <m:chr m:val="̂"/>
                              <m:ctrlPr>
                                <a:rPr lang="en-US" sz="1600" i="1" smtClean="0">
                                  <a:latin typeface="Cambria Math"/>
                                </a:rPr>
                              </m:ctrlPr>
                            </m:accPr>
                            <m:e>
                              <m:r>
                                <a:rPr lang="en-GB" sz="1600" b="0" i="1" smtClean="0">
                                  <a:latin typeface="Cambria Math"/>
                                </a:rPr>
                                <m:t>𝑥</m:t>
                              </m:r>
                            </m:e>
                          </m:acc>
                          <m:acc>
                            <m:accPr>
                              <m:chr m:val="̂"/>
                              <m:ctrlPr>
                                <a:rPr lang="en-GB" sz="1600" b="0" i="1" smtClean="0">
                                  <a:latin typeface="Cambria Math"/>
                                </a:rPr>
                              </m:ctrlPr>
                            </m:accPr>
                            <m:e>
                              <m:r>
                                <a:rPr lang="en-GB" sz="1600" b="0" i="1" smtClean="0">
                                  <a:latin typeface="Cambria Math"/>
                                </a:rPr>
                                <m:t>𝑦</m:t>
                              </m:r>
                            </m:e>
                          </m:acc>
                        </m:sub>
                        <m:sup>
                          <m:r>
                            <a:rPr lang="en-GB" sz="1600" b="0" i="1" smtClean="0">
                              <a:latin typeface="Cambria Math"/>
                            </a:rPr>
                            <m:t>(</m:t>
                          </m:r>
                          <m:r>
                            <a:rPr lang="en-GB" sz="1600" b="0" i="1" smtClean="0">
                              <a:latin typeface="Cambria Math"/>
                            </a:rPr>
                            <m:t>0</m:t>
                          </m:r>
                          <m:r>
                            <a:rPr lang="en-GB" sz="1600" b="0" i="1" smtClean="0">
                              <a:latin typeface="Cambria Math"/>
                            </a:rPr>
                            <m:t>)</m:t>
                          </m:r>
                        </m:sup>
                      </m:sSubSup>
                      <m:d>
                        <m:dPr>
                          <m:ctrlPr>
                            <a:rPr lang="en-US" sz="1600" i="1" smtClean="0">
                              <a:latin typeface="Cambria Math"/>
                            </a:rPr>
                          </m:ctrlPr>
                        </m:dPr>
                        <m:e>
                          <m:r>
                            <a:rPr lang="en-GB" sz="1600" b="0" i="1" smtClean="0">
                              <a:latin typeface="Cambria Math"/>
                            </a:rPr>
                            <m:t>𝜀</m:t>
                          </m:r>
                          <m:acc>
                            <m:accPr>
                              <m:chr m:val="̂"/>
                              <m:ctrlPr>
                                <a:rPr lang="en-GB" sz="1600" b="0" i="1" smtClean="0">
                                  <a:latin typeface="Cambria Math"/>
                                </a:rPr>
                              </m:ctrlPr>
                            </m:accPr>
                            <m:e>
                              <m:r>
                                <a:rPr lang="en-GB" sz="1600" b="0" i="1" smtClean="0">
                                  <a:latin typeface="Cambria Math"/>
                                </a:rPr>
                                <m:t>𝑋</m:t>
                              </m:r>
                            </m:e>
                          </m:acc>
                        </m:e>
                      </m:d>
                      <m:r>
                        <a:rPr lang="en-GB" sz="1600" b="0" i="1" smtClean="0">
                          <a:latin typeface="Cambria Math"/>
                        </a:rPr>
                        <m:t>=</m:t>
                      </m:r>
                      <m:f>
                        <m:fPr>
                          <m:ctrlPr>
                            <a:rPr lang="en-GB" sz="1600" b="0" i="1" smtClean="0">
                              <a:latin typeface="Cambria Math"/>
                            </a:rPr>
                          </m:ctrlPr>
                        </m:fPr>
                        <m:num>
                          <m:sSub>
                            <m:sSubPr>
                              <m:ctrlPr>
                                <a:rPr lang="en-GB" sz="1600" i="1">
                                  <a:latin typeface="Cambria Math"/>
                                </a:rPr>
                              </m:ctrlPr>
                            </m:sSubPr>
                            <m:e>
                              <m:r>
                                <a:rPr lang="en-GB" sz="1600" i="1">
                                  <a:latin typeface="Cambria Math"/>
                                </a:rPr>
                                <m:t>𝜇</m:t>
                              </m:r>
                            </m:e>
                            <m:sub>
                              <m:r>
                                <a:rPr lang="en-GB" sz="1600" i="1">
                                  <a:latin typeface="Cambria Math"/>
                                </a:rPr>
                                <m:t>1</m:t>
                              </m:r>
                            </m:sub>
                          </m:sSub>
                        </m:num>
                        <m:den>
                          <m:r>
                            <a:rPr lang="en-GB" sz="1600" i="1">
                              <a:latin typeface="Cambria Math"/>
                            </a:rPr>
                            <m:t>𝜋</m:t>
                          </m:r>
                          <m:d>
                            <m:dPr>
                              <m:ctrlPr>
                                <a:rPr lang="en-GB" sz="1600" i="1">
                                  <a:latin typeface="Cambria Math"/>
                                </a:rPr>
                              </m:ctrlPr>
                            </m:dPr>
                            <m:e>
                              <m:sSub>
                                <m:sSubPr>
                                  <m:ctrlPr>
                                    <a:rPr lang="en-GB" sz="1600" i="1">
                                      <a:latin typeface="Cambria Math"/>
                                    </a:rPr>
                                  </m:ctrlPr>
                                </m:sSubPr>
                                <m:e>
                                  <m:r>
                                    <a:rPr lang="en-GB" sz="1600" i="1">
                                      <a:latin typeface="Cambria Math"/>
                                    </a:rPr>
                                    <m:t>𝜅</m:t>
                                  </m:r>
                                </m:e>
                                <m:sub>
                                  <m:r>
                                    <a:rPr lang="en-GB" sz="1600" i="1">
                                      <a:latin typeface="Cambria Math"/>
                                    </a:rPr>
                                    <m:t>1</m:t>
                                  </m:r>
                                </m:sub>
                              </m:sSub>
                              <m:r>
                                <a:rPr lang="en-GB" sz="1600" i="1">
                                  <a:latin typeface="Cambria Math"/>
                                </a:rPr>
                                <m:t>+</m:t>
                              </m:r>
                              <m:r>
                                <a:rPr lang="en-GB" sz="1600" i="1">
                                  <a:latin typeface="Cambria Math"/>
                                </a:rPr>
                                <m:t>1</m:t>
                              </m:r>
                            </m:e>
                          </m:d>
                        </m:den>
                      </m:f>
                      <m:nary>
                        <m:naryPr>
                          <m:ctrlPr>
                            <a:rPr lang="en-GB" sz="1600" b="0" i="1" smtClean="0">
                              <a:latin typeface="Cambria Math"/>
                            </a:rPr>
                          </m:ctrlPr>
                        </m:naryPr>
                        <m:sub>
                          <m:r>
                            <m:rPr>
                              <m:brk m:alnAt="23"/>
                            </m:rPr>
                            <a:rPr lang="en-GB" sz="1600" b="0" i="1" smtClean="0">
                              <a:latin typeface="Cambria Math"/>
                            </a:rPr>
                            <m:t>−</m:t>
                          </m:r>
                          <m:r>
                            <a:rPr lang="en-GB" sz="1600" b="0" i="1" smtClean="0">
                              <a:latin typeface="Cambria Math"/>
                            </a:rPr>
                            <m:t>1</m:t>
                          </m:r>
                        </m:sub>
                        <m:sup>
                          <m:r>
                            <a:rPr lang="en-GB" sz="1600" b="0" i="1" smtClean="0">
                              <a:latin typeface="Cambria Math"/>
                            </a:rPr>
                            <m:t>1</m:t>
                          </m:r>
                        </m:sup>
                        <m:e>
                          <m:d>
                            <m:dPr>
                              <m:begChr m:val="["/>
                              <m:endChr m:val="]"/>
                              <m:ctrlPr>
                                <a:rPr lang="en-GB" sz="1600" b="0" i="1" smtClean="0">
                                  <a:latin typeface="Cambria Math"/>
                                </a:rPr>
                              </m:ctrlPr>
                            </m:dPr>
                            <m:e>
                              <m:sSub>
                                <m:sSubPr>
                                  <m:ctrlPr>
                                    <a:rPr lang="en-GB" sz="1600" b="0" i="1" smtClean="0">
                                      <a:latin typeface="Cambria Math"/>
                                    </a:rPr>
                                  </m:ctrlPr>
                                </m:sSubPr>
                                <m:e>
                                  <m:r>
                                    <a:rPr lang="en-GB" sz="1600" b="0" i="1" smtClean="0">
                                      <a:latin typeface="Cambria Math"/>
                                    </a:rPr>
                                    <m:t>𝐵</m:t>
                                  </m:r>
                                </m:e>
                                <m:sub>
                                  <m:acc>
                                    <m:accPr>
                                      <m:chr m:val="̂"/>
                                      <m:ctrlPr>
                                        <a:rPr lang="en-GB" sz="1600" b="0" i="1" smtClean="0">
                                          <a:latin typeface="Cambria Math"/>
                                        </a:rPr>
                                      </m:ctrlPr>
                                    </m:accPr>
                                    <m:e>
                                      <m:r>
                                        <a:rPr lang="en-GB" sz="1600" b="0" i="1" smtClean="0">
                                          <a:latin typeface="Cambria Math"/>
                                        </a:rPr>
                                        <m:t>𝑥</m:t>
                                      </m:r>
                                    </m:e>
                                  </m:acc>
                                </m:sub>
                              </m:sSub>
                              <m:d>
                                <m:dPr>
                                  <m:ctrlPr>
                                    <a:rPr lang="en-GB" sz="1600" b="0" i="1" smtClean="0">
                                      <a:latin typeface="Cambria Math"/>
                                    </a:rPr>
                                  </m:ctrlPr>
                                </m:dPr>
                                <m:e>
                                  <m:acc>
                                    <m:accPr>
                                      <m:chr m:val="̂"/>
                                      <m:ctrlPr>
                                        <a:rPr lang="en-GB" sz="1600" b="0" i="1" smtClean="0">
                                          <a:latin typeface="Cambria Math"/>
                                        </a:rPr>
                                      </m:ctrlPr>
                                    </m:accPr>
                                    <m:e>
                                      <m:r>
                                        <m:rPr>
                                          <m:sty m:val="p"/>
                                        </m:rPr>
                                        <a:rPr lang="en-GB" sz="1600">
                                          <a:latin typeface="Cambria Math"/>
                                        </a:rPr>
                                        <m:t>Θ</m:t>
                                      </m:r>
                                    </m:e>
                                  </m:acc>
                                </m:e>
                              </m:d>
                              <m:d>
                                <m:dPr>
                                  <m:ctrlPr>
                                    <a:rPr lang="en-GB" sz="1600" i="1">
                                      <a:latin typeface="Cambria Math"/>
                                    </a:rPr>
                                  </m:ctrlPr>
                                </m:dPr>
                                <m:e>
                                  <m:f>
                                    <m:fPr>
                                      <m:ctrlPr>
                                        <a:rPr lang="en-GB" sz="1600" i="1">
                                          <a:latin typeface="Cambria Math"/>
                                        </a:rPr>
                                      </m:ctrlPr>
                                    </m:fPr>
                                    <m:num>
                                      <m:r>
                                        <a:rPr lang="en-GB" sz="1600" i="1">
                                          <a:latin typeface="Cambria Math"/>
                                        </a:rPr>
                                        <m:t>2</m:t>
                                      </m:r>
                                    </m:num>
                                    <m:den>
                                      <m:acc>
                                        <m:accPr>
                                          <m:chr m:val="̂"/>
                                          <m:ctrlPr>
                                            <a:rPr lang="en-GB" sz="1600" i="1">
                                              <a:latin typeface="Cambria Math"/>
                                            </a:rPr>
                                          </m:ctrlPr>
                                        </m:accPr>
                                        <m:e>
                                          <m:r>
                                            <a:rPr lang="en-GB" sz="1600" i="1">
                                              <a:latin typeface="Cambria Math"/>
                                            </a:rPr>
                                            <m:t>𝑋</m:t>
                                          </m:r>
                                        </m:e>
                                      </m:acc>
                                      <m:r>
                                        <a:rPr lang="en-GB" sz="1600" i="1">
                                          <a:latin typeface="Cambria Math"/>
                                        </a:rPr>
                                        <m:t>−</m:t>
                                      </m:r>
                                      <m:acc>
                                        <m:accPr>
                                          <m:chr m:val="̂"/>
                                          <m:ctrlPr>
                                            <a:rPr lang="en-US" sz="1600" i="1">
                                              <a:latin typeface="Cambria Math"/>
                                            </a:rPr>
                                          </m:ctrlPr>
                                        </m:accPr>
                                        <m:e>
                                          <m:r>
                                            <m:rPr>
                                              <m:sty m:val="p"/>
                                            </m:rPr>
                                            <a:rPr lang="en-GB" sz="1600">
                                              <a:latin typeface="Cambria Math"/>
                                            </a:rPr>
                                            <m:t>Θ</m:t>
                                          </m:r>
                                        </m:e>
                                      </m:acc>
                                    </m:den>
                                  </m:f>
                                  <m:r>
                                    <a:rPr lang="en-GB" sz="1600" i="1">
                                      <a:latin typeface="Cambria Math"/>
                                    </a:rPr>
                                    <m:t>+</m:t>
                                  </m:r>
                                  <m:sSub>
                                    <m:sSubPr>
                                      <m:ctrlPr>
                                        <a:rPr lang="en-GB" sz="1600" i="1">
                                          <a:latin typeface="Cambria Math"/>
                                        </a:rPr>
                                      </m:ctrlPr>
                                    </m:sSubPr>
                                    <m:e>
                                      <m:r>
                                        <a:rPr lang="en-GB" sz="1600" i="1">
                                          <a:latin typeface="Cambria Math"/>
                                        </a:rPr>
                                        <m:t>𝐻</m:t>
                                      </m:r>
                                    </m:e>
                                    <m:sub>
                                      <m:acc>
                                        <m:accPr>
                                          <m:chr m:val="̂"/>
                                          <m:ctrlPr>
                                            <a:rPr lang="en-GB" sz="1600" i="1">
                                              <a:latin typeface="Cambria Math"/>
                                            </a:rPr>
                                          </m:ctrlPr>
                                        </m:accPr>
                                        <m:e>
                                          <m:r>
                                            <a:rPr lang="en-GB" sz="1600" b="0" i="1" smtClean="0">
                                              <a:latin typeface="Cambria Math"/>
                                            </a:rPr>
                                            <m:t>𝑥</m:t>
                                          </m:r>
                                        </m:e>
                                      </m:acc>
                                      <m:acc>
                                        <m:accPr>
                                          <m:chr m:val="̂"/>
                                          <m:ctrlPr>
                                            <a:rPr lang="en-US" sz="1600" i="1">
                                              <a:latin typeface="Cambria Math"/>
                                            </a:rPr>
                                          </m:ctrlPr>
                                        </m:accPr>
                                        <m:e>
                                          <m:r>
                                            <a:rPr lang="en-GB" sz="1600" b="0" i="1" smtClean="0">
                                              <a:latin typeface="Cambria Math"/>
                                            </a:rPr>
                                            <m:t>𝑥</m:t>
                                          </m:r>
                                        </m:e>
                                      </m:acc>
                                      <m:acc>
                                        <m:accPr>
                                          <m:chr m:val="̂"/>
                                          <m:ctrlPr>
                                            <a:rPr lang="en-US" sz="1600" i="1">
                                              <a:latin typeface="Cambria Math"/>
                                            </a:rPr>
                                          </m:ctrlPr>
                                        </m:accPr>
                                        <m:e>
                                          <m:r>
                                            <a:rPr lang="en-GB" sz="1600" i="1">
                                              <a:latin typeface="Cambria Math"/>
                                            </a:rPr>
                                            <m:t>𝑦</m:t>
                                          </m:r>
                                        </m:e>
                                      </m:acc>
                                    </m:sub>
                                  </m:sSub>
                                  <m:d>
                                    <m:dPr>
                                      <m:ctrlPr>
                                        <a:rPr lang="en-GB" sz="1600" i="1">
                                          <a:latin typeface="Cambria Math"/>
                                        </a:rPr>
                                      </m:ctrlPr>
                                    </m:dPr>
                                    <m:e>
                                      <m:acc>
                                        <m:accPr>
                                          <m:chr m:val="̂"/>
                                          <m:ctrlPr>
                                            <a:rPr lang="en-GB" sz="1600" i="1">
                                              <a:latin typeface="Cambria Math"/>
                                            </a:rPr>
                                          </m:ctrlPr>
                                        </m:accPr>
                                        <m:e>
                                          <m:r>
                                            <a:rPr lang="en-GB" sz="1600" i="1">
                                              <a:latin typeface="Cambria Math"/>
                                            </a:rPr>
                                            <m:t>𝑋</m:t>
                                          </m:r>
                                        </m:e>
                                      </m:acc>
                                      <m:r>
                                        <a:rPr lang="en-GB" sz="1600" i="1">
                                          <a:latin typeface="Cambria Math"/>
                                        </a:rPr>
                                        <m:t>,</m:t>
                                      </m:r>
                                      <m:acc>
                                        <m:accPr>
                                          <m:chr m:val="̂"/>
                                          <m:ctrlPr>
                                            <a:rPr lang="en-US" sz="1600" i="1">
                                              <a:latin typeface="Cambria Math"/>
                                            </a:rPr>
                                          </m:ctrlPr>
                                        </m:accPr>
                                        <m:e>
                                          <m:r>
                                            <m:rPr>
                                              <m:sty m:val="p"/>
                                            </m:rPr>
                                            <a:rPr lang="en-GB" sz="1600">
                                              <a:latin typeface="Cambria Math"/>
                                            </a:rPr>
                                            <m:t>Θ</m:t>
                                          </m:r>
                                        </m:e>
                                      </m:acc>
                                      <m:r>
                                        <a:rPr lang="en-GB" sz="1600" i="1">
                                          <a:latin typeface="Cambria Math"/>
                                        </a:rPr>
                                        <m:t>;</m:t>
                                      </m:r>
                                      <m:sSub>
                                        <m:sSubPr>
                                          <m:ctrlPr>
                                            <a:rPr lang="en-GB" sz="1600" i="1">
                                              <a:latin typeface="Cambria Math"/>
                                            </a:rPr>
                                          </m:ctrlPr>
                                        </m:sSubPr>
                                        <m:e>
                                          <m:r>
                                            <a:rPr lang="en-GB" sz="1600" i="1">
                                              <a:latin typeface="Cambria Math"/>
                                            </a:rPr>
                                            <m:t>h</m:t>
                                          </m:r>
                                        </m:e>
                                        <m:sub>
                                          <m:r>
                                            <a:rPr lang="en-GB" sz="1600" i="1">
                                              <a:latin typeface="Cambria Math"/>
                                            </a:rPr>
                                            <m:t>−</m:t>
                                          </m:r>
                                          <m:r>
                                            <a:rPr lang="en-GB" sz="1600" i="1">
                                              <a:latin typeface="Cambria Math"/>
                                            </a:rPr>
                                            <m:t>𝑘</m:t>
                                          </m:r>
                                        </m:sub>
                                      </m:sSub>
                                      <m:r>
                                        <a:rPr lang="en-GB" sz="1600" i="1">
                                          <a:latin typeface="Cambria Math"/>
                                        </a:rPr>
                                        <m:t>,</m:t>
                                      </m:r>
                                      <m:sSub>
                                        <m:sSubPr>
                                          <m:ctrlPr>
                                            <a:rPr lang="en-GB" sz="1600" i="1">
                                              <a:latin typeface="Cambria Math"/>
                                            </a:rPr>
                                          </m:ctrlPr>
                                        </m:sSubPr>
                                        <m:e>
                                          <m:r>
                                            <a:rPr lang="en-GB" sz="1600" i="1">
                                              <a:latin typeface="Cambria Math"/>
                                            </a:rPr>
                                            <m:t>𝑝</m:t>
                                          </m:r>
                                        </m:e>
                                        <m:sub>
                                          <m:r>
                                            <a:rPr lang="en-GB" sz="1600" i="1">
                                              <a:latin typeface="Cambria Math"/>
                                            </a:rPr>
                                            <m:t>−</m:t>
                                          </m:r>
                                          <m:r>
                                            <a:rPr lang="en-GB" sz="1600" i="1">
                                              <a:latin typeface="Cambria Math"/>
                                            </a:rPr>
                                            <m:t>𝑘</m:t>
                                          </m:r>
                                        </m:sub>
                                      </m:sSub>
                                    </m:e>
                                  </m:d>
                                </m:e>
                              </m:d>
                              <m:r>
                                <a:rPr lang="en-GB" sz="1600" b="0" i="1" smtClean="0">
                                  <a:latin typeface="Cambria Math"/>
                                </a:rPr>
                                <m:t> +</m:t>
                              </m:r>
                              <m:sSub>
                                <m:sSubPr>
                                  <m:ctrlPr>
                                    <a:rPr lang="en-GB" sz="1600" b="0" i="1" smtClean="0">
                                      <a:latin typeface="Cambria Math"/>
                                    </a:rPr>
                                  </m:ctrlPr>
                                </m:sSubPr>
                                <m:e>
                                  <m:r>
                                    <a:rPr lang="en-GB" sz="1600" b="0" i="1" smtClean="0">
                                      <a:latin typeface="Cambria Math"/>
                                    </a:rPr>
                                    <m:t>𝐵</m:t>
                                  </m:r>
                                </m:e>
                                <m:sub>
                                  <m:acc>
                                    <m:accPr>
                                      <m:chr m:val="̂"/>
                                      <m:ctrlPr>
                                        <a:rPr lang="en-GB" sz="1600" b="0" i="1" smtClean="0">
                                          <a:latin typeface="Cambria Math"/>
                                        </a:rPr>
                                      </m:ctrlPr>
                                    </m:accPr>
                                    <m:e>
                                      <m:r>
                                        <a:rPr lang="en-GB" sz="1600" b="0" i="1" smtClean="0">
                                          <a:latin typeface="Cambria Math"/>
                                        </a:rPr>
                                        <m:t>𝑦</m:t>
                                      </m:r>
                                    </m:e>
                                  </m:acc>
                                </m:sub>
                              </m:sSub>
                              <m:d>
                                <m:dPr>
                                  <m:ctrlPr>
                                    <a:rPr lang="en-GB" sz="1600" i="1">
                                      <a:latin typeface="Cambria Math"/>
                                    </a:rPr>
                                  </m:ctrlPr>
                                </m:dPr>
                                <m:e>
                                  <m:acc>
                                    <m:accPr>
                                      <m:chr m:val="̂"/>
                                      <m:ctrlPr>
                                        <a:rPr lang="en-GB" sz="1600" i="1">
                                          <a:latin typeface="Cambria Math"/>
                                        </a:rPr>
                                      </m:ctrlPr>
                                    </m:accPr>
                                    <m:e>
                                      <m:r>
                                        <m:rPr>
                                          <m:sty m:val="p"/>
                                        </m:rPr>
                                        <a:rPr lang="en-GB" sz="1600">
                                          <a:latin typeface="Cambria Math"/>
                                        </a:rPr>
                                        <m:t>Θ</m:t>
                                      </m:r>
                                    </m:e>
                                  </m:acc>
                                </m:e>
                              </m:d>
                              <m:sSub>
                                <m:sSubPr>
                                  <m:ctrlPr>
                                    <a:rPr lang="en-GB" sz="1600" i="1">
                                      <a:latin typeface="Cambria Math"/>
                                    </a:rPr>
                                  </m:ctrlPr>
                                </m:sSubPr>
                                <m:e>
                                  <m:r>
                                    <a:rPr lang="en-GB" sz="1600" i="1">
                                      <a:latin typeface="Cambria Math"/>
                                    </a:rPr>
                                    <m:t>𝐻</m:t>
                                  </m:r>
                                </m:e>
                                <m:sub>
                                  <m:acc>
                                    <m:accPr>
                                      <m:chr m:val="̂"/>
                                      <m:ctrlPr>
                                        <a:rPr lang="en-GB" sz="1600" i="1">
                                          <a:latin typeface="Cambria Math"/>
                                        </a:rPr>
                                      </m:ctrlPr>
                                    </m:accPr>
                                    <m:e>
                                      <m:r>
                                        <a:rPr lang="en-GB" sz="1600" b="0" i="1" smtClean="0">
                                          <a:latin typeface="Cambria Math"/>
                                        </a:rPr>
                                        <m:t>𝑦</m:t>
                                      </m:r>
                                    </m:e>
                                  </m:acc>
                                  <m:acc>
                                    <m:accPr>
                                      <m:chr m:val="̂"/>
                                      <m:ctrlPr>
                                        <a:rPr lang="en-US" sz="1600" i="1">
                                          <a:latin typeface="Cambria Math"/>
                                        </a:rPr>
                                      </m:ctrlPr>
                                    </m:accPr>
                                    <m:e>
                                      <m:r>
                                        <a:rPr lang="en-GB" sz="1600" b="0" i="1" smtClean="0">
                                          <a:latin typeface="Cambria Math"/>
                                        </a:rPr>
                                        <m:t>𝑥</m:t>
                                      </m:r>
                                    </m:e>
                                  </m:acc>
                                  <m:acc>
                                    <m:accPr>
                                      <m:chr m:val="̂"/>
                                      <m:ctrlPr>
                                        <a:rPr lang="en-US" sz="1600" i="1">
                                          <a:latin typeface="Cambria Math"/>
                                        </a:rPr>
                                      </m:ctrlPr>
                                    </m:accPr>
                                    <m:e>
                                      <m:r>
                                        <a:rPr lang="en-GB" sz="1600" i="1">
                                          <a:latin typeface="Cambria Math"/>
                                        </a:rPr>
                                        <m:t>𝑦</m:t>
                                      </m:r>
                                    </m:e>
                                  </m:acc>
                                </m:sub>
                              </m:sSub>
                              <m:d>
                                <m:dPr>
                                  <m:ctrlPr>
                                    <a:rPr lang="en-GB" sz="1600" i="1">
                                      <a:latin typeface="Cambria Math"/>
                                    </a:rPr>
                                  </m:ctrlPr>
                                </m:dPr>
                                <m:e>
                                  <m:acc>
                                    <m:accPr>
                                      <m:chr m:val="̂"/>
                                      <m:ctrlPr>
                                        <a:rPr lang="en-GB" sz="1600" i="1">
                                          <a:latin typeface="Cambria Math"/>
                                        </a:rPr>
                                      </m:ctrlPr>
                                    </m:accPr>
                                    <m:e>
                                      <m:r>
                                        <a:rPr lang="en-GB" sz="1600" i="1">
                                          <a:latin typeface="Cambria Math"/>
                                        </a:rPr>
                                        <m:t>𝑋</m:t>
                                      </m:r>
                                    </m:e>
                                  </m:acc>
                                  <m:r>
                                    <a:rPr lang="en-GB" sz="1600" i="1">
                                      <a:latin typeface="Cambria Math"/>
                                    </a:rPr>
                                    <m:t>,</m:t>
                                  </m:r>
                                  <m:acc>
                                    <m:accPr>
                                      <m:chr m:val="̂"/>
                                      <m:ctrlPr>
                                        <a:rPr lang="en-US" sz="1600" i="1">
                                          <a:latin typeface="Cambria Math"/>
                                        </a:rPr>
                                      </m:ctrlPr>
                                    </m:accPr>
                                    <m:e>
                                      <m:r>
                                        <m:rPr>
                                          <m:sty m:val="p"/>
                                        </m:rPr>
                                        <a:rPr lang="en-GB" sz="1600">
                                          <a:latin typeface="Cambria Math"/>
                                        </a:rPr>
                                        <m:t>Θ</m:t>
                                      </m:r>
                                    </m:e>
                                  </m:acc>
                                  <m:r>
                                    <a:rPr lang="en-GB" sz="1600" i="1">
                                      <a:latin typeface="Cambria Math"/>
                                    </a:rPr>
                                    <m:t>;</m:t>
                                  </m:r>
                                  <m:sSub>
                                    <m:sSubPr>
                                      <m:ctrlPr>
                                        <a:rPr lang="en-GB" sz="1600" i="1">
                                          <a:latin typeface="Cambria Math"/>
                                        </a:rPr>
                                      </m:ctrlPr>
                                    </m:sSubPr>
                                    <m:e>
                                      <m:r>
                                        <a:rPr lang="en-GB" sz="1600" i="1">
                                          <a:latin typeface="Cambria Math"/>
                                        </a:rPr>
                                        <m:t>h</m:t>
                                      </m:r>
                                    </m:e>
                                    <m:sub>
                                      <m:r>
                                        <a:rPr lang="en-GB" sz="1600" i="1">
                                          <a:latin typeface="Cambria Math"/>
                                        </a:rPr>
                                        <m:t>−</m:t>
                                      </m:r>
                                      <m:r>
                                        <a:rPr lang="en-GB" sz="1600" i="1">
                                          <a:latin typeface="Cambria Math"/>
                                        </a:rPr>
                                        <m:t>𝑘</m:t>
                                      </m:r>
                                    </m:sub>
                                  </m:sSub>
                                  <m:r>
                                    <a:rPr lang="en-GB" sz="1600" i="1">
                                      <a:latin typeface="Cambria Math"/>
                                    </a:rPr>
                                    <m:t>,</m:t>
                                  </m:r>
                                  <m:sSub>
                                    <m:sSubPr>
                                      <m:ctrlPr>
                                        <a:rPr lang="en-GB" sz="1600" i="1">
                                          <a:latin typeface="Cambria Math"/>
                                        </a:rPr>
                                      </m:ctrlPr>
                                    </m:sSubPr>
                                    <m:e>
                                      <m:r>
                                        <a:rPr lang="en-GB" sz="1600" i="1">
                                          <a:latin typeface="Cambria Math"/>
                                        </a:rPr>
                                        <m:t>𝑝</m:t>
                                      </m:r>
                                    </m:e>
                                    <m:sub>
                                      <m:r>
                                        <a:rPr lang="en-GB" sz="1600" i="1">
                                          <a:latin typeface="Cambria Math"/>
                                        </a:rPr>
                                        <m:t>−</m:t>
                                      </m:r>
                                      <m:r>
                                        <a:rPr lang="en-GB" sz="1600" i="1">
                                          <a:latin typeface="Cambria Math"/>
                                        </a:rPr>
                                        <m:t>𝑘</m:t>
                                      </m:r>
                                    </m:sub>
                                  </m:sSub>
                                </m:e>
                              </m:d>
                            </m:e>
                          </m:d>
                          <m:r>
                            <m:rPr>
                              <m:sty m:val="p"/>
                            </m:rPr>
                            <a:rPr lang="en-GB" sz="1600" b="0" i="0" smtClean="0">
                              <a:latin typeface="Cambria Math"/>
                            </a:rPr>
                            <m:t>dΘ</m:t>
                          </m:r>
                        </m:e>
                      </m:nary>
                    </m:oMath>
                  </m:oMathPara>
                </a14:m>
                <a:endParaRPr lang="en-US" sz="1600" dirty="0"/>
              </a:p>
            </p:txBody>
          </p:sp>
        </mc:Choice>
        <mc:Fallback>
          <p:sp>
            <p:nvSpPr>
              <p:cNvPr id="52" name="TextovéPole 51"/>
              <p:cNvSpPr txBox="1">
                <a:spLocks noRot="1" noChangeAspect="1" noMove="1" noResize="1" noEditPoints="1" noAdjustHandles="1" noChangeArrowheads="1" noChangeShapeType="1" noTextEdit="1"/>
              </p:cNvSpPr>
              <p:nvPr/>
            </p:nvSpPr>
            <p:spPr>
              <a:xfrm>
                <a:off x="13922" y="5807327"/>
                <a:ext cx="9144000" cy="718017"/>
              </a:xfrm>
              <a:prstGeom prst="rect">
                <a:avLst/>
              </a:prstGeom>
              <a:blipFill rotWithShape="1">
                <a:blip r:embed="rId4"/>
                <a:stretch>
                  <a:fillRect/>
                </a:stretch>
              </a:blipFill>
            </p:spPr>
            <p:txBody>
              <a:bodyPr/>
              <a:lstStyle/>
              <a:p>
                <a:r>
                  <a:rPr lang="en-US">
                    <a:noFill/>
                  </a:rPr>
                  <a:t> </a:t>
                </a:r>
              </a:p>
            </p:txBody>
          </p:sp>
        </mc:Fallback>
      </mc:AlternateContent>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0016" y="1556792"/>
            <a:ext cx="4283968" cy="2944467"/>
          </a:xfrm>
          <a:prstGeom prst="rect">
            <a:avLst/>
          </a:prstGeom>
        </p:spPr>
      </p:pic>
      <p:sp>
        <p:nvSpPr>
          <p:cNvPr id="10" name="Čárový popisek 1 (se zvýrazněním) 9"/>
          <p:cNvSpPr/>
          <p:nvPr/>
        </p:nvSpPr>
        <p:spPr>
          <a:xfrm flipH="1">
            <a:off x="2195736" y="4246262"/>
            <a:ext cx="1368152" cy="509993"/>
          </a:xfrm>
          <a:prstGeom prst="accentCallout1">
            <a:avLst>
              <a:gd name="adj1" fmla="val 39707"/>
              <a:gd name="adj2" fmla="val 859"/>
              <a:gd name="adj3" fmla="val 150492"/>
              <a:gd name="adj4" fmla="val -29032"/>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en-GB" dirty="0" smtClean="0">
                <a:solidFill>
                  <a:schemeClr val="accent2"/>
                </a:solidFill>
                <a:latin typeface="Garamond" panose="02020404030301010803" pitchFamily="18" charset="0"/>
              </a:rPr>
              <a:t>Non-singular kernels</a:t>
            </a:r>
            <a:endParaRPr lang="en-US" dirty="0">
              <a:solidFill>
                <a:schemeClr val="accent2"/>
              </a:solidFill>
              <a:latin typeface="Garamond" panose="02020404030301010803" pitchFamily="18" charset="0"/>
            </a:endParaRPr>
          </a:p>
        </p:txBody>
      </p:sp>
      <p:sp>
        <p:nvSpPr>
          <p:cNvPr id="11" name="Čárový popisek 1 (se zvýrazněním) 10"/>
          <p:cNvSpPr/>
          <p:nvPr/>
        </p:nvSpPr>
        <p:spPr>
          <a:xfrm>
            <a:off x="6876256" y="4144843"/>
            <a:ext cx="1584176" cy="509993"/>
          </a:xfrm>
          <a:prstGeom prst="accentCallout1">
            <a:avLst>
              <a:gd name="adj1" fmla="val 62991"/>
              <a:gd name="adj2" fmla="val -640"/>
              <a:gd name="adj3" fmla="val 155150"/>
              <a:gd name="adj4" fmla="val -35186"/>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Cauchy type singular kernels</a:t>
            </a:r>
            <a:endParaRPr lang="en-US" dirty="0">
              <a:solidFill>
                <a:schemeClr val="accent2"/>
              </a:solidFill>
              <a:latin typeface="Garamond" panose="02020404030301010803" pitchFamily="18" charset="0"/>
            </a:endParaRPr>
          </a:p>
        </p:txBody>
      </p:sp>
      <p:sp>
        <p:nvSpPr>
          <p:cNvPr id="12" name="Čárový popisek 1 (se zvýrazněním) 11"/>
          <p:cNvSpPr/>
          <p:nvPr/>
        </p:nvSpPr>
        <p:spPr>
          <a:xfrm flipH="1">
            <a:off x="851335" y="3634849"/>
            <a:ext cx="912353" cy="509993"/>
          </a:xfrm>
          <a:prstGeom prst="accentCallout1">
            <a:avLst>
              <a:gd name="adj1" fmla="val 39707"/>
              <a:gd name="adj2" fmla="val 97205"/>
              <a:gd name="adj3" fmla="val 262261"/>
              <a:gd name="adj4" fmla="val 122865"/>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Outer solution</a:t>
            </a:r>
            <a:endParaRPr lang="en-US"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3449687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569660"/>
          </a:xfrm>
          <a:prstGeom prst="rect">
            <a:avLst/>
          </a:prstGeom>
          <a:noFill/>
        </p:spPr>
        <p:txBody>
          <a:bodyPr wrap="square" rtlCol="0">
            <a:spAutoFit/>
          </a:bodyPr>
          <a:lstStyle/>
          <a:p>
            <a:pPr algn="ctr"/>
            <a:r>
              <a:rPr lang="en-GB" sz="3200" b="1" dirty="0" smtClean="0">
                <a:latin typeface="Garamond" panose="02020404030301010803" pitchFamily="18" charset="0"/>
              </a:rPr>
              <a:t>FUNDAMENTAL SOLUTION</a:t>
            </a:r>
          </a:p>
          <a:p>
            <a:pPr algn="ctr"/>
            <a:r>
              <a:rPr lang="en-GB" sz="3200" i="1" dirty="0" smtClean="0">
                <a:latin typeface="Garamond" panose="02020404030301010803" pitchFamily="18" charset="0"/>
              </a:rPr>
              <a:t>Inner solution </a:t>
            </a:r>
            <a:r>
              <a:rPr lang="en-GB" sz="3200" i="1" dirty="0">
                <a:latin typeface="Garamond" panose="02020404030301010803" pitchFamily="18" charset="0"/>
              </a:rPr>
              <a:t>– continuously distributed dislocation technique</a:t>
            </a:r>
            <a:endParaRPr lang="cs-CZ" sz="3200" i="1" dirty="0">
              <a:latin typeface="Garamond" panose="02020404030301010803" pitchFamily="18" charset="0"/>
            </a:endParaRPr>
          </a:p>
          <a:p>
            <a:pPr algn="ctr"/>
            <a:endParaRPr lang="en-GB" sz="3200" b="1" dirty="0" smtClean="0">
              <a:latin typeface="Garamond" panose="02020404030301010803" pitchFamily="18" charset="0"/>
            </a:endParaRP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47" name="TextovéPole 46"/>
              <p:cNvSpPr txBox="1"/>
              <p:nvPr/>
            </p:nvSpPr>
            <p:spPr>
              <a:xfrm>
                <a:off x="0" y="4644367"/>
                <a:ext cx="9144000" cy="1016881"/>
              </a:xfrm>
              <a:prstGeom prst="rect">
                <a:avLst/>
              </a:prstGeom>
              <a:noFill/>
            </p:spPr>
            <p:txBody>
              <a:bodyPr wrap="square" rtlCol="0">
                <a:spAutoFit/>
              </a:bodyPr>
              <a:lstStyle/>
              <a:p>
                <a:pPr algn="ctr"/>
                <a:r>
                  <a:rPr lang="en-GB" sz="1600" dirty="0" smtClean="0">
                    <a:latin typeface="Garamond" panose="02020404030301010803" pitchFamily="18" charset="0"/>
                  </a:rPr>
                  <a:t>Unknown densities of Burger’s vectors</a:t>
                </a:r>
              </a:p>
              <a:p>
                <a:pPr/>
                <a14:m>
                  <m:oMathPara xmlns:m="http://schemas.openxmlformats.org/officeDocument/2006/math">
                    <m:oMathParaPr>
                      <m:jc m:val="centerGroup"/>
                    </m:oMathParaPr>
                    <m:oMath xmlns:m="http://schemas.openxmlformats.org/officeDocument/2006/math">
                      <m:sSub>
                        <m:sSubPr>
                          <m:ctrlPr>
                            <a:rPr lang="en-GB" sz="1600" i="1" smtClean="0">
                              <a:latin typeface="Cambria Math"/>
                            </a:rPr>
                          </m:ctrlPr>
                        </m:sSubPr>
                        <m:e>
                          <m:r>
                            <a:rPr lang="en-GB" sz="1600" i="1">
                              <a:latin typeface="Cambria Math"/>
                            </a:rPr>
                            <m:t>𝐵</m:t>
                          </m:r>
                        </m:e>
                        <m:sub>
                          <m:acc>
                            <m:accPr>
                              <m:chr m:val="̂"/>
                              <m:ctrlPr>
                                <a:rPr lang="en-GB" sz="1600" i="1">
                                  <a:latin typeface="Cambria Math"/>
                                </a:rPr>
                              </m:ctrlPr>
                            </m:accPr>
                            <m:e>
                              <m:r>
                                <a:rPr lang="en-GB" sz="1600" i="1">
                                  <a:latin typeface="Cambria Math"/>
                                </a:rPr>
                                <m:t>𝑥</m:t>
                              </m:r>
                            </m:e>
                          </m:acc>
                        </m:sub>
                      </m:sSub>
                      <m:d>
                        <m:dPr>
                          <m:ctrlPr>
                            <a:rPr lang="en-GB" sz="1600" i="1">
                              <a:latin typeface="Cambria Math"/>
                            </a:rPr>
                          </m:ctrlPr>
                        </m:dPr>
                        <m:e>
                          <m:acc>
                            <m:accPr>
                              <m:chr m:val="̂"/>
                              <m:ctrlPr>
                                <a:rPr lang="en-GB" sz="1600" i="1">
                                  <a:latin typeface="Cambria Math"/>
                                </a:rPr>
                              </m:ctrlPr>
                            </m:accPr>
                            <m:e>
                              <m:r>
                                <m:rPr>
                                  <m:sty m:val="p"/>
                                </m:rPr>
                                <a:rPr lang="en-GB" sz="1600">
                                  <a:latin typeface="Cambria Math"/>
                                </a:rPr>
                                <m:t>Θ</m:t>
                              </m:r>
                            </m:e>
                          </m:acc>
                        </m:e>
                      </m:d>
                      <m:r>
                        <a:rPr lang="en-GB" sz="1600" b="0" i="1" smtClean="0">
                          <a:latin typeface="Cambria Math"/>
                        </a:rPr>
                        <m:t>=</m:t>
                      </m:r>
                      <m:sSup>
                        <m:sSupPr>
                          <m:ctrlPr>
                            <a:rPr lang="en-GB" sz="1600" b="0" i="1" smtClean="0">
                              <a:latin typeface="Cambria Math"/>
                            </a:rPr>
                          </m:ctrlPr>
                        </m:sSupPr>
                        <m:e>
                          <m:acc>
                            <m:accPr>
                              <m:chr m:val="̂"/>
                              <m:ctrlPr>
                                <a:rPr lang="en-GB" sz="1600" b="0" i="1" smtClean="0">
                                  <a:latin typeface="Cambria Math"/>
                                </a:rPr>
                              </m:ctrlPr>
                            </m:accPr>
                            <m:e>
                              <m:r>
                                <m:rPr>
                                  <m:sty m:val="p"/>
                                </m:rPr>
                                <a:rPr lang="en-GB" sz="1600">
                                  <a:latin typeface="Cambria Math"/>
                                </a:rPr>
                                <m:t>Θ</m:t>
                              </m:r>
                            </m:e>
                          </m:acc>
                        </m:e>
                        <m:sup>
                          <m:r>
                            <a:rPr lang="en-GB" sz="1600" b="0" i="1" smtClean="0">
                              <a:latin typeface="Cambria Math"/>
                            </a:rPr>
                            <m:t>𝜆</m:t>
                          </m:r>
                        </m:sup>
                      </m:sSup>
                      <m:sSup>
                        <m:sSupPr>
                          <m:ctrlPr>
                            <a:rPr lang="en-GB" sz="1600" b="0" i="1" smtClean="0">
                              <a:latin typeface="Cambria Math"/>
                            </a:rPr>
                          </m:ctrlPr>
                        </m:sSupPr>
                        <m:e>
                          <m:d>
                            <m:dPr>
                              <m:ctrlPr>
                                <a:rPr lang="en-GB" sz="1600" b="0" i="1" smtClean="0">
                                  <a:latin typeface="Cambria Math"/>
                                </a:rPr>
                              </m:ctrlPr>
                            </m:dPr>
                            <m:e>
                              <m:r>
                                <a:rPr lang="en-GB" sz="1600" b="0" i="1" smtClean="0">
                                  <a:latin typeface="Cambria Math"/>
                                </a:rPr>
                                <m:t>1−</m:t>
                              </m:r>
                              <m:acc>
                                <m:accPr>
                                  <m:chr m:val="̂"/>
                                  <m:ctrlPr>
                                    <a:rPr lang="en-GB" sz="1600" i="1">
                                      <a:latin typeface="Cambria Math"/>
                                    </a:rPr>
                                  </m:ctrlPr>
                                </m:accPr>
                                <m:e>
                                  <m:r>
                                    <m:rPr>
                                      <m:sty m:val="p"/>
                                    </m:rPr>
                                    <a:rPr lang="en-GB" sz="1600">
                                      <a:latin typeface="Cambria Math"/>
                                    </a:rPr>
                                    <m:t>Θ</m:t>
                                  </m:r>
                                </m:e>
                              </m:acc>
                            </m:e>
                          </m:d>
                        </m:e>
                        <m:sup>
                          <m:r>
                            <a:rPr lang="en-GB" sz="1600" b="0" i="1" smtClean="0">
                              <a:latin typeface="Cambria Math"/>
                            </a:rPr>
                            <m:t>−1/2</m:t>
                          </m:r>
                        </m:sup>
                      </m:sSup>
                      <m:sSub>
                        <m:sSubPr>
                          <m:ctrlPr>
                            <a:rPr lang="en-GB" sz="1600" b="0" i="1" smtClean="0">
                              <a:latin typeface="Cambria Math"/>
                            </a:rPr>
                          </m:ctrlPr>
                        </m:sSubPr>
                        <m:e>
                          <m:r>
                            <a:rPr lang="en-GB" sz="1600" b="0" i="1" smtClean="0">
                              <a:latin typeface="Cambria Math"/>
                            </a:rPr>
                            <m:t>𝜒</m:t>
                          </m:r>
                        </m:e>
                        <m:sub>
                          <m:acc>
                            <m:accPr>
                              <m:chr m:val="̂"/>
                              <m:ctrlPr>
                                <a:rPr lang="en-GB" sz="1600" b="0" i="1" smtClean="0">
                                  <a:latin typeface="Cambria Math"/>
                                </a:rPr>
                              </m:ctrlPr>
                            </m:accPr>
                            <m:e>
                              <m:r>
                                <a:rPr lang="en-GB" sz="1600" b="0" i="1" smtClean="0">
                                  <a:latin typeface="Cambria Math"/>
                                </a:rPr>
                                <m:t>𝑥</m:t>
                              </m:r>
                            </m:e>
                          </m:acc>
                        </m:sub>
                      </m:sSub>
                      <m:d>
                        <m:dPr>
                          <m:ctrlPr>
                            <a:rPr lang="en-GB" sz="1600" b="0" i="1" smtClean="0">
                              <a:latin typeface="Cambria Math"/>
                            </a:rPr>
                          </m:ctrlPr>
                        </m:dPr>
                        <m:e>
                          <m:acc>
                            <m:accPr>
                              <m:chr m:val="̂"/>
                              <m:ctrlPr>
                                <a:rPr lang="en-GB" sz="1600" i="1">
                                  <a:latin typeface="Cambria Math"/>
                                </a:rPr>
                              </m:ctrlPr>
                            </m:accPr>
                            <m:e>
                              <m:r>
                                <m:rPr>
                                  <m:sty m:val="p"/>
                                </m:rPr>
                                <a:rPr lang="en-GB" sz="1600">
                                  <a:latin typeface="Cambria Math"/>
                                </a:rPr>
                                <m:t>Θ</m:t>
                              </m:r>
                            </m:e>
                          </m:acc>
                        </m:e>
                      </m:d>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GB" sz="1600" i="1">
                              <a:latin typeface="Cambria Math"/>
                            </a:rPr>
                          </m:ctrlPr>
                        </m:sSubPr>
                        <m:e>
                          <m:r>
                            <a:rPr lang="en-GB" sz="1600" i="1">
                              <a:latin typeface="Cambria Math"/>
                            </a:rPr>
                            <m:t>𝐵</m:t>
                          </m:r>
                        </m:e>
                        <m:sub>
                          <m:acc>
                            <m:accPr>
                              <m:chr m:val="̂"/>
                              <m:ctrlPr>
                                <a:rPr lang="en-GB" sz="1600" i="1">
                                  <a:latin typeface="Cambria Math"/>
                                </a:rPr>
                              </m:ctrlPr>
                            </m:accPr>
                            <m:e>
                              <m:r>
                                <a:rPr lang="en-GB" sz="1600" b="0" i="1" smtClean="0">
                                  <a:latin typeface="Cambria Math"/>
                                </a:rPr>
                                <m:t>𝑦</m:t>
                              </m:r>
                            </m:e>
                          </m:acc>
                        </m:sub>
                      </m:sSub>
                      <m:d>
                        <m:dPr>
                          <m:ctrlPr>
                            <a:rPr lang="en-GB" sz="1600" i="1">
                              <a:latin typeface="Cambria Math"/>
                            </a:rPr>
                          </m:ctrlPr>
                        </m:dPr>
                        <m:e>
                          <m:acc>
                            <m:accPr>
                              <m:chr m:val="̂"/>
                              <m:ctrlPr>
                                <a:rPr lang="en-GB" sz="1600" i="1">
                                  <a:latin typeface="Cambria Math"/>
                                </a:rPr>
                              </m:ctrlPr>
                            </m:accPr>
                            <m:e>
                              <m:r>
                                <m:rPr>
                                  <m:sty m:val="p"/>
                                </m:rPr>
                                <a:rPr lang="en-GB" sz="1600">
                                  <a:latin typeface="Cambria Math"/>
                                </a:rPr>
                                <m:t>Θ</m:t>
                              </m:r>
                            </m:e>
                          </m:acc>
                        </m:e>
                      </m:d>
                      <m:r>
                        <a:rPr lang="en-GB" sz="1600" i="1">
                          <a:latin typeface="Cambria Math"/>
                        </a:rPr>
                        <m:t>=</m:t>
                      </m:r>
                      <m:sSup>
                        <m:sSupPr>
                          <m:ctrlPr>
                            <a:rPr lang="en-GB" sz="1600" i="1">
                              <a:latin typeface="Cambria Math"/>
                            </a:rPr>
                          </m:ctrlPr>
                        </m:sSupPr>
                        <m:e>
                          <m:acc>
                            <m:accPr>
                              <m:chr m:val="̂"/>
                              <m:ctrlPr>
                                <a:rPr lang="en-GB" sz="1600" i="1">
                                  <a:latin typeface="Cambria Math"/>
                                </a:rPr>
                              </m:ctrlPr>
                            </m:accPr>
                            <m:e>
                              <m:r>
                                <m:rPr>
                                  <m:sty m:val="p"/>
                                </m:rPr>
                                <a:rPr lang="en-GB" sz="1600">
                                  <a:latin typeface="Cambria Math"/>
                                </a:rPr>
                                <m:t>Θ</m:t>
                              </m:r>
                            </m:e>
                          </m:acc>
                        </m:e>
                        <m:sup>
                          <m:r>
                            <a:rPr lang="en-GB" sz="1600" i="1">
                              <a:latin typeface="Cambria Math"/>
                            </a:rPr>
                            <m:t>𝜆</m:t>
                          </m:r>
                        </m:sup>
                      </m:sSup>
                      <m:sSup>
                        <m:sSupPr>
                          <m:ctrlPr>
                            <a:rPr lang="en-GB" sz="1600" i="1">
                              <a:latin typeface="Cambria Math"/>
                            </a:rPr>
                          </m:ctrlPr>
                        </m:sSupPr>
                        <m:e>
                          <m:d>
                            <m:dPr>
                              <m:ctrlPr>
                                <a:rPr lang="en-GB" sz="1600" i="1">
                                  <a:latin typeface="Cambria Math"/>
                                </a:rPr>
                              </m:ctrlPr>
                            </m:dPr>
                            <m:e>
                              <m:r>
                                <a:rPr lang="en-GB" sz="1600" i="1">
                                  <a:latin typeface="Cambria Math"/>
                                </a:rPr>
                                <m:t>1−</m:t>
                              </m:r>
                              <m:acc>
                                <m:accPr>
                                  <m:chr m:val="̂"/>
                                  <m:ctrlPr>
                                    <a:rPr lang="en-GB" sz="1600" i="1">
                                      <a:latin typeface="Cambria Math"/>
                                    </a:rPr>
                                  </m:ctrlPr>
                                </m:accPr>
                                <m:e>
                                  <m:r>
                                    <m:rPr>
                                      <m:sty m:val="p"/>
                                    </m:rPr>
                                    <a:rPr lang="en-GB" sz="1600">
                                      <a:latin typeface="Cambria Math"/>
                                    </a:rPr>
                                    <m:t>Θ</m:t>
                                  </m:r>
                                </m:e>
                              </m:acc>
                            </m:e>
                          </m:d>
                        </m:e>
                        <m:sup>
                          <m:r>
                            <a:rPr lang="en-GB" sz="1600" i="1">
                              <a:latin typeface="Cambria Math"/>
                            </a:rPr>
                            <m:t>−1/2</m:t>
                          </m:r>
                        </m:sup>
                      </m:sSup>
                      <m:sSub>
                        <m:sSubPr>
                          <m:ctrlPr>
                            <a:rPr lang="en-GB" sz="1600" i="1">
                              <a:latin typeface="Cambria Math"/>
                            </a:rPr>
                          </m:ctrlPr>
                        </m:sSubPr>
                        <m:e>
                          <m:r>
                            <a:rPr lang="en-GB" sz="1600" i="1">
                              <a:latin typeface="Cambria Math"/>
                            </a:rPr>
                            <m:t>𝜒</m:t>
                          </m:r>
                        </m:e>
                        <m:sub>
                          <m:acc>
                            <m:accPr>
                              <m:chr m:val="̂"/>
                              <m:ctrlPr>
                                <a:rPr lang="en-GB" sz="1600" i="1">
                                  <a:latin typeface="Cambria Math"/>
                                </a:rPr>
                              </m:ctrlPr>
                            </m:accPr>
                            <m:e>
                              <m:r>
                                <a:rPr lang="en-GB" sz="1600" b="0" i="1" smtClean="0">
                                  <a:latin typeface="Cambria Math"/>
                                </a:rPr>
                                <m:t>𝑦</m:t>
                              </m:r>
                            </m:e>
                          </m:acc>
                        </m:sub>
                      </m:sSub>
                      <m:d>
                        <m:dPr>
                          <m:ctrlPr>
                            <a:rPr lang="en-GB" sz="1600" i="1">
                              <a:latin typeface="Cambria Math"/>
                            </a:rPr>
                          </m:ctrlPr>
                        </m:dPr>
                        <m:e>
                          <m:acc>
                            <m:accPr>
                              <m:chr m:val="̂"/>
                              <m:ctrlPr>
                                <a:rPr lang="en-GB" sz="1600" i="1">
                                  <a:latin typeface="Cambria Math"/>
                                </a:rPr>
                              </m:ctrlPr>
                            </m:accPr>
                            <m:e>
                              <m:r>
                                <m:rPr>
                                  <m:sty m:val="p"/>
                                </m:rPr>
                                <a:rPr lang="en-GB" sz="1600">
                                  <a:latin typeface="Cambria Math"/>
                                </a:rPr>
                                <m:t>Θ</m:t>
                              </m:r>
                            </m:e>
                          </m:acc>
                        </m:e>
                      </m:d>
                    </m:oMath>
                  </m:oMathPara>
                </a14:m>
                <a:endParaRPr lang="en-US" sz="1600" dirty="0"/>
              </a:p>
            </p:txBody>
          </p:sp>
        </mc:Choice>
        <mc:Fallback>
          <p:sp>
            <p:nvSpPr>
              <p:cNvPr id="47" name="TextovéPole 46"/>
              <p:cNvSpPr txBox="1">
                <a:spLocks noRot="1" noChangeAspect="1" noMove="1" noResize="1" noEditPoints="1" noAdjustHandles="1" noChangeArrowheads="1" noChangeShapeType="1" noTextEdit="1"/>
              </p:cNvSpPr>
              <p:nvPr/>
            </p:nvSpPr>
            <p:spPr>
              <a:xfrm>
                <a:off x="0" y="4644367"/>
                <a:ext cx="9144000" cy="1016881"/>
              </a:xfrm>
              <a:prstGeom prst="rect">
                <a:avLst/>
              </a:prstGeom>
              <a:blipFill rotWithShape="1">
                <a:blip r:embed="rId3"/>
                <a:stretch>
                  <a:fillRect t="-1198"/>
                </a:stretch>
              </a:blipFill>
            </p:spPr>
            <p:txBody>
              <a:bodyPr/>
              <a:lstStyle/>
              <a:p>
                <a:r>
                  <a:rPr lang="en-US">
                    <a:noFill/>
                  </a:rPr>
                  <a:t> </a:t>
                </a:r>
              </a:p>
            </p:txBody>
          </p:sp>
        </mc:Fallback>
      </mc:AlternateContent>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016" y="1556792"/>
            <a:ext cx="4283968" cy="2944467"/>
          </a:xfrm>
          <a:prstGeom prst="rect">
            <a:avLst/>
          </a:prstGeom>
        </p:spPr>
      </p:pic>
      <mc:AlternateContent xmlns:mc="http://schemas.openxmlformats.org/markup-compatibility/2006">
        <mc:Choice xmlns:a14="http://schemas.microsoft.com/office/drawing/2010/main" Requires="a14">
          <p:sp>
            <p:nvSpPr>
              <p:cNvPr id="4" name="TextovéPole 3"/>
              <p:cNvSpPr txBox="1"/>
              <p:nvPr/>
            </p:nvSpPr>
            <p:spPr>
              <a:xfrm>
                <a:off x="1679349" y="5820860"/>
                <a:ext cx="5785302" cy="920508"/>
              </a:xfrm>
              <a:prstGeom prst="rect">
                <a:avLst/>
              </a:prstGeom>
              <a:noFill/>
            </p:spPr>
            <p:txBody>
              <a:bodyPr wrap="none" rtlCol="0">
                <a:spAutoFit/>
              </a:bodyPr>
              <a:lstStyle/>
              <a:p>
                <a:pPr algn="ctr"/>
                <a:r>
                  <a:rPr lang="en-GB" b="0" dirty="0" smtClean="0">
                    <a:latin typeface="Garamond" panose="02020404030301010803" pitchFamily="18" charset="0"/>
                  </a:rPr>
                  <a:t>Local stress intensity factors at the crack tip in the matrix </a:t>
                </a:r>
                <a14:m>
                  <m:oMath xmlns:m="http://schemas.openxmlformats.org/officeDocument/2006/math">
                    <m:sSubSup>
                      <m:sSubSupPr>
                        <m:ctrlPr>
                          <a:rPr lang="en-US" i="1">
                            <a:latin typeface="Cambria Math"/>
                          </a:rPr>
                        </m:ctrlPr>
                      </m:sSubSupPr>
                      <m:e>
                        <m:r>
                          <m:rPr>
                            <m:sty m:val="p"/>
                          </m:rPr>
                          <a:rPr lang="en-GB" b="0" i="0" smtClean="0">
                            <a:latin typeface="Cambria Math"/>
                          </a:rPr>
                          <m:t>Ω</m:t>
                        </m:r>
                      </m:e>
                      <m:sub>
                        <m:r>
                          <a:rPr lang="en-GB" b="0" i="1" smtClean="0">
                            <a:latin typeface="Cambria Math"/>
                          </a:rPr>
                          <m:t>1</m:t>
                        </m:r>
                      </m:sub>
                      <m:sup>
                        <m:r>
                          <a:rPr lang="en-GB" b="0" i="1" smtClean="0">
                            <a:latin typeface="Cambria Math"/>
                          </a:rPr>
                          <m:t>∞</m:t>
                        </m:r>
                      </m:sup>
                    </m:sSubSup>
                  </m:oMath>
                </a14:m>
                <a:endParaRPr lang="en-GB" b="0" dirty="0" smtClean="0">
                  <a:latin typeface="Garamond" panose="02020404030301010803" pitchFamily="18" charset="0"/>
                </a:endParaRPr>
              </a:p>
              <a:p>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𝐾</m:t>
                          </m:r>
                        </m:e>
                        <m:sub>
                          <m:r>
                            <a:rPr lang="en-GB" b="0" i="1" smtClean="0">
                              <a:latin typeface="Cambria Math"/>
                            </a:rPr>
                            <m:t>𝐼</m:t>
                          </m:r>
                        </m:sub>
                      </m:sSub>
                      <m:r>
                        <a:rPr lang="en-GB" b="0" i="1" smtClean="0">
                          <a:latin typeface="Cambria Math"/>
                        </a:rPr>
                        <m:t>=</m:t>
                      </m:r>
                      <m:sSup>
                        <m:sSupPr>
                          <m:ctrlPr>
                            <a:rPr lang="en-GB" i="1">
                              <a:latin typeface="Cambria Math"/>
                            </a:rPr>
                          </m:ctrlPr>
                        </m:sSupPr>
                        <m:e>
                          <m:r>
                            <a:rPr lang="en-GB" i="1">
                              <a:latin typeface="Cambria Math"/>
                            </a:rPr>
                            <m:t>2</m:t>
                          </m:r>
                        </m:e>
                        <m:sup>
                          <m:f>
                            <m:fPr>
                              <m:ctrlPr>
                                <a:rPr lang="en-GB" i="1">
                                  <a:latin typeface="Cambria Math"/>
                                </a:rPr>
                              </m:ctrlPr>
                            </m:fPr>
                            <m:num>
                              <m:r>
                                <a:rPr lang="en-GB" i="1">
                                  <a:latin typeface="Cambria Math"/>
                                </a:rPr>
                                <m:t>1</m:t>
                              </m:r>
                            </m:num>
                            <m:den>
                              <m:r>
                                <a:rPr lang="en-GB" i="1">
                                  <a:latin typeface="Cambria Math"/>
                                </a:rPr>
                                <m:t>2</m:t>
                              </m:r>
                            </m:den>
                          </m:f>
                          <m:r>
                            <a:rPr lang="en-GB" i="1">
                              <a:latin typeface="Cambria Math"/>
                            </a:rPr>
                            <m:t>+</m:t>
                          </m:r>
                          <m:r>
                            <a:rPr lang="en-GB" i="1">
                              <a:latin typeface="Cambria Math"/>
                            </a:rPr>
                            <m:t>𝜆</m:t>
                          </m:r>
                        </m:sup>
                      </m:sSup>
                      <m:rad>
                        <m:radPr>
                          <m:degHide m:val="on"/>
                          <m:ctrlPr>
                            <a:rPr lang="en-GB" i="1">
                              <a:latin typeface="Cambria Math"/>
                            </a:rPr>
                          </m:ctrlPr>
                        </m:radPr>
                        <m:deg/>
                        <m:e>
                          <m:r>
                            <a:rPr lang="en-GB" i="1">
                              <a:latin typeface="Cambria Math"/>
                            </a:rPr>
                            <m:t>𝜋</m:t>
                          </m:r>
                        </m:e>
                      </m:rad>
                      <m:f>
                        <m:fPr>
                          <m:ctrlPr>
                            <a:rPr lang="en-GB" b="0" i="1" smtClean="0">
                              <a:latin typeface="Cambria Math"/>
                            </a:rPr>
                          </m:ctrlPr>
                        </m:fPr>
                        <m:num>
                          <m:sSub>
                            <m:sSubPr>
                              <m:ctrlPr>
                                <a:rPr lang="en-GB" b="0" i="1" smtClean="0">
                                  <a:latin typeface="Cambria Math"/>
                                </a:rPr>
                              </m:ctrlPr>
                            </m:sSubPr>
                            <m:e>
                              <m:r>
                                <a:rPr lang="en-GB" b="0" i="1" smtClean="0">
                                  <a:latin typeface="Cambria Math"/>
                                </a:rPr>
                                <m:t>𝜇</m:t>
                              </m:r>
                            </m:e>
                            <m:sub>
                              <m:r>
                                <a:rPr lang="en-GB" b="0" i="1" smtClean="0">
                                  <a:latin typeface="Cambria Math"/>
                                </a:rPr>
                                <m:t>1</m:t>
                              </m:r>
                            </m:sub>
                          </m:sSub>
                        </m:num>
                        <m:den>
                          <m:sSub>
                            <m:sSubPr>
                              <m:ctrlPr>
                                <a:rPr lang="en-GB" b="0" i="1" smtClean="0">
                                  <a:latin typeface="Cambria Math"/>
                                </a:rPr>
                              </m:ctrlPr>
                            </m:sSubPr>
                            <m:e>
                              <m:r>
                                <a:rPr lang="en-GB" b="0" i="1" smtClean="0">
                                  <a:latin typeface="Cambria Math"/>
                                </a:rPr>
                                <m:t>𝜅</m:t>
                              </m:r>
                            </m:e>
                            <m:sub>
                              <m:r>
                                <a:rPr lang="en-GB" b="0" i="1" smtClean="0">
                                  <a:latin typeface="Cambria Math"/>
                                </a:rPr>
                                <m:t>1</m:t>
                              </m:r>
                            </m:sub>
                          </m:sSub>
                          <m:r>
                            <a:rPr lang="en-GB" b="0" i="1" smtClean="0">
                              <a:latin typeface="Cambria Math"/>
                            </a:rPr>
                            <m:t>+1</m:t>
                          </m:r>
                        </m:den>
                      </m:f>
                      <m:sSub>
                        <m:sSubPr>
                          <m:ctrlPr>
                            <a:rPr lang="en-GB" b="0" i="1" smtClean="0">
                              <a:latin typeface="Cambria Math"/>
                            </a:rPr>
                          </m:ctrlPr>
                        </m:sSubPr>
                        <m:e>
                          <m:r>
                            <a:rPr lang="en-GB" b="0" i="1" smtClean="0">
                              <a:latin typeface="Cambria Math"/>
                            </a:rPr>
                            <m:t>𝜒</m:t>
                          </m:r>
                        </m:e>
                        <m:sub>
                          <m:acc>
                            <m:accPr>
                              <m:chr m:val="̂"/>
                              <m:ctrlPr>
                                <a:rPr lang="en-GB" b="0" i="1" smtClean="0">
                                  <a:latin typeface="Cambria Math"/>
                                </a:rPr>
                              </m:ctrlPr>
                            </m:accPr>
                            <m:e>
                              <m:r>
                                <a:rPr lang="en-GB" b="0" i="1" smtClean="0">
                                  <a:latin typeface="Cambria Math"/>
                                </a:rPr>
                                <m:t>𝑦</m:t>
                              </m:r>
                            </m:e>
                          </m:acc>
                        </m:sub>
                      </m:sSub>
                      <m:d>
                        <m:dPr>
                          <m:ctrlPr>
                            <a:rPr lang="en-GB" b="0" i="1" smtClean="0">
                              <a:latin typeface="Cambria Math"/>
                            </a:rPr>
                          </m:ctrlPr>
                        </m:dPr>
                        <m:e>
                          <m:r>
                            <a:rPr lang="en-GB" b="0" i="1" smtClean="0">
                              <a:latin typeface="Cambria Math"/>
                            </a:rPr>
                            <m:t>1</m:t>
                          </m:r>
                        </m:e>
                      </m:d>
                      <m:r>
                        <a:rPr lang="en-GB" b="0" i="1" smtClean="0">
                          <a:latin typeface="Cambria Math"/>
                        </a:rPr>
                        <m:t>      </m:t>
                      </m:r>
                      <m:sSub>
                        <m:sSubPr>
                          <m:ctrlPr>
                            <a:rPr lang="en-GB" i="1">
                              <a:latin typeface="Cambria Math"/>
                            </a:rPr>
                          </m:ctrlPr>
                        </m:sSubPr>
                        <m:e>
                          <m:r>
                            <a:rPr lang="en-GB" i="1">
                              <a:latin typeface="Cambria Math"/>
                            </a:rPr>
                            <m:t>𝐾</m:t>
                          </m:r>
                        </m:e>
                        <m:sub>
                          <m:r>
                            <a:rPr lang="en-GB" b="0" i="1" smtClean="0">
                              <a:latin typeface="Cambria Math"/>
                            </a:rPr>
                            <m:t>𝐼</m:t>
                          </m:r>
                          <m:r>
                            <a:rPr lang="en-GB" i="1">
                              <a:latin typeface="Cambria Math"/>
                            </a:rPr>
                            <m:t>𝐼</m:t>
                          </m:r>
                        </m:sub>
                      </m:sSub>
                      <m:r>
                        <a:rPr lang="en-GB" i="1">
                          <a:latin typeface="Cambria Math"/>
                        </a:rPr>
                        <m:t>=</m:t>
                      </m:r>
                      <m:sSup>
                        <m:sSupPr>
                          <m:ctrlPr>
                            <a:rPr lang="en-GB" i="1">
                              <a:latin typeface="Cambria Math"/>
                            </a:rPr>
                          </m:ctrlPr>
                        </m:sSupPr>
                        <m:e>
                          <m:r>
                            <a:rPr lang="en-GB" i="1">
                              <a:latin typeface="Cambria Math"/>
                            </a:rPr>
                            <m:t>2</m:t>
                          </m:r>
                        </m:e>
                        <m:sup>
                          <m:f>
                            <m:fPr>
                              <m:ctrlPr>
                                <a:rPr lang="en-GB" i="1">
                                  <a:latin typeface="Cambria Math"/>
                                </a:rPr>
                              </m:ctrlPr>
                            </m:fPr>
                            <m:num>
                              <m:r>
                                <a:rPr lang="en-GB" i="1">
                                  <a:latin typeface="Cambria Math"/>
                                </a:rPr>
                                <m:t>1</m:t>
                              </m:r>
                            </m:num>
                            <m:den>
                              <m:r>
                                <a:rPr lang="en-GB" i="1">
                                  <a:latin typeface="Cambria Math"/>
                                </a:rPr>
                                <m:t>2</m:t>
                              </m:r>
                            </m:den>
                          </m:f>
                          <m:r>
                            <a:rPr lang="en-GB" i="1">
                              <a:latin typeface="Cambria Math"/>
                            </a:rPr>
                            <m:t>+</m:t>
                          </m:r>
                          <m:r>
                            <a:rPr lang="en-GB" i="1">
                              <a:latin typeface="Cambria Math"/>
                            </a:rPr>
                            <m:t>𝜆</m:t>
                          </m:r>
                        </m:sup>
                      </m:sSup>
                      <m:rad>
                        <m:radPr>
                          <m:degHide m:val="on"/>
                          <m:ctrlPr>
                            <a:rPr lang="en-GB" i="1">
                              <a:latin typeface="Cambria Math"/>
                            </a:rPr>
                          </m:ctrlPr>
                        </m:radPr>
                        <m:deg/>
                        <m:e>
                          <m:r>
                            <a:rPr lang="en-GB" i="1">
                              <a:latin typeface="Cambria Math"/>
                            </a:rPr>
                            <m:t>𝜋</m:t>
                          </m:r>
                        </m:e>
                      </m:rad>
                      <m:f>
                        <m:fPr>
                          <m:ctrlPr>
                            <a:rPr lang="en-GB" i="1">
                              <a:latin typeface="Cambria Math"/>
                            </a:rPr>
                          </m:ctrlPr>
                        </m:fPr>
                        <m:num>
                          <m:sSub>
                            <m:sSubPr>
                              <m:ctrlPr>
                                <a:rPr lang="en-GB" i="1">
                                  <a:latin typeface="Cambria Math"/>
                                </a:rPr>
                              </m:ctrlPr>
                            </m:sSubPr>
                            <m:e>
                              <m:r>
                                <a:rPr lang="en-GB" i="1">
                                  <a:latin typeface="Cambria Math"/>
                                </a:rPr>
                                <m:t>𝜇</m:t>
                              </m:r>
                            </m:e>
                            <m:sub>
                              <m:r>
                                <a:rPr lang="en-GB" i="1">
                                  <a:latin typeface="Cambria Math"/>
                                </a:rPr>
                                <m:t>1</m:t>
                              </m:r>
                            </m:sub>
                          </m:sSub>
                        </m:num>
                        <m:den>
                          <m:sSub>
                            <m:sSubPr>
                              <m:ctrlPr>
                                <a:rPr lang="en-GB" i="1">
                                  <a:latin typeface="Cambria Math"/>
                                </a:rPr>
                              </m:ctrlPr>
                            </m:sSubPr>
                            <m:e>
                              <m:r>
                                <a:rPr lang="en-GB" i="1">
                                  <a:latin typeface="Cambria Math"/>
                                </a:rPr>
                                <m:t>𝜅</m:t>
                              </m:r>
                            </m:e>
                            <m:sub>
                              <m:r>
                                <a:rPr lang="en-GB" i="1">
                                  <a:latin typeface="Cambria Math"/>
                                </a:rPr>
                                <m:t>1</m:t>
                              </m:r>
                            </m:sub>
                          </m:sSub>
                          <m:r>
                            <a:rPr lang="en-GB" i="1">
                              <a:latin typeface="Cambria Math"/>
                            </a:rPr>
                            <m:t>+1</m:t>
                          </m:r>
                        </m:den>
                      </m:f>
                      <m:sSub>
                        <m:sSubPr>
                          <m:ctrlPr>
                            <a:rPr lang="en-GB" i="1">
                              <a:latin typeface="Cambria Math"/>
                            </a:rPr>
                          </m:ctrlPr>
                        </m:sSubPr>
                        <m:e>
                          <m:r>
                            <a:rPr lang="en-GB" i="1">
                              <a:latin typeface="Cambria Math"/>
                            </a:rPr>
                            <m:t>𝜒</m:t>
                          </m:r>
                        </m:e>
                        <m:sub>
                          <m:acc>
                            <m:accPr>
                              <m:chr m:val="̂"/>
                              <m:ctrlPr>
                                <a:rPr lang="en-GB" i="1">
                                  <a:latin typeface="Cambria Math"/>
                                </a:rPr>
                              </m:ctrlPr>
                            </m:accPr>
                            <m:e>
                              <m:r>
                                <a:rPr lang="en-GB" b="0" i="1" smtClean="0">
                                  <a:latin typeface="Cambria Math"/>
                                </a:rPr>
                                <m:t>𝑥</m:t>
                              </m:r>
                            </m:e>
                          </m:acc>
                        </m:sub>
                      </m:sSub>
                      <m:d>
                        <m:dPr>
                          <m:ctrlPr>
                            <a:rPr lang="en-GB" i="1">
                              <a:latin typeface="Cambria Math"/>
                            </a:rPr>
                          </m:ctrlPr>
                        </m:dPr>
                        <m:e>
                          <m:r>
                            <a:rPr lang="en-GB" i="1">
                              <a:latin typeface="Cambria Math"/>
                            </a:rPr>
                            <m:t>1</m:t>
                          </m:r>
                        </m:e>
                      </m:d>
                    </m:oMath>
                  </m:oMathPara>
                </a14:m>
                <a:endParaRPr lang="en-US" dirty="0"/>
              </a:p>
            </p:txBody>
          </p:sp>
        </mc:Choice>
        <mc:Fallback>
          <p:sp>
            <p:nvSpPr>
              <p:cNvPr id="4" name="TextovéPole 3"/>
              <p:cNvSpPr txBox="1">
                <a:spLocks noRot="1" noChangeAspect="1" noMove="1" noResize="1" noEditPoints="1" noAdjustHandles="1" noChangeArrowheads="1" noChangeShapeType="1" noTextEdit="1"/>
              </p:cNvSpPr>
              <p:nvPr/>
            </p:nvSpPr>
            <p:spPr>
              <a:xfrm>
                <a:off x="1679349" y="5820860"/>
                <a:ext cx="5785302" cy="920508"/>
              </a:xfrm>
              <a:prstGeom prst="rect">
                <a:avLst/>
              </a:prstGeom>
              <a:blipFill rotWithShape="1">
                <a:blip r:embed="rId5"/>
                <a:stretch>
                  <a:fillRect t="-2649"/>
                </a:stretch>
              </a:blipFill>
            </p:spPr>
            <p:txBody>
              <a:bodyPr/>
              <a:lstStyle/>
              <a:p>
                <a:r>
                  <a:rPr lang="en-US">
                    <a:noFill/>
                  </a:rPr>
                  <a:t> </a:t>
                </a:r>
              </a:p>
            </p:txBody>
          </p:sp>
        </mc:Fallback>
      </mc:AlternateContent>
      <p:sp>
        <p:nvSpPr>
          <p:cNvPr id="13" name="Čárový popisek 1 (se zvýrazněním) 12"/>
          <p:cNvSpPr/>
          <p:nvPr/>
        </p:nvSpPr>
        <p:spPr>
          <a:xfrm flipH="1">
            <a:off x="6730839" y="4122086"/>
            <a:ext cx="1872209" cy="509993"/>
          </a:xfrm>
          <a:prstGeom prst="accentCallout1">
            <a:avLst>
              <a:gd name="adj1" fmla="val 69978"/>
              <a:gd name="adj2" fmla="val 99216"/>
              <a:gd name="adj3" fmla="val 187749"/>
              <a:gd name="adj4" fmla="val 143797"/>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Jacobi polynomials</a:t>
            </a:r>
            <a:endParaRPr lang="en-US"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836869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077218"/>
          </a:xfrm>
          <a:prstGeom prst="rect">
            <a:avLst/>
          </a:prstGeom>
          <a:noFill/>
        </p:spPr>
        <p:txBody>
          <a:bodyPr wrap="square" rtlCol="0">
            <a:spAutoFit/>
          </a:bodyPr>
          <a:lstStyle/>
          <a:p>
            <a:pPr algn="ctr"/>
            <a:r>
              <a:rPr lang="en-GB" sz="3200" b="1" dirty="0">
                <a:latin typeface="Garamond" panose="02020404030301010803" pitchFamily="18" charset="0"/>
              </a:rPr>
              <a:t>ENERGY RELEASE RATE </a:t>
            </a:r>
            <a:r>
              <a:rPr lang="en-GB" sz="3200" b="1" dirty="0" smtClean="0">
                <a:latin typeface="Garamond" panose="02020404030301010803" pitchFamily="18" charset="0"/>
              </a:rPr>
              <a:t>EVALUATION</a:t>
            </a:r>
          </a:p>
          <a:p>
            <a:pPr algn="ctr"/>
            <a:r>
              <a:rPr lang="en-GB" sz="3200" i="1" dirty="0" smtClean="0">
                <a:latin typeface="Garamond" panose="02020404030301010803" pitchFamily="18" charset="0"/>
              </a:rPr>
              <a:t>Topological derivative</a:t>
            </a:r>
            <a:endParaRPr lang="en-GB" sz="3200" i="1" dirty="0" smtClean="0">
              <a:latin typeface="Garamond" panose="02020404030301010803" pitchFamily="18" charset="0"/>
            </a:endParaRP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631063"/>
            <a:ext cx="3016374" cy="2806049"/>
          </a:xfrm>
          <a:prstGeom prst="rect">
            <a:avLst/>
          </a:prstGeom>
        </p:spPr>
      </p:pic>
      <mc:AlternateContent xmlns:mc="http://schemas.openxmlformats.org/markup-compatibility/2006">
        <mc:Choice xmlns:a14="http://schemas.microsoft.com/office/drawing/2010/main" Requires="a14">
          <p:sp>
            <p:nvSpPr>
              <p:cNvPr id="6" name="TextovéPole 5"/>
              <p:cNvSpPr txBox="1"/>
              <p:nvPr/>
            </p:nvSpPr>
            <p:spPr>
              <a:xfrm>
                <a:off x="407724" y="2530994"/>
                <a:ext cx="4532971" cy="681982"/>
              </a:xfrm>
              <a:prstGeom prst="rect">
                <a:avLst/>
              </a:prstGeom>
              <a:noFill/>
            </p:spPr>
            <p:txBody>
              <a:bodyPr wrap="none" rtlCol="0">
                <a:spAutoFit/>
              </a:bodyPr>
              <a:lstStyle/>
              <a:p>
                <a:pPr algn="ctr"/>
                <a:r>
                  <a:rPr lang="en-GB" b="0" dirty="0" smtClean="0">
                    <a:latin typeface="Garamond" panose="02020404030301010803" pitchFamily="18" charset="0"/>
                  </a:rPr>
                  <a:t>Change of shape functional with respect </a:t>
                </a:r>
                <a14:m>
                  <m:oMath xmlns:m="http://schemas.openxmlformats.org/officeDocument/2006/math">
                    <m:r>
                      <a:rPr lang="en-GB" b="0" i="1" smtClean="0">
                        <a:latin typeface="Cambria Math"/>
                      </a:rPr>
                      <m:t>𝛿𝜀</m:t>
                    </m:r>
                  </m:oMath>
                </a14:m>
                <a:endParaRPr lang="en-GB" b="0" dirty="0" smtClean="0">
                  <a:latin typeface="Garamond" panose="02020404030301010803" pitchFamily="18" charset="0"/>
                </a:endParaRPr>
              </a:p>
              <a:p>
                <a14:m>
                  <m:oMathPara xmlns:m="http://schemas.openxmlformats.org/officeDocument/2006/math">
                    <m:oMathParaPr>
                      <m:jc m:val="centerGroup"/>
                    </m:oMathParaPr>
                    <m:oMath xmlns:m="http://schemas.openxmlformats.org/officeDocument/2006/math">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r>
                                <a:rPr lang="en-GB" b="0" i="1" smtClean="0">
                                  <a:latin typeface="Cambria Math"/>
                                </a:rPr>
                                <m:t>+</m:t>
                              </m:r>
                              <m:r>
                                <a:rPr lang="en-GB" b="0" i="1" smtClean="0">
                                  <a:latin typeface="Cambria Math"/>
                                </a:rPr>
                                <m:t>𝛿𝜀</m:t>
                              </m:r>
                            </m:sub>
                          </m:sSub>
                        </m:e>
                      </m:d>
                      <m:r>
                        <a:rPr lang="en-GB" b="0" i="1" smtClean="0">
                          <a:latin typeface="Cambria Math"/>
                        </a:rPr>
                        <m:t>=</m:t>
                      </m:r>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sub>
                          </m:sSub>
                        </m:e>
                      </m:d>
                      <m:r>
                        <a:rPr lang="en-GB" b="0" i="1" smtClean="0">
                          <a:latin typeface="Cambria Math"/>
                        </a:rPr>
                        <m:t>+</m:t>
                      </m:r>
                      <m:r>
                        <a:rPr lang="en-GB" b="0" i="1" smtClean="0">
                          <a:latin typeface="Cambria Math"/>
                        </a:rPr>
                        <m:t>𝑓</m:t>
                      </m:r>
                      <m:d>
                        <m:dPr>
                          <m:ctrlPr>
                            <a:rPr lang="en-GB" b="0" i="1" smtClean="0">
                              <a:latin typeface="Cambria Math"/>
                            </a:rPr>
                          </m:ctrlPr>
                        </m:dPr>
                        <m:e>
                          <m:r>
                            <a:rPr lang="en-GB" b="0" i="1" smtClean="0">
                              <a:latin typeface="Cambria Math"/>
                            </a:rPr>
                            <m:t>𝛿𝜀</m:t>
                          </m:r>
                        </m:e>
                      </m:d>
                      <m:r>
                        <a:rPr lang="en-GB" b="0" i="1" smtClean="0">
                          <a:latin typeface="Cambria Math"/>
                        </a:rPr>
                        <m:t>𝐽</m:t>
                      </m:r>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r>
                        <a:rPr lang="en-GB" b="0" i="0" smtClean="0">
                          <a:latin typeface="Cambria Math"/>
                        </a:rPr>
                        <m:t>+</m:t>
                      </m:r>
                      <m:r>
                        <a:rPr lang="en-GB" b="0" i="1" smtClean="0">
                          <a:latin typeface="Cambria Math"/>
                        </a:rPr>
                        <m:t>𝑅</m:t>
                      </m:r>
                      <m:d>
                        <m:dPr>
                          <m:ctrlPr>
                            <a:rPr lang="en-GB" b="0" i="1" smtClean="0">
                              <a:latin typeface="Cambria Math"/>
                            </a:rPr>
                          </m:ctrlPr>
                        </m:dPr>
                        <m:e>
                          <m:r>
                            <a:rPr lang="en-GB" b="0" i="1" smtClean="0">
                              <a:latin typeface="Cambria Math"/>
                            </a:rPr>
                            <m:t>𝑓</m:t>
                          </m:r>
                          <m:d>
                            <m:dPr>
                              <m:ctrlPr>
                                <a:rPr lang="en-GB" b="0" i="1" smtClean="0">
                                  <a:latin typeface="Cambria Math"/>
                                </a:rPr>
                              </m:ctrlPr>
                            </m:dPr>
                            <m:e>
                              <m:r>
                                <a:rPr lang="en-GB" b="0" i="1" smtClean="0">
                                  <a:latin typeface="Cambria Math"/>
                                </a:rPr>
                                <m:t>𝛿𝜀</m:t>
                              </m:r>
                            </m:e>
                          </m:d>
                        </m:e>
                      </m:d>
                    </m:oMath>
                  </m:oMathPara>
                </a14:m>
                <a:endParaRPr lang="en-US" dirty="0"/>
              </a:p>
            </p:txBody>
          </p:sp>
        </mc:Choice>
        <mc:Fallback>
          <p:sp>
            <p:nvSpPr>
              <p:cNvPr id="6" name="TextovéPole 5"/>
              <p:cNvSpPr txBox="1">
                <a:spLocks noRot="1" noChangeAspect="1" noMove="1" noResize="1" noEditPoints="1" noAdjustHandles="1" noChangeArrowheads="1" noChangeShapeType="1" noTextEdit="1"/>
              </p:cNvSpPr>
              <p:nvPr/>
            </p:nvSpPr>
            <p:spPr>
              <a:xfrm>
                <a:off x="407724" y="2530994"/>
                <a:ext cx="4532971" cy="681982"/>
              </a:xfrm>
              <a:prstGeom prst="rect">
                <a:avLst/>
              </a:prstGeom>
              <a:blipFill rotWithShape="1">
                <a:blip r:embed="rId4"/>
                <a:stretch>
                  <a:fillRect t="-3571" b="-44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Čárový popisek 1 (se zvýrazněním) 12"/>
              <p:cNvSpPr/>
              <p:nvPr/>
            </p:nvSpPr>
            <p:spPr>
              <a:xfrm flipH="1">
                <a:off x="1166890" y="3361301"/>
                <a:ext cx="4032448" cy="730052"/>
              </a:xfrm>
              <a:prstGeom prst="accentCallout1">
                <a:avLst>
                  <a:gd name="adj1" fmla="val 42036"/>
                  <a:gd name="adj2" fmla="val 100315"/>
                  <a:gd name="adj3" fmla="val -24095"/>
                  <a:gd name="adj4" fmla="val 111816"/>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potential energy </a:t>
                </a:r>
                <a14:m>
                  <m:oMath xmlns:m="http://schemas.openxmlformats.org/officeDocument/2006/math">
                    <m:r>
                      <a:rPr lang="en-GB" b="0" i="1" smtClean="0">
                        <a:solidFill>
                          <a:schemeClr val="accent2"/>
                        </a:solidFill>
                        <a:latin typeface="Cambria Math"/>
                      </a:rPr>
                      <m:t>𝜓</m:t>
                    </m:r>
                    <m:d>
                      <m:dPr>
                        <m:ctrlPr>
                          <a:rPr lang="en-GB" b="0" i="1" smtClean="0">
                            <a:solidFill>
                              <a:schemeClr val="accent2"/>
                            </a:solidFill>
                            <a:latin typeface="Cambria Math"/>
                          </a:rPr>
                        </m:ctrlPr>
                      </m:dPr>
                      <m:e>
                        <m:sSub>
                          <m:sSubPr>
                            <m:ctrlPr>
                              <a:rPr lang="en-GB" b="0" i="1" smtClean="0">
                                <a:solidFill>
                                  <a:schemeClr val="accent2"/>
                                </a:solidFill>
                                <a:latin typeface="Cambria Math"/>
                              </a:rPr>
                            </m:ctrlPr>
                          </m:sSubPr>
                          <m:e>
                            <m:r>
                              <m:rPr>
                                <m:sty m:val="p"/>
                              </m:rPr>
                              <a:rPr lang="en-GB" b="0" i="0" smtClean="0">
                                <a:solidFill>
                                  <a:schemeClr val="accent2"/>
                                </a:solidFill>
                                <a:latin typeface="Cambria Math"/>
                              </a:rPr>
                              <m:t>Ω</m:t>
                            </m:r>
                          </m:e>
                          <m:sub>
                            <m:r>
                              <a:rPr lang="en-GB" b="0" i="1" smtClean="0">
                                <a:solidFill>
                                  <a:schemeClr val="accent2"/>
                                </a:solidFill>
                                <a:latin typeface="Cambria Math"/>
                              </a:rPr>
                              <m:t>𝜀</m:t>
                            </m:r>
                          </m:sub>
                        </m:sSub>
                      </m:e>
                    </m:d>
                    <m:r>
                      <a:rPr lang="en-GB" b="0" i="1" smtClean="0">
                        <a:solidFill>
                          <a:schemeClr val="accent2"/>
                        </a:solidFill>
                        <a:latin typeface="Cambria Math"/>
                      </a:rPr>
                      <m:t>=</m:t>
                    </m:r>
                    <m:f>
                      <m:fPr>
                        <m:ctrlPr>
                          <a:rPr lang="en-GB" b="0" i="1" smtClean="0">
                            <a:solidFill>
                              <a:schemeClr val="accent2"/>
                            </a:solidFill>
                            <a:latin typeface="Cambria Math"/>
                          </a:rPr>
                        </m:ctrlPr>
                      </m:fPr>
                      <m:num>
                        <m:r>
                          <a:rPr lang="en-GB" b="0" i="1" smtClean="0">
                            <a:solidFill>
                              <a:schemeClr val="accent2"/>
                            </a:solidFill>
                            <a:latin typeface="Cambria Math"/>
                          </a:rPr>
                          <m:t>1</m:t>
                        </m:r>
                      </m:num>
                      <m:den>
                        <m:r>
                          <a:rPr lang="en-GB" b="0" i="1" smtClean="0">
                            <a:solidFill>
                              <a:schemeClr val="accent2"/>
                            </a:solidFill>
                            <a:latin typeface="Cambria Math"/>
                          </a:rPr>
                          <m:t>2</m:t>
                        </m:r>
                      </m:den>
                    </m:f>
                    <m:nary>
                      <m:naryPr>
                        <m:ctrlPr>
                          <a:rPr lang="en-GB" b="0" i="1" smtClean="0">
                            <a:solidFill>
                              <a:schemeClr val="accent2"/>
                            </a:solidFill>
                            <a:latin typeface="Cambria Math"/>
                          </a:rPr>
                        </m:ctrlPr>
                      </m:naryPr>
                      <m:sub>
                        <m:sSub>
                          <m:sSubPr>
                            <m:ctrlPr>
                              <a:rPr lang="en-GB" b="0" i="1" smtClean="0">
                                <a:solidFill>
                                  <a:schemeClr val="accent2"/>
                                </a:solidFill>
                                <a:latin typeface="Cambria Math"/>
                              </a:rPr>
                            </m:ctrlPr>
                          </m:sSubPr>
                          <m:e>
                            <m:r>
                              <m:rPr>
                                <m:sty m:val="p"/>
                              </m:rPr>
                              <a:rPr lang="en-GB" b="0" i="0" smtClean="0">
                                <a:solidFill>
                                  <a:schemeClr val="accent2"/>
                                </a:solidFill>
                                <a:latin typeface="Cambria Math"/>
                              </a:rPr>
                              <m:t>Ω</m:t>
                            </m:r>
                          </m:e>
                          <m:sub>
                            <m:r>
                              <a:rPr lang="en-GB" i="1">
                                <a:solidFill>
                                  <a:schemeClr val="accent2"/>
                                </a:solidFill>
                                <a:latin typeface="Cambria Math"/>
                              </a:rPr>
                              <m:t>𝜀</m:t>
                            </m:r>
                          </m:sub>
                        </m:sSub>
                      </m:sub>
                      <m:sup/>
                      <m:e>
                        <m:sSup>
                          <m:sSupPr>
                            <m:ctrlPr>
                              <a:rPr lang="en-GB" b="0" i="1" smtClean="0">
                                <a:solidFill>
                                  <a:schemeClr val="accent2"/>
                                </a:solidFill>
                                <a:latin typeface="Cambria Math"/>
                              </a:rPr>
                            </m:ctrlPr>
                          </m:sSupPr>
                          <m:e>
                            <m:r>
                              <a:rPr lang="en-GB" b="0" i="0" smtClean="0">
                                <a:solidFill>
                                  <a:schemeClr val="accent2"/>
                                </a:solidFill>
                                <a:latin typeface="Cambria Math"/>
                              </a:rPr>
                              <m:t>∇</m:t>
                            </m:r>
                          </m:e>
                          <m:sup>
                            <m:r>
                              <a:rPr lang="en-GB" b="0" i="1" smtClean="0">
                                <a:solidFill>
                                  <a:schemeClr val="accent2"/>
                                </a:solidFill>
                                <a:latin typeface="Cambria Math"/>
                              </a:rPr>
                              <m:t>𝑠</m:t>
                            </m:r>
                          </m:sup>
                        </m:sSup>
                        <m:r>
                          <a:rPr lang="en-GB" b="1" i="1" smtClean="0">
                            <a:solidFill>
                              <a:schemeClr val="accent2"/>
                            </a:solidFill>
                            <a:latin typeface="Cambria Math"/>
                          </a:rPr>
                          <m:t>𝒖</m:t>
                        </m:r>
                        <m:r>
                          <a:rPr lang="en-GB" b="0" i="1" smtClean="0">
                            <a:solidFill>
                              <a:schemeClr val="accent2"/>
                            </a:solidFill>
                            <a:latin typeface="Cambria Math"/>
                          </a:rPr>
                          <m:t>:</m:t>
                        </m:r>
                        <m:r>
                          <a:rPr lang="en-GB" b="1" i="1" smtClean="0">
                            <a:solidFill>
                              <a:schemeClr val="accent2"/>
                            </a:solidFill>
                            <a:latin typeface="Cambria Math"/>
                          </a:rPr>
                          <m:t>𝑻</m:t>
                        </m:r>
                        <m:r>
                          <m:rPr>
                            <m:sty m:val="p"/>
                          </m:rPr>
                          <a:rPr lang="en-GB" b="0" i="0" smtClean="0">
                            <a:solidFill>
                              <a:schemeClr val="accent2"/>
                            </a:solidFill>
                            <a:latin typeface="Cambria Math"/>
                          </a:rPr>
                          <m:t>d</m:t>
                        </m:r>
                        <m:r>
                          <a:rPr lang="en-GB" b="0" i="1" smtClean="0">
                            <a:solidFill>
                              <a:schemeClr val="accent2"/>
                            </a:solidFill>
                            <a:latin typeface="Cambria Math"/>
                          </a:rPr>
                          <m:t>𝑉</m:t>
                        </m:r>
                        <m:r>
                          <a:rPr lang="en-GB" b="0" i="1" smtClean="0">
                            <a:solidFill>
                              <a:schemeClr val="accent2"/>
                            </a:solidFill>
                            <a:latin typeface="Cambria Math"/>
                          </a:rPr>
                          <m:t>−</m:t>
                        </m:r>
                        <m:nary>
                          <m:naryPr>
                            <m:ctrlPr>
                              <a:rPr lang="en-GB" b="0" i="1" smtClean="0">
                                <a:solidFill>
                                  <a:schemeClr val="accent2"/>
                                </a:solidFill>
                                <a:latin typeface="Cambria Math"/>
                              </a:rPr>
                            </m:ctrlPr>
                          </m:naryPr>
                          <m:sub>
                            <m:r>
                              <a:rPr lang="en-GB" b="0" i="1" smtClean="0">
                                <a:solidFill>
                                  <a:schemeClr val="accent2"/>
                                </a:solidFill>
                                <a:latin typeface="Cambria Math"/>
                              </a:rPr>
                              <m:t>𝜕</m:t>
                            </m:r>
                            <m:sSub>
                              <m:sSubPr>
                                <m:ctrlPr>
                                  <a:rPr lang="en-GB" b="0" i="1" smtClean="0">
                                    <a:solidFill>
                                      <a:schemeClr val="accent2"/>
                                    </a:solidFill>
                                    <a:latin typeface="Cambria Math"/>
                                  </a:rPr>
                                </m:ctrlPr>
                              </m:sSubPr>
                              <m:e>
                                <m:r>
                                  <m:rPr>
                                    <m:sty m:val="p"/>
                                  </m:rPr>
                                  <a:rPr lang="en-GB" b="0" i="0" smtClean="0">
                                    <a:solidFill>
                                      <a:schemeClr val="accent2"/>
                                    </a:solidFill>
                                    <a:latin typeface="Cambria Math"/>
                                  </a:rPr>
                                  <m:t>Ω</m:t>
                                </m:r>
                              </m:e>
                              <m:sub>
                                <m:r>
                                  <a:rPr lang="en-GB" b="0" i="1" smtClean="0">
                                    <a:solidFill>
                                      <a:schemeClr val="accent2"/>
                                    </a:solidFill>
                                    <a:latin typeface="Cambria Math"/>
                                  </a:rPr>
                                  <m:t>𝜀</m:t>
                                </m:r>
                              </m:sub>
                            </m:sSub>
                          </m:sub>
                          <m:sup/>
                          <m:e>
                            <m:sSup>
                              <m:sSupPr>
                                <m:ctrlPr>
                                  <a:rPr lang="en-GB" b="0" i="1" smtClean="0">
                                    <a:solidFill>
                                      <a:schemeClr val="accent2"/>
                                    </a:solidFill>
                                    <a:latin typeface="Cambria Math"/>
                                  </a:rPr>
                                </m:ctrlPr>
                              </m:sSupPr>
                              <m:e>
                                <m:r>
                                  <a:rPr lang="en-GB" b="1" i="1" smtClean="0">
                                    <a:solidFill>
                                      <a:schemeClr val="accent2"/>
                                    </a:solidFill>
                                    <a:latin typeface="Cambria Math"/>
                                  </a:rPr>
                                  <m:t>𝒕</m:t>
                                </m:r>
                              </m:e>
                              <m:sup>
                                <m:r>
                                  <a:rPr lang="en-GB" b="0" i="1" smtClean="0">
                                    <a:solidFill>
                                      <a:schemeClr val="accent2"/>
                                    </a:solidFill>
                                    <a:latin typeface="Cambria Math"/>
                                  </a:rPr>
                                  <m:t>𝑃</m:t>
                                </m:r>
                              </m:sup>
                            </m:sSup>
                            <m:r>
                              <a:rPr lang="en-GB" b="0" i="1" smtClean="0">
                                <a:solidFill>
                                  <a:schemeClr val="accent2"/>
                                </a:solidFill>
                                <a:latin typeface="Cambria Math"/>
                              </a:rPr>
                              <m:t>⋅</m:t>
                            </m:r>
                            <m:r>
                              <a:rPr lang="en-GB" b="1" i="1" smtClean="0">
                                <a:solidFill>
                                  <a:schemeClr val="accent2"/>
                                </a:solidFill>
                                <a:latin typeface="Cambria Math"/>
                              </a:rPr>
                              <m:t>𝒖</m:t>
                            </m:r>
                            <m:r>
                              <m:rPr>
                                <m:sty m:val="p"/>
                              </m:rPr>
                              <a:rPr lang="en-GB" b="0" i="0" smtClean="0">
                                <a:solidFill>
                                  <a:schemeClr val="accent2"/>
                                </a:solidFill>
                                <a:latin typeface="Cambria Math"/>
                              </a:rPr>
                              <m:t>d</m:t>
                            </m:r>
                            <m:r>
                              <a:rPr lang="en-GB" b="0" i="1" smtClean="0">
                                <a:solidFill>
                                  <a:schemeClr val="accent2"/>
                                </a:solidFill>
                                <a:latin typeface="Cambria Math"/>
                              </a:rPr>
                              <m:t>𝑆</m:t>
                            </m:r>
                          </m:e>
                        </m:nary>
                      </m:e>
                    </m:nary>
                  </m:oMath>
                </a14:m>
                <a:endParaRPr lang="en-US" dirty="0" smtClean="0">
                  <a:solidFill>
                    <a:schemeClr val="accent2"/>
                  </a:solidFill>
                  <a:latin typeface="Garamond" panose="02020404030301010803" pitchFamily="18" charset="0"/>
                </a:endParaRPr>
              </a:p>
            </p:txBody>
          </p:sp>
        </mc:Choice>
        <mc:Fallback>
          <p:sp>
            <p:nvSpPr>
              <p:cNvPr id="13" name="Čárový popisek 1 (se zvýrazněním) 12"/>
              <p:cNvSpPr>
                <a:spLocks noRot="1" noChangeAspect="1" noMove="1" noResize="1" noEditPoints="1" noAdjustHandles="1" noChangeArrowheads="1" noChangeShapeType="1" noTextEdit="1"/>
              </p:cNvSpPr>
              <p:nvPr/>
            </p:nvSpPr>
            <p:spPr>
              <a:xfrm flipH="1">
                <a:off x="1166890" y="3361301"/>
                <a:ext cx="4032448" cy="730052"/>
              </a:xfrm>
              <a:prstGeom prst="accentCallout1">
                <a:avLst>
                  <a:gd name="adj1" fmla="val 42036"/>
                  <a:gd name="adj2" fmla="val 100315"/>
                  <a:gd name="adj3" fmla="val -24095"/>
                  <a:gd name="adj4" fmla="val 111816"/>
                </a:avLst>
              </a:prstGeom>
              <a:blipFill rotWithShape="1">
                <a:blip r:embed="rId5"/>
                <a:stretch>
                  <a:fillRect t="-3974" b="-867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2627784" y="4797152"/>
                <a:ext cx="3807068" cy="943913"/>
              </a:xfrm>
              <a:prstGeom prst="rect">
                <a:avLst/>
              </a:prstGeom>
              <a:noFill/>
            </p:spPr>
            <p:txBody>
              <a:bodyPr wrap="none" rtlCol="0">
                <a:spAutoFit/>
              </a:bodyPr>
              <a:lstStyle/>
              <a:p>
                <a:pPr algn="ctr"/>
                <a:r>
                  <a:rPr lang="en-GB" b="0" dirty="0" smtClean="0">
                    <a:latin typeface="Garamond" panose="02020404030301010803" pitchFamily="18" charset="0"/>
                  </a:rPr>
                  <a:t>Topological derivative</a:t>
                </a:r>
              </a:p>
              <a:p>
                <a14:m>
                  <m:oMathPara xmlns:m="http://schemas.openxmlformats.org/officeDocument/2006/math">
                    <m:oMathParaPr>
                      <m:jc m:val="centerGroup"/>
                    </m:oMathParaPr>
                    <m:oMath xmlns:m="http://schemas.openxmlformats.org/officeDocument/2006/math">
                      <m:r>
                        <a:rPr lang="en-GB" b="0" i="1" smtClean="0">
                          <a:latin typeface="Cambria Math"/>
                        </a:rPr>
                        <m:t>𝐽</m:t>
                      </m:r>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r>
                        <a:rPr lang="en-GB" b="0" i="1" smtClean="0">
                          <a:latin typeface="Cambria Math"/>
                        </a:rPr>
                        <m:t>=</m:t>
                      </m:r>
                      <m:func>
                        <m:funcPr>
                          <m:ctrlPr>
                            <a:rPr lang="en-GB" b="0" i="1" smtClean="0">
                              <a:latin typeface="Cambria Math"/>
                            </a:rPr>
                          </m:ctrlPr>
                        </m:funcPr>
                        <m:fName>
                          <m:limLow>
                            <m:limLowPr>
                              <m:ctrlPr>
                                <a:rPr lang="en-GB" b="0" i="1" smtClean="0">
                                  <a:latin typeface="Cambria Math"/>
                                </a:rPr>
                              </m:ctrlPr>
                            </m:limLowPr>
                            <m:e>
                              <m:r>
                                <m:rPr>
                                  <m:sty m:val="p"/>
                                </m:rPr>
                                <a:rPr lang="en-GB" b="0" i="0" smtClean="0">
                                  <a:latin typeface="Cambria Math"/>
                                </a:rPr>
                                <m:t>lim</m:t>
                              </m:r>
                            </m:e>
                            <m:lim>
                              <m:r>
                                <a:rPr lang="en-GB" b="0" i="1" smtClean="0">
                                  <a:latin typeface="Cambria Math"/>
                                </a:rPr>
                                <m:t>𝛿𝜀</m:t>
                              </m:r>
                              <m:r>
                                <a:rPr lang="en-GB" b="0" i="1" smtClean="0">
                                  <a:latin typeface="Cambria Math"/>
                                </a:rPr>
                                <m:t>→</m:t>
                              </m:r>
                              <m:r>
                                <a:rPr lang="en-GB" b="0" i="1" smtClean="0">
                                  <a:latin typeface="Cambria Math"/>
                                </a:rPr>
                                <m:t>0</m:t>
                              </m:r>
                            </m:lim>
                          </m:limLow>
                        </m:fName>
                        <m:e>
                          <m:f>
                            <m:fPr>
                              <m:ctrlPr>
                                <a:rPr lang="en-GB" b="0" i="1" smtClean="0">
                                  <a:latin typeface="Cambria Math"/>
                                </a:rPr>
                              </m:ctrlPr>
                            </m:fPr>
                            <m:num>
                              <m:r>
                                <a:rPr lang="en-GB" b="0" i="1" smtClean="0">
                                  <a:latin typeface="Cambria Math"/>
                                </a:rPr>
                                <m:t>1</m:t>
                              </m:r>
                            </m:num>
                            <m:den>
                              <m:sSup>
                                <m:sSupPr>
                                  <m:ctrlPr>
                                    <a:rPr lang="en-GB" b="0" i="1" smtClean="0">
                                      <a:latin typeface="Cambria Math"/>
                                    </a:rPr>
                                  </m:ctrlPr>
                                </m:sSupPr>
                                <m:e>
                                  <m:r>
                                    <a:rPr lang="en-GB" b="0" i="1" smtClean="0">
                                      <a:latin typeface="Cambria Math"/>
                                    </a:rPr>
                                    <m:t>𝑓</m:t>
                                  </m:r>
                                </m:e>
                                <m:sup>
                                  <m:r>
                                    <a:rPr lang="en-GB" i="1">
                                      <a:latin typeface="Cambria Math"/>
                                    </a:rPr>
                                    <m:t>′</m:t>
                                  </m:r>
                                </m:sup>
                              </m:sSup>
                              <m:d>
                                <m:dPr>
                                  <m:ctrlPr>
                                    <a:rPr lang="en-GB" b="0" i="1" smtClean="0">
                                      <a:latin typeface="Cambria Math"/>
                                    </a:rPr>
                                  </m:ctrlPr>
                                </m:dPr>
                                <m:e>
                                  <m:r>
                                    <a:rPr lang="en-GB" b="0" i="1" smtClean="0">
                                      <a:latin typeface="Cambria Math"/>
                                    </a:rPr>
                                    <m:t>𝛿𝜀</m:t>
                                  </m:r>
                                </m:e>
                              </m:d>
                            </m:den>
                          </m:f>
                          <m:f>
                            <m:fPr>
                              <m:ctrlPr>
                                <a:rPr lang="en-GB" b="0" i="1" smtClean="0">
                                  <a:latin typeface="Cambria Math"/>
                                </a:rPr>
                              </m:ctrlPr>
                            </m:fPr>
                            <m:num>
                              <m:r>
                                <m:rPr>
                                  <m:sty m:val="p"/>
                                </m:rPr>
                                <a:rPr lang="en-GB" b="0" i="0" smtClean="0">
                                  <a:latin typeface="Cambria Math"/>
                                </a:rPr>
                                <m:t>d</m:t>
                              </m:r>
                            </m:num>
                            <m:den>
                              <m:r>
                                <m:rPr>
                                  <m:sty m:val="p"/>
                                </m:rPr>
                                <a:rPr lang="en-GB" b="0" i="0" smtClean="0">
                                  <a:latin typeface="Cambria Math"/>
                                </a:rPr>
                                <m:t>d</m:t>
                              </m:r>
                              <m:r>
                                <a:rPr lang="en-GB" b="0" i="1" smtClean="0">
                                  <a:latin typeface="Cambria Math"/>
                                </a:rPr>
                                <m:t>𝛿𝜀</m:t>
                              </m:r>
                            </m:den>
                          </m:f>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r>
                                    <a:rPr lang="en-GB" b="0" i="1" smtClean="0">
                                      <a:latin typeface="Cambria Math"/>
                                    </a:rPr>
                                    <m:t>+</m:t>
                                  </m:r>
                                  <m:r>
                                    <a:rPr lang="en-GB" b="0" i="1" smtClean="0">
                                      <a:latin typeface="Cambria Math"/>
                                    </a:rPr>
                                    <m:t>𝛿𝜀</m:t>
                                  </m:r>
                                </m:sub>
                              </m:sSub>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e>
                          </m:d>
                        </m:e>
                      </m:func>
                    </m:oMath>
                  </m:oMathPara>
                </a14:m>
                <a:endParaRPr lang="en-US" dirty="0"/>
              </a:p>
            </p:txBody>
          </p:sp>
        </mc:Choice>
        <mc:Fallback>
          <p:sp>
            <p:nvSpPr>
              <p:cNvPr id="7" name="TextovéPole 6"/>
              <p:cNvSpPr txBox="1">
                <a:spLocks noRot="1" noChangeAspect="1" noMove="1" noResize="1" noEditPoints="1" noAdjustHandles="1" noChangeArrowheads="1" noChangeShapeType="1" noTextEdit="1"/>
              </p:cNvSpPr>
              <p:nvPr/>
            </p:nvSpPr>
            <p:spPr>
              <a:xfrm>
                <a:off x="2627784" y="4797152"/>
                <a:ext cx="3807068" cy="943913"/>
              </a:xfrm>
              <a:prstGeom prst="rect">
                <a:avLst/>
              </a:prstGeom>
              <a:blipFill rotWithShape="1">
                <a:blip r:embed="rId6"/>
                <a:stretch>
                  <a:fillRect t="-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Čárový popisek 1 (se zvýrazněním) 13"/>
              <p:cNvSpPr/>
              <p:nvPr/>
            </p:nvSpPr>
            <p:spPr>
              <a:xfrm flipH="1">
                <a:off x="5491568" y="5840472"/>
                <a:ext cx="2960902" cy="468848"/>
              </a:xfrm>
              <a:prstGeom prst="accentCallout1">
                <a:avLst>
                  <a:gd name="adj1" fmla="val 42036"/>
                  <a:gd name="adj2" fmla="val 100315"/>
                  <a:gd name="adj3" fmla="val -49424"/>
                  <a:gd name="adj4" fmla="val 115735"/>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Shape derivative of</a:t>
                </a:r>
                <a14:m>
                  <m:oMath xmlns:m="http://schemas.openxmlformats.org/officeDocument/2006/math">
                    <m:r>
                      <a:rPr lang="en-GB" b="0" i="0" smtClean="0">
                        <a:solidFill>
                          <a:schemeClr val="accent2"/>
                        </a:solidFill>
                        <a:latin typeface="Cambria Math"/>
                      </a:rPr>
                      <m:t>  </m:t>
                    </m:r>
                    <m:r>
                      <a:rPr lang="en-GB" b="0" i="1" smtClean="0">
                        <a:solidFill>
                          <a:schemeClr val="accent2"/>
                        </a:solidFill>
                        <a:latin typeface="Cambria Math"/>
                      </a:rPr>
                      <m:t>𝜓</m:t>
                    </m:r>
                    <m:d>
                      <m:dPr>
                        <m:ctrlPr>
                          <a:rPr lang="en-GB" b="0" i="1" smtClean="0">
                            <a:solidFill>
                              <a:schemeClr val="accent2"/>
                            </a:solidFill>
                            <a:latin typeface="Cambria Math"/>
                          </a:rPr>
                        </m:ctrlPr>
                      </m:dPr>
                      <m:e>
                        <m:sSub>
                          <m:sSubPr>
                            <m:ctrlPr>
                              <a:rPr lang="en-GB" b="0" i="1" smtClean="0">
                                <a:solidFill>
                                  <a:schemeClr val="accent2"/>
                                </a:solidFill>
                                <a:latin typeface="Cambria Math"/>
                              </a:rPr>
                            </m:ctrlPr>
                          </m:sSubPr>
                          <m:e>
                            <m:r>
                              <m:rPr>
                                <m:sty m:val="p"/>
                              </m:rPr>
                              <a:rPr lang="en-GB" b="0" i="0" smtClean="0">
                                <a:solidFill>
                                  <a:schemeClr val="accent2"/>
                                </a:solidFill>
                                <a:latin typeface="Cambria Math"/>
                              </a:rPr>
                              <m:t>Ω</m:t>
                            </m:r>
                          </m:e>
                          <m:sub>
                            <m:r>
                              <a:rPr lang="en-GB" b="0" i="1" smtClean="0">
                                <a:solidFill>
                                  <a:schemeClr val="accent2"/>
                                </a:solidFill>
                                <a:latin typeface="Cambria Math"/>
                              </a:rPr>
                              <m:t>𝜀</m:t>
                            </m:r>
                            <m:r>
                              <a:rPr lang="en-GB" b="0" i="1" smtClean="0">
                                <a:solidFill>
                                  <a:schemeClr val="accent2"/>
                                </a:solidFill>
                                <a:latin typeface="Cambria Math"/>
                              </a:rPr>
                              <m:t>+</m:t>
                            </m:r>
                            <m:r>
                              <a:rPr lang="en-GB" b="0" i="1" smtClean="0">
                                <a:solidFill>
                                  <a:schemeClr val="accent2"/>
                                </a:solidFill>
                                <a:latin typeface="Cambria Math"/>
                              </a:rPr>
                              <m:t>𝛿𝜀</m:t>
                            </m:r>
                          </m:sub>
                        </m:sSub>
                      </m:e>
                    </m:d>
                  </m:oMath>
                </a14:m>
                <a:r>
                  <a:rPr lang="en-US" dirty="0" smtClean="0">
                    <a:solidFill>
                      <a:schemeClr val="accent2"/>
                    </a:solidFill>
                    <a:latin typeface="Garamond" panose="02020404030301010803" pitchFamily="18" charset="0"/>
                  </a:rPr>
                  <a:t> with respect to </a:t>
                </a:r>
                <a14:m>
                  <m:oMath xmlns:m="http://schemas.openxmlformats.org/officeDocument/2006/math">
                    <m:r>
                      <a:rPr lang="en-GB" b="0" i="1" smtClean="0">
                        <a:solidFill>
                          <a:schemeClr val="accent2"/>
                        </a:solidFill>
                        <a:latin typeface="Cambria Math"/>
                      </a:rPr>
                      <m:t>𝛿𝜀</m:t>
                    </m:r>
                  </m:oMath>
                </a14:m>
                <a:endParaRPr lang="en-US" dirty="0" smtClean="0">
                  <a:solidFill>
                    <a:schemeClr val="accent2"/>
                  </a:solidFill>
                  <a:latin typeface="Garamond" panose="02020404030301010803" pitchFamily="18" charset="0"/>
                </a:endParaRPr>
              </a:p>
            </p:txBody>
          </p:sp>
        </mc:Choice>
        <mc:Fallback>
          <p:sp>
            <p:nvSpPr>
              <p:cNvPr id="14" name="Čárový popisek 1 (se zvýrazněním) 13"/>
              <p:cNvSpPr>
                <a:spLocks noRot="1" noChangeAspect="1" noMove="1" noResize="1" noEditPoints="1" noAdjustHandles="1" noChangeArrowheads="1" noChangeShapeType="1" noTextEdit="1"/>
              </p:cNvSpPr>
              <p:nvPr/>
            </p:nvSpPr>
            <p:spPr>
              <a:xfrm flipH="1">
                <a:off x="5491568" y="5840472"/>
                <a:ext cx="2960902" cy="468848"/>
              </a:xfrm>
              <a:prstGeom prst="accentCallout1">
                <a:avLst>
                  <a:gd name="adj1" fmla="val 42036"/>
                  <a:gd name="adj2" fmla="val 100315"/>
                  <a:gd name="adj3" fmla="val -49424"/>
                  <a:gd name="adj4" fmla="val 115735"/>
                </a:avLst>
              </a:prstGeom>
              <a:blipFill rotWithShape="1">
                <a:blip r:embed="rId7"/>
                <a:stretch>
                  <a:fillRect b="-26496"/>
                </a:stretch>
              </a:blipFill>
            </p:spPr>
            <p:txBody>
              <a:bodyPr/>
              <a:lstStyle/>
              <a:p>
                <a:r>
                  <a:rPr lang="en-US">
                    <a:noFill/>
                  </a:rPr>
                  <a:t> </a:t>
                </a:r>
              </a:p>
            </p:txBody>
          </p:sp>
        </mc:Fallback>
      </mc:AlternateContent>
    </p:spTree>
    <p:extLst>
      <p:ext uri="{BB962C8B-B14F-4D97-AF65-F5344CB8AC3E}">
        <p14:creationId xmlns:p14="http://schemas.microsoft.com/office/powerpoint/2010/main" val="17595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077218"/>
          </a:xfrm>
          <a:prstGeom prst="rect">
            <a:avLst/>
          </a:prstGeom>
          <a:noFill/>
        </p:spPr>
        <p:txBody>
          <a:bodyPr wrap="square" rtlCol="0">
            <a:spAutoFit/>
          </a:bodyPr>
          <a:lstStyle/>
          <a:p>
            <a:pPr algn="ctr"/>
            <a:r>
              <a:rPr lang="en-GB" sz="3200" b="1" dirty="0">
                <a:latin typeface="Garamond" panose="02020404030301010803" pitchFamily="18" charset="0"/>
              </a:rPr>
              <a:t>ENERGY RELEASE RATE </a:t>
            </a:r>
            <a:r>
              <a:rPr lang="en-GB" sz="3200" b="1" dirty="0" smtClean="0">
                <a:latin typeface="Garamond" panose="02020404030301010803" pitchFamily="18" charset="0"/>
              </a:rPr>
              <a:t>EVALUATION</a:t>
            </a:r>
          </a:p>
          <a:p>
            <a:pPr algn="ctr"/>
            <a:r>
              <a:rPr lang="en-GB" sz="3200" i="1" dirty="0" smtClean="0">
                <a:latin typeface="Garamond" panose="02020404030301010803" pitchFamily="18" charset="0"/>
              </a:rPr>
              <a:t>Topological-shape sensitivity method</a:t>
            </a:r>
            <a:endParaRPr lang="en-GB" sz="3200" i="1" dirty="0" smtClean="0">
              <a:latin typeface="Garamond" panose="02020404030301010803" pitchFamily="18" charset="0"/>
            </a:endParaRP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631063"/>
            <a:ext cx="3016374" cy="2806049"/>
          </a:xfrm>
          <a:prstGeom prst="rect">
            <a:avLst/>
          </a:prstGeom>
        </p:spPr>
      </p:pic>
      <mc:AlternateContent xmlns:mc="http://schemas.openxmlformats.org/markup-compatibility/2006">
        <mc:Choice xmlns:a14="http://schemas.microsoft.com/office/drawing/2010/main" Requires="a14">
          <p:sp>
            <p:nvSpPr>
              <p:cNvPr id="6" name="TextovéPole 5"/>
              <p:cNvSpPr txBox="1"/>
              <p:nvPr/>
            </p:nvSpPr>
            <p:spPr>
              <a:xfrm>
                <a:off x="-12853" y="1631063"/>
                <a:ext cx="5534912" cy="906851"/>
              </a:xfrm>
              <a:prstGeom prst="rect">
                <a:avLst/>
              </a:prstGeom>
              <a:noFill/>
            </p:spPr>
            <p:txBody>
              <a:bodyPr wrap="none" rtlCol="0">
                <a:spAutoFit/>
              </a:bodyPr>
              <a:lstStyle/>
              <a:p>
                <a:pPr algn="ctr"/>
                <a:r>
                  <a:rPr lang="en-GB" b="0" dirty="0" smtClean="0">
                    <a:latin typeface="Garamond" panose="02020404030301010803" pitchFamily="18" charset="0"/>
                  </a:rPr>
                  <a:t>Shape derivative with respect to </a:t>
                </a:r>
                <a14:m>
                  <m:oMath xmlns:m="http://schemas.openxmlformats.org/officeDocument/2006/math">
                    <m:r>
                      <a:rPr lang="en-GB" b="0" i="1" smtClean="0">
                        <a:latin typeface="Cambria Math"/>
                      </a:rPr>
                      <m:t>𝛿𝜀</m:t>
                    </m:r>
                  </m:oMath>
                </a14:m>
                <a:endParaRPr lang="en-GB" b="0" dirty="0" smtClean="0">
                  <a:latin typeface="Garamond" panose="02020404030301010803" pitchFamily="18" charset="0"/>
                </a:endParaRPr>
              </a:p>
              <a:p>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rPr>
                            <m:t>𝑑</m:t>
                          </m:r>
                        </m:num>
                        <m:den>
                          <m:r>
                            <a:rPr lang="en-GB" b="0" i="1" smtClean="0">
                              <a:latin typeface="Cambria Math"/>
                            </a:rPr>
                            <m:t>𝑑</m:t>
                          </m:r>
                          <m:r>
                            <a:rPr lang="en-GB" b="0" i="1" smtClean="0">
                              <a:latin typeface="Cambria Math"/>
                            </a:rPr>
                            <m:t>𝛿𝜀</m:t>
                          </m:r>
                        </m:den>
                      </m:f>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r>
                                <a:rPr lang="en-GB" b="0" i="1" smtClean="0">
                                  <a:latin typeface="Cambria Math"/>
                                </a:rPr>
                                <m:t>+</m:t>
                              </m:r>
                              <m:r>
                                <a:rPr lang="en-GB" b="0" i="1" smtClean="0">
                                  <a:latin typeface="Cambria Math"/>
                                </a:rPr>
                                <m:t>𝛿𝜀</m:t>
                              </m:r>
                            </m:sub>
                          </m:sSub>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e>
                      </m:d>
                      <m:r>
                        <a:rPr lang="en-GB" b="0" i="1" smtClean="0">
                          <a:latin typeface="Cambria Math"/>
                        </a:rPr>
                        <m:t>=</m:t>
                      </m:r>
                      <m:func>
                        <m:funcPr>
                          <m:ctrlPr>
                            <a:rPr lang="en-GB" b="0" i="1" smtClean="0">
                              <a:latin typeface="Cambria Math"/>
                            </a:rPr>
                          </m:ctrlPr>
                        </m:funcPr>
                        <m:fName>
                          <m:limLow>
                            <m:limLowPr>
                              <m:ctrlPr>
                                <a:rPr lang="en-GB" b="0" i="1" smtClean="0">
                                  <a:latin typeface="Cambria Math"/>
                                </a:rPr>
                              </m:ctrlPr>
                            </m:limLowPr>
                            <m:e>
                              <m:r>
                                <m:rPr>
                                  <m:sty m:val="p"/>
                                </m:rPr>
                                <a:rPr lang="en-GB" b="0" i="0" smtClean="0">
                                  <a:latin typeface="Cambria Math"/>
                                </a:rPr>
                                <m:t>lim</m:t>
                              </m:r>
                            </m:e>
                            <m:lim>
                              <m:r>
                                <a:rPr lang="en-GB" b="0" i="1" smtClean="0">
                                  <a:latin typeface="Cambria Math"/>
                                </a:rPr>
                                <m:t>𝑡</m:t>
                              </m:r>
                              <m:r>
                                <a:rPr lang="en-GB" b="0" i="1" smtClean="0">
                                  <a:latin typeface="Cambria Math"/>
                                </a:rPr>
                                <m:t>→0</m:t>
                              </m:r>
                            </m:lim>
                          </m:limLow>
                        </m:fName>
                        <m:e>
                          <m:f>
                            <m:fPr>
                              <m:ctrlPr>
                                <a:rPr lang="en-GB" b="0" i="1" smtClean="0">
                                  <a:latin typeface="Cambria Math"/>
                                </a:rPr>
                              </m:ctrlPr>
                            </m:fPr>
                            <m:num>
                              <m:r>
                                <a:rPr lang="en-GB" i="1">
                                  <a:latin typeface="Cambria Math"/>
                                </a:rPr>
                                <m:t>𝜓</m:t>
                              </m:r>
                              <m:d>
                                <m:dPr>
                                  <m:ctrlPr>
                                    <a:rPr lang="en-GB" i="1">
                                      <a:latin typeface="Cambria Math"/>
                                    </a:rPr>
                                  </m:ctrlPr>
                                </m:dPr>
                                <m:e>
                                  <m:sSub>
                                    <m:sSubPr>
                                      <m:ctrlPr>
                                        <a:rPr lang="en-GB" i="1">
                                          <a:latin typeface="Cambria Math"/>
                                        </a:rPr>
                                      </m:ctrlPr>
                                    </m:sSubPr>
                                    <m:e>
                                      <m:r>
                                        <m:rPr>
                                          <m:sty m:val="p"/>
                                        </m:rPr>
                                        <a:rPr lang="en-GB">
                                          <a:latin typeface="Cambria Math"/>
                                        </a:rPr>
                                        <m:t>Ω</m:t>
                                      </m:r>
                                    </m:e>
                                    <m:sub>
                                      <m:r>
                                        <a:rPr lang="en-GB" i="1">
                                          <a:latin typeface="Cambria Math"/>
                                        </a:rPr>
                                        <m:t>𝜀</m:t>
                                      </m:r>
                                      <m:r>
                                        <a:rPr lang="en-GB" b="0" i="1" smtClean="0">
                                          <a:latin typeface="Cambria Math"/>
                                        </a:rPr>
                                        <m:t>+</m:t>
                                      </m:r>
                                      <m:r>
                                        <a:rPr lang="en-GB" b="0" i="1" smtClean="0">
                                          <a:latin typeface="Cambria Math"/>
                                        </a:rPr>
                                        <m:t>𝛿𝜀</m:t>
                                      </m:r>
                                      <m:r>
                                        <a:rPr lang="en-GB" b="0" i="1" smtClean="0">
                                          <a:latin typeface="Cambria Math"/>
                                        </a:rPr>
                                        <m:t>+</m:t>
                                      </m:r>
                                      <m:r>
                                        <a:rPr lang="en-GB" b="0" i="1" smtClean="0">
                                          <a:latin typeface="Cambria Math"/>
                                        </a:rPr>
                                        <m:t>𝑡</m:t>
                                      </m:r>
                                    </m:sub>
                                  </m:sSub>
                                  <m:d>
                                    <m:dPr>
                                      <m:ctrlPr>
                                        <a:rPr lang="en-GB" i="1" smtClean="0">
                                          <a:latin typeface="Cambria Math"/>
                                        </a:rPr>
                                      </m:ctrlPr>
                                    </m:dPr>
                                    <m:e>
                                      <m:acc>
                                        <m:accPr>
                                          <m:chr m:val="̂"/>
                                          <m:ctrlPr>
                                            <a:rPr lang="en-GB" b="0" i="1" smtClean="0">
                                              <a:latin typeface="Cambria Math"/>
                                            </a:rPr>
                                          </m:ctrlPr>
                                        </m:accPr>
                                        <m:e>
                                          <m:r>
                                            <a:rPr lang="en-GB" b="1" i="1" smtClean="0">
                                              <a:latin typeface="Cambria Math"/>
                                            </a:rPr>
                                            <m:t>𝒙</m:t>
                                          </m:r>
                                        </m:e>
                                      </m:acc>
                                    </m:e>
                                  </m:d>
                                </m:e>
                              </m:d>
                              <m:r>
                                <a:rPr lang="en-GB" b="0" i="1" smtClean="0">
                                  <a:latin typeface="Cambria Math"/>
                                </a:rPr>
                                <m:t>−</m:t>
                              </m:r>
                              <m:r>
                                <a:rPr lang="en-GB" i="1">
                                  <a:latin typeface="Cambria Math"/>
                                </a:rPr>
                                <m:t>𝜓</m:t>
                              </m:r>
                              <m:d>
                                <m:dPr>
                                  <m:ctrlPr>
                                    <a:rPr lang="en-GB" i="1">
                                      <a:latin typeface="Cambria Math"/>
                                    </a:rPr>
                                  </m:ctrlPr>
                                </m:dPr>
                                <m:e>
                                  <m:sSub>
                                    <m:sSubPr>
                                      <m:ctrlPr>
                                        <a:rPr lang="en-GB" i="1">
                                          <a:latin typeface="Cambria Math"/>
                                        </a:rPr>
                                      </m:ctrlPr>
                                    </m:sSubPr>
                                    <m:e>
                                      <m:r>
                                        <m:rPr>
                                          <m:sty m:val="p"/>
                                        </m:rPr>
                                        <a:rPr lang="en-GB">
                                          <a:latin typeface="Cambria Math"/>
                                        </a:rPr>
                                        <m:t>Ω</m:t>
                                      </m:r>
                                    </m:e>
                                    <m:sub>
                                      <m:r>
                                        <a:rPr lang="en-GB" i="1">
                                          <a:latin typeface="Cambria Math"/>
                                        </a:rPr>
                                        <m:t>𝜀</m:t>
                                      </m:r>
                                      <m:r>
                                        <a:rPr lang="en-GB" b="0" i="1" smtClean="0">
                                          <a:latin typeface="Cambria Math"/>
                                        </a:rPr>
                                        <m:t>+</m:t>
                                      </m:r>
                                      <m:r>
                                        <a:rPr lang="en-GB" b="0" i="1" smtClean="0">
                                          <a:latin typeface="Cambria Math"/>
                                        </a:rPr>
                                        <m:t>𝛿𝜀</m:t>
                                      </m:r>
                                    </m:sub>
                                  </m:sSub>
                                  <m:d>
                                    <m:dPr>
                                      <m:ctrlPr>
                                        <a:rPr lang="en-GB" i="1" smtClean="0">
                                          <a:latin typeface="Cambria Math"/>
                                        </a:rPr>
                                      </m:ctrlPr>
                                    </m:dPr>
                                    <m:e>
                                      <m:acc>
                                        <m:accPr>
                                          <m:chr m:val="̂"/>
                                          <m:ctrlPr>
                                            <a:rPr lang="en-GB" b="0" i="1" smtClean="0">
                                              <a:latin typeface="Cambria Math"/>
                                            </a:rPr>
                                          </m:ctrlPr>
                                        </m:accPr>
                                        <m:e>
                                          <m:r>
                                            <a:rPr lang="en-GB" b="1" i="1" smtClean="0">
                                              <a:latin typeface="Cambria Math"/>
                                            </a:rPr>
                                            <m:t>𝒙</m:t>
                                          </m:r>
                                        </m:e>
                                      </m:acc>
                                    </m:e>
                                  </m:d>
                                </m:e>
                              </m:d>
                            </m:num>
                            <m:den>
                              <m:r>
                                <a:rPr lang="en-GB" b="0" i="1" smtClean="0">
                                  <a:latin typeface="Cambria Math"/>
                                </a:rPr>
                                <m:t>𝑡</m:t>
                              </m:r>
                            </m:den>
                          </m:f>
                        </m:e>
                      </m:func>
                    </m:oMath>
                  </m:oMathPara>
                </a14:m>
                <a:endParaRPr lang="en-US" dirty="0"/>
              </a:p>
            </p:txBody>
          </p:sp>
        </mc:Choice>
        <mc:Fallback>
          <p:sp>
            <p:nvSpPr>
              <p:cNvPr id="6" name="TextovéPole 5"/>
              <p:cNvSpPr txBox="1">
                <a:spLocks noRot="1" noChangeAspect="1" noMove="1" noResize="1" noEditPoints="1" noAdjustHandles="1" noChangeArrowheads="1" noChangeShapeType="1" noTextEdit="1"/>
              </p:cNvSpPr>
              <p:nvPr/>
            </p:nvSpPr>
            <p:spPr>
              <a:xfrm>
                <a:off x="-12853" y="1631063"/>
                <a:ext cx="5534912" cy="906851"/>
              </a:xfrm>
              <a:prstGeom prst="rect">
                <a:avLst/>
              </a:prstGeom>
              <a:blipFill rotWithShape="1">
                <a:blip r:embed="rId4"/>
                <a:stretch>
                  <a:fillRect t="-27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1204828" y="4966897"/>
                <a:ext cx="6734344" cy="1054391"/>
              </a:xfrm>
              <a:prstGeom prst="rect">
                <a:avLst/>
              </a:prstGeom>
              <a:noFill/>
            </p:spPr>
            <p:txBody>
              <a:bodyPr wrap="none" rtlCol="0">
                <a:spAutoFit/>
              </a:bodyPr>
              <a:lstStyle/>
              <a:p>
                <a:pPr algn="ctr"/>
                <a:r>
                  <a:rPr lang="en-GB" b="0" dirty="0" smtClean="0">
                    <a:latin typeface="Garamond" panose="02020404030301010803" pitchFamily="18" charset="0"/>
                  </a:rPr>
                  <a:t>Energy release rate</a:t>
                </a:r>
              </a:p>
              <a:p>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𝐺</m:t>
                          </m:r>
                        </m:e>
                        <m:sub>
                          <m:r>
                            <a:rPr lang="en-GB" b="0" i="1" smtClean="0">
                              <a:latin typeface="Cambria Math"/>
                            </a:rPr>
                            <m:t>𝜀</m:t>
                          </m:r>
                        </m:sub>
                      </m:sSub>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r>
                        <a:rPr lang="en-GB" b="0" i="1" smtClean="0">
                          <a:latin typeface="Cambria Math"/>
                        </a:rPr>
                        <m:t>=</m:t>
                      </m:r>
                      <m:r>
                        <m:rPr>
                          <m:sty m:val="p"/>
                        </m:rPr>
                        <a:rPr lang="en-GB" b="0" i="0" smtClean="0">
                          <a:latin typeface="Cambria Math"/>
                        </a:rPr>
                        <m:t>J</m:t>
                      </m:r>
                      <m:d>
                        <m:dPr>
                          <m:ctrlPr>
                            <a:rPr lang="en-GB" b="0" i="1" smtClean="0">
                              <a:latin typeface="Cambria Math"/>
                            </a:rPr>
                          </m:ctrlPr>
                        </m:dPr>
                        <m:e>
                          <m:sSub>
                            <m:sSubPr>
                              <m:ctrlPr>
                                <a:rPr lang="en-GB" b="0" i="1" smtClean="0">
                                  <a:latin typeface="Cambria Math"/>
                                  <a:ea typeface="Cambria Math"/>
                                </a:rPr>
                              </m:ctrlPr>
                            </m:sSubPr>
                            <m:e>
                              <m:r>
                                <a:rPr lang="el-GR" b="1" i="1" smtClean="0">
                                  <a:latin typeface="Cambria Math"/>
                                  <a:ea typeface="Cambria Math"/>
                                </a:rPr>
                                <m:t>𝜮</m:t>
                              </m:r>
                            </m:e>
                            <m:sub>
                              <m:r>
                                <a:rPr lang="en-GB" b="0" i="1" smtClean="0">
                                  <a:latin typeface="Cambria Math"/>
                                  <a:ea typeface="Cambria Math"/>
                                </a:rPr>
                                <m:t>𝜀</m:t>
                              </m:r>
                            </m:sub>
                          </m:sSub>
                        </m:e>
                      </m:d>
                      <m:r>
                        <a:rPr lang="en-GB" b="0" i="1" smtClean="0">
                          <a:latin typeface="Cambria Math"/>
                        </a:rPr>
                        <m:t>=−</m:t>
                      </m:r>
                      <m:func>
                        <m:funcPr>
                          <m:ctrlPr>
                            <a:rPr lang="en-GB" b="0" i="1" smtClean="0">
                              <a:latin typeface="Cambria Math"/>
                            </a:rPr>
                          </m:ctrlPr>
                        </m:funcPr>
                        <m:fName>
                          <m:limLow>
                            <m:limLowPr>
                              <m:ctrlPr>
                                <a:rPr lang="en-GB" b="0" i="1" smtClean="0">
                                  <a:latin typeface="Cambria Math"/>
                                </a:rPr>
                              </m:ctrlPr>
                            </m:limLowPr>
                            <m:e>
                              <m:r>
                                <m:rPr>
                                  <m:sty m:val="p"/>
                                </m:rPr>
                                <a:rPr lang="en-GB" b="0" i="0" smtClean="0">
                                  <a:latin typeface="Cambria Math"/>
                                </a:rPr>
                                <m:t>lim</m:t>
                              </m:r>
                            </m:e>
                            <m:lim>
                              <m:r>
                                <a:rPr lang="en-GB" b="0" i="1" smtClean="0">
                                  <a:latin typeface="Cambria Math"/>
                                </a:rPr>
                                <m:t>𝛿𝜀</m:t>
                              </m:r>
                              <m:r>
                                <a:rPr lang="en-GB" b="0" i="1" smtClean="0">
                                  <a:latin typeface="Cambria Math"/>
                                </a:rPr>
                                <m:t>→0</m:t>
                              </m:r>
                            </m:lim>
                          </m:limLow>
                        </m:fName>
                        <m:e>
                          <m:nary>
                            <m:naryPr>
                              <m:ctrlPr>
                                <a:rPr lang="en-GB" i="1">
                                  <a:latin typeface="Cambria Math"/>
                                </a:rPr>
                              </m:ctrlPr>
                            </m:naryPr>
                            <m:sub>
                              <m:r>
                                <a:rPr lang="en-GB" i="1">
                                  <a:latin typeface="Cambria Math"/>
                                </a:rPr>
                                <m:t>𝜕</m:t>
                              </m:r>
                              <m:sSub>
                                <m:sSubPr>
                                  <m:ctrlPr>
                                    <a:rPr lang="en-GB" i="1">
                                      <a:latin typeface="Cambria Math"/>
                                    </a:rPr>
                                  </m:ctrlPr>
                                </m:sSubPr>
                                <m:e>
                                  <m:r>
                                    <a:rPr lang="en-GB" i="1">
                                      <a:latin typeface="Cambria Math"/>
                                    </a:rPr>
                                    <m:t>𝐵</m:t>
                                  </m:r>
                                </m:e>
                                <m:sub>
                                  <m:r>
                                    <a:rPr lang="en-GB" i="1">
                                      <a:latin typeface="Cambria Math"/>
                                    </a:rPr>
                                    <m:t>𝛿𝜀</m:t>
                                  </m:r>
                                </m:sub>
                              </m:sSub>
                            </m:sub>
                            <m:sup/>
                            <m:e>
                              <m:d>
                                <m:dPr>
                                  <m:ctrlPr>
                                    <a:rPr lang="en-GB" i="1">
                                      <a:latin typeface="Cambria Math"/>
                                    </a:rPr>
                                  </m:ctrlPr>
                                </m:dPr>
                                <m:e>
                                  <m:sSub>
                                    <m:sSubPr>
                                      <m:ctrlPr>
                                        <a:rPr lang="en-GB" i="1">
                                          <a:latin typeface="Cambria Math"/>
                                          <a:ea typeface="Cambria Math"/>
                                        </a:rPr>
                                      </m:ctrlPr>
                                    </m:sSubPr>
                                    <m:e>
                                      <m:r>
                                        <a:rPr lang="el-GR" b="1" i="1">
                                          <a:latin typeface="Cambria Math"/>
                                          <a:ea typeface="Cambria Math"/>
                                        </a:rPr>
                                        <m:t>𝜮</m:t>
                                      </m:r>
                                    </m:e>
                                    <m:sub>
                                      <m:r>
                                        <a:rPr lang="en-GB" i="1">
                                          <a:latin typeface="Cambria Math"/>
                                          <a:ea typeface="Cambria Math"/>
                                        </a:rPr>
                                        <m:t>𝜀</m:t>
                                      </m:r>
                                    </m:sub>
                                  </m:sSub>
                                  <m:r>
                                    <a:rPr lang="en-GB" i="1">
                                      <a:latin typeface="Cambria Math"/>
                                      <a:ea typeface="Cambria Math"/>
                                    </a:rPr>
                                    <m:t>⋅</m:t>
                                  </m:r>
                                  <m:r>
                                    <a:rPr lang="en-GB" b="1" i="1">
                                      <a:latin typeface="Cambria Math"/>
                                      <a:ea typeface="Cambria Math"/>
                                    </a:rPr>
                                    <m:t>𝒏</m:t>
                                  </m:r>
                                </m:e>
                              </m:d>
                              <m:r>
                                <a:rPr lang="en-GB" i="1">
                                  <a:latin typeface="Cambria Math"/>
                                </a:rPr>
                                <m:t>⋅</m:t>
                              </m:r>
                              <m:sSub>
                                <m:sSubPr>
                                  <m:ctrlPr>
                                    <a:rPr lang="en-GB" i="1">
                                      <a:latin typeface="Cambria Math"/>
                                    </a:rPr>
                                  </m:ctrlPr>
                                </m:sSubPr>
                                <m:e>
                                  <m:r>
                                    <a:rPr lang="en-GB" b="1" i="1">
                                      <a:latin typeface="Cambria Math"/>
                                    </a:rPr>
                                    <m:t>𝒆</m:t>
                                  </m:r>
                                </m:e>
                                <m:sub>
                                  <m:r>
                                    <a:rPr lang="en-GB" i="1">
                                      <a:latin typeface="Cambria Math"/>
                                    </a:rPr>
                                    <m:t>𝑟</m:t>
                                  </m:r>
                                </m:sub>
                              </m:sSub>
                              <m:r>
                                <m:rPr>
                                  <m:sty m:val="p"/>
                                </m:rPr>
                                <a:rPr lang="en-GB">
                                  <a:latin typeface="Cambria Math"/>
                                </a:rPr>
                                <m:t>d</m:t>
                              </m:r>
                              <m:r>
                                <a:rPr lang="en-GB" i="1">
                                  <a:latin typeface="Cambria Math"/>
                                </a:rPr>
                                <m:t>𝑆</m:t>
                              </m:r>
                            </m:e>
                          </m:nary>
                        </m:e>
                      </m:func>
                      <m:r>
                        <a:rPr lang="en-GB" b="0" i="1" smtClean="0">
                          <a:latin typeface="Cambria Math"/>
                        </a:rPr>
                        <m:t>=</m:t>
                      </m:r>
                      <m:f>
                        <m:fPr>
                          <m:ctrlPr>
                            <a:rPr lang="en-GB" b="0" i="1" smtClean="0">
                              <a:latin typeface="Cambria Math"/>
                            </a:rPr>
                          </m:ctrlPr>
                        </m:fPr>
                        <m:num>
                          <m:r>
                            <a:rPr lang="en-GB" b="0" i="1" smtClean="0">
                              <a:latin typeface="Cambria Math"/>
                            </a:rPr>
                            <m:t>𝜀</m:t>
                          </m:r>
                        </m:num>
                        <m:den>
                          <m:sSub>
                            <m:sSubPr>
                              <m:ctrlPr>
                                <a:rPr lang="en-GB" b="0" i="1" smtClean="0">
                                  <a:latin typeface="Cambria Math"/>
                                </a:rPr>
                              </m:ctrlPr>
                            </m:sSubPr>
                            <m:e>
                              <m:acc>
                                <m:accPr>
                                  <m:chr m:val="̅"/>
                                  <m:ctrlPr>
                                    <a:rPr lang="en-GB" b="0" i="1" smtClean="0">
                                      <a:latin typeface="Cambria Math"/>
                                    </a:rPr>
                                  </m:ctrlPr>
                                </m:accPr>
                                <m:e>
                                  <m:r>
                                    <a:rPr lang="en-GB" i="1">
                                      <a:latin typeface="Cambria Math"/>
                                    </a:rPr>
                                    <m:t>𝐸</m:t>
                                  </m:r>
                                </m:e>
                              </m:acc>
                            </m:e>
                            <m:sub>
                              <m:r>
                                <a:rPr lang="en-GB" b="0" i="1" smtClean="0">
                                  <a:latin typeface="Cambria Math"/>
                                </a:rPr>
                                <m:t>1</m:t>
                              </m:r>
                            </m:sub>
                          </m:sSub>
                        </m:den>
                      </m:f>
                      <m:d>
                        <m:dPr>
                          <m:begChr m:val="["/>
                          <m:endChr m:val="]"/>
                          <m:ctrlPr>
                            <a:rPr lang="en-GB" b="0" i="1" smtClean="0">
                              <a:latin typeface="Cambria Math"/>
                            </a:rPr>
                          </m:ctrlPr>
                        </m:dPr>
                        <m:e>
                          <m:sSubSup>
                            <m:sSubSupPr>
                              <m:ctrlPr>
                                <a:rPr lang="en-US" i="1">
                                  <a:latin typeface="Cambria Math"/>
                                </a:rPr>
                              </m:ctrlPr>
                            </m:sSubSupPr>
                            <m:e>
                              <m:r>
                                <a:rPr lang="en-GB" b="0" i="1" smtClean="0">
                                  <a:latin typeface="Cambria Math"/>
                                </a:rPr>
                                <m:t>𝐾</m:t>
                              </m:r>
                            </m:e>
                            <m:sub>
                              <m:r>
                                <a:rPr lang="en-GB" b="0" i="1" smtClean="0">
                                  <a:latin typeface="Cambria Math"/>
                                </a:rPr>
                                <m:t>𝐼</m:t>
                              </m:r>
                            </m:sub>
                            <m:sup>
                              <m:r>
                                <a:rPr lang="en-GB" b="0" i="1" smtClean="0">
                                  <a:latin typeface="Cambria Math"/>
                                </a:rPr>
                                <m:t>2</m:t>
                              </m:r>
                            </m:sup>
                          </m:sSubSup>
                          <m:d>
                            <m:dPr>
                              <m:ctrlPr>
                                <a:rPr lang="en-GB" i="1" smtClean="0">
                                  <a:latin typeface="Cambria Math"/>
                                </a:rPr>
                              </m:ctrlPr>
                            </m:dPr>
                            <m:e>
                              <m:acc>
                                <m:accPr>
                                  <m:chr m:val="̂"/>
                                  <m:ctrlPr>
                                    <a:rPr lang="en-GB" b="0" i="1" smtClean="0">
                                      <a:latin typeface="Cambria Math"/>
                                    </a:rPr>
                                  </m:ctrlPr>
                                </m:accPr>
                                <m:e>
                                  <m:r>
                                    <a:rPr lang="en-GB" b="1" i="1" smtClean="0">
                                      <a:latin typeface="Cambria Math"/>
                                    </a:rPr>
                                    <m:t>𝒙</m:t>
                                  </m:r>
                                </m:e>
                              </m:acc>
                            </m:e>
                          </m:d>
                          <m:r>
                            <a:rPr lang="en-GB" b="0" i="1" smtClean="0">
                              <a:latin typeface="Cambria Math"/>
                            </a:rPr>
                            <m:t>+</m:t>
                          </m:r>
                          <m:sSubSup>
                            <m:sSubSupPr>
                              <m:ctrlPr>
                                <a:rPr lang="en-US" i="1">
                                  <a:latin typeface="Cambria Math"/>
                                </a:rPr>
                              </m:ctrlPr>
                            </m:sSubSupPr>
                            <m:e>
                              <m:r>
                                <a:rPr lang="en-GB" i="1">
                                  <a:latin typeface="Cambria Math"/>
                                </a:rPr>
                                <m:t>𝐾</m:t>
                              </m:r>
                            </m:e>
                            <m:sub>
                              <m:r>
                                <a:rPr lang="en-GB" b="0" i="1" smtClean="0">
                                  <a:latin typeface="Cambria Math"/>
                                </a:rPr>
                                <m:t>𝐼𝐼</m:t>
                              </m:r>
                            </m:sub>
                            <m:sup>
                              <m:r>
                                <a:rPr lang="en-GB" i="1">
                                  <a:latin typeface="Cambria Math"/>
                                </a:rPr>
                                <m:t>2</m:t>
                              </m:r>
                            </m:sup>
                          </m:sSubSup>
                          <m:d>
                            <m:dPr>
                              <m:ctrlPr>
                                <a:rPr lang="en-GB" i="1">
                                  <a:latin typeface="Cambria Math"/>
                                </a:rPr>
                              </m:ctrlPr>
                            </m:dPr>
                            <m:e>
                              <m:acc>
                                <m:accPr>
                                  <m:chr m:val="̂"/>
                                  <m:ctrlPr>
                                    <a:rPr lang="en-GB" i="1">
                                      <a:latin typeface="Cambria Math"/>
                                    </a:rPr>
                                  </m:ctrlPr>
                                </m:accPr>
                                <m:e>
                                  <m:r>
                                    <a:rPr lang="en-GB" b="1" i="1">
                                      <a:latin typeface="Cambria Math"/>
                                    </a:rPr>
                                    <m:t>𝒙</m:t>
                                  </m:r>
                                </m:e>
                              </m:acc>
                            </m:e>
                          </m:d>
                        </m:e>
                      </m:d>
                    </m:oMath>
                  </m:oMathPara>
                </a14:m>
                <a:endParaRPr lang="en-US" dirty="0"/>
              </a:p>
            </p:txBody>
          </p:sp>
        </mc:Choice>
        <mc:Fallback>
          <p:sp>
            <p:nvSpPr>
              <p:cNvPr id="7" name="TextovéPole 6"/>
              <p:cNvSpPr txBox="1">
                <a:spLocks noRot="1" noChangeAspect="1" noMove="1" noResize="1" noEditPoints="1" noAdjustHandles="1" noChangeArrowheads="1" noChangeShapeType="1" noTextEdit="1"/>
              </p:cNvSpPr>
              <p:nvPr/>
            </p:nvSpPr>
            <p:spPr>
              <a:xfrm>
                <a:off x="1204828" y="4966897"/>
                <a:ext cx="6734344" cy="1054391"/>
              </a:xfrm>
              <a:prstGeom prst="rect">
                <a:avLst/>
              </a:prstGeom>
              <a:blipFill rotWithShape="1">
                <a:blip r:embed="rId5"/>
                <a:stretch>
                  <a:fillRect t="-2890"/>
                </a:stretch>
              </a:blipFill>
            </p:spPr>
            <p:txBody>
              <a:bodyPr/>
              <a:lstStyle/>
              <a:p>
                <a:r>
                  <a:rPr lang="en-US">
                    <a:noFill/>
                  </a:rPr>
                  <a:t> </a:t>
                </a:r>
              </a:p>
            </p:txBody>
          </p:sp>
        </mc:Fallback>
      </mc:AlternateContent>
      <p:sp>
        <p:nvSpPr>
          <p:cNvPr id="3" name="Šipka dolů 2"/>
          <p:cNvSpPr/>
          <p:nvPr/>
        </p:nvSpPr>
        <p:spPr>
          <a:xfrm>
            <a:off x="2539818" y="2537914"/>
            <a:ext cx="429570" cy="36004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TextovéPole 14"/>
              <p:cNvSpPr txBox="1"/>
              <p:nvPr/>
            </p:nvSpPr>
            <p:spPr>
              <a:xfrm>
                <a:off x="597346" y="3034087"/>
                <a:ext cx="4314514" cy="77739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rPr>
                            <m:t>𝑑</m:t>
                          </m:r>
                        </m:num>
                        <m:den>
                          <m:r>
                            <a:rPr lang="en-GB" b="0" i="1" smtClean="0">
                              <a:latin typeface="Cambria Math"/>
                            </a:rPr>
                            <m:t>𝑑</m:t>
                          </m:r>
                          <m:r>
                            <a:rPr lang="en-GB" b="0" i="1" smtClean="0">
                              <a:latin typeface="Cambria Math"/>
                            </a:rPr>
                            <m:t>𝛿𝜀</m:t>
                          </m:r>
                        </m:den>
                      </m:f>
                      <m:r>
                        <a:rPr lang="en-GB" b="0" i="1" smtClean="0">
                          <a:latin typeface="Cambria Math"/>
                        </a:rPr>
                        <m:t>𝜓</m:t>
                      </m:r>
                      <m:d>
                        <m:dPr>
                          <m:ctrlPr>
                            <a:rPr lang="en-GB" b="0" i="1" smtClean="0">
                              <a:latin typeface="Cambria Math"/>
                            </a:rPr>
                          </m:ctrlPr>
                        </m:dPr>
                        <m:e>
                          <m:sSub>
                            <m:sSubPr>
                              <m:ctrlPr>
                                <a:rPr lang="en-GB" b="0" i="1" smtClean="0">
                                  <a:latin typeface="Cambria Math"/>
                                </a:rPr>
                              </m:ctrlPr>
                            </m:sSubPr>
                            <m:e>
                              <m:r>
                                <m:rPr>
                                  <m:sty m:val="p"/>
                                </m:rPr>
                                <a:rPr lang="en-GB" b="0" i="0" smtClean="0">
                                  <a:latin typeface="Cambria Math"/>
                                </a:rPr>
                                <m:t>Ω</m:t>
                              </m:r>
                            </m:e>
                            <m:sub>
                              <m:r>
                                <a:rPr lang="en-GB" b="0" i="1" smtClean="0">
                                  <a:latin typeface="Cambria Math"/>
                                </a:rPr>
                                <m:t>𝜀</m:t>
                              </m:r>
                              <m:r>
                                <a:rPr lang="en-GB" b="0" i="1" smtClean="0">
                                  <a:latin typeface="Cambria Math"/>
                                </a:rPr>
                                <m:t>+</m:t>
                              </m:r>
                              <m:r>
                                <a:rPr lang="en-GB" b="0" i="1" smtClean="0">
                                  <a:latin typeface="Cambria Math"/>
                                </a:rPr>
                                <m:t>𝛿𝜀</m:t>
                              </m:r>
                            </m:sub>
                          </m:sSub>
                          <m:d>
                            <m:dPr>
                              <m:ctrlPr>
                                <a:rPr lang="en-GB" b="0" i="1" smtClean="0">
                                  <a:latin typeface="Cambria Math"/>
                                </a:rPr>
                              </m:ctrlPr>
                            </m:dPr>
                            <m:e>
                              <m:acc>
                                <m:accPr>
                                  <m:chr m:val="̂"/>
                                  <m:ctrlPr>
                                    <a:rPr lang="en-GB" b="0" i="1" smtClean="0">
                                      <a:latin typeface="Cambria Math"/>
                                    </a:rPr>
                                  </m:ctrlPr>
                                </m:accPr>
                                <m:e>
                                  <m:r>
                                    <a:rPr lang="en-GB" b="1" i="1" smtClean="0">
                                      <a:latin typeface="Cambria Math"/>
                                    </a:rPr>
                                    <m:t>𝒙</m:t>
                                  </m:r>
                                </m:e>
                              </m:acc>
                            </m:e>
                          </m:d>
                        </m:e>
                      </m:d>
                      <m:r>
                        <a:rPr lang="en-GB" b="0" i="1" smtClean="0">
                          <a:latin typeface="Cambria Math"/>
                        </a:rPr>
                        <m:t>=−</m:t>
                      </m:r>
                      <m:nary>
                        <m:naryPr>
                          <m:ctrlPr>
                            <a:rPr lang="en-GB" b="0" i="1" smtClean="0">
                              <a:latin typeface="Cambria Math"/>
                            </a:rPr>
                          </m:ctrlPr>
                        </m:naryPr>
                        <m:sub>
                          <m:r>
                            <a:rPr lang="en-GB" b="0" i="1" smtClean="0">
                              <a:latin typeface="Cambria Math"/>
                            </a:rPr>
                            <m:t>𝜕</m:t>
                          </m:r>
                          <m:sSub>
                            <m:sSubPr>
                              <m:ctrlPr>
                                <a:rPr lang="en-GB" b="0" i="1" smtClean="0">
                                  <a:latin typeface="Cambria Math"/>
                                </a:rPr>
                              </m:ctrlPr>
                            </m:sSubPr>
                            <m:e>
                              <m:r>
                                <a:rPr lang="en-GB" b="0" i="1" smtClean="0">
                                  <a:latin typeface="Cambria Math"/>
                                </a:rPr>
                                <m:t>𝐵</m:t>
                              </m:r>
                            </m:e>
                            <m:sub>
                              <m:r>
                                <a:rPr lang="en-GB" b="0" i="1" smtClean="0">
                                  <a:latin typeface="Cambria Math"/>
                                </a:rPr>
                                <m:t>𝛿𝜀</m:t>
                              </m:r>
                            </m:sub>
                          </m:sSub>
                        </m:sub>
                        <m:sup/>
                        <m:e>
                          <m:d>
                            <m:dPr>
                              <m:ctrlPr>
                                <a:rPr lang="en-GB" b="0" i="1" smtClean="0">
                                  <a:latin typeface="Cambria Math"/>
                                </a:rPr>
                              </m:ctrlPr>
                            </m:dPr>
                            <m:e>
                              <m:sSub>
                                <m:sSubPr>
                                  <m:ctrlPr>
                                    <a:rPr lang="en-GB" b="0" i="1" smtClean="0">
                                      <a:latin typeface="Cambria Math"/>
                                      <a:ea typeface="Cambria Math"/>
                                    </a:rPr>
                                  </m:ctrlPr>
                                </m:sSubPr>
                                <m:e>
                                  <m:r>
                                    <a:rPr lang="el-GR" b="1" i="1" smtClean="0">
                                      <a:latin typeface="Cambria Math"/>
                                      <a:ea typeface="Cambria Math"/>
                                    </a:rPr>
                                    <m:t>𝜮</m:t>
                                  </m:r>
                                </m:e>
                                <m:sub>
                                  <m:r>
                                    <a:rPr lang="en-GB" b="0" i="1" smtClean="0">
                                      <a:latin typeface="Cambria Math"/>
                                      <a:ea typeface="Cambria Math"/>
                                    </a:rPr>
                                    <m:t>𝜀</m:t>
                                  </m:r>
                                </m:sub>
                              </m:sSub>
                              <m:r>
                                <a:rPr lang="en-GB" b="0" i="1" smtClean="0">
                                  <a:latin typeface="Cambria Math"/>
                                  <a:ea typeface="Cambria Math"/>
                                </a:rPr>
                                <m:t>⋅</m:t>
                              </m:r>
                              <m:r>
                                <a:rPr lang="en-GB" b="1" i="1" smtClean="0">
                                  <a:latin typeface="Cambria Math"/>
                                  <a:ea typeface="Cambria Math"/>
                                </a:rPr>
                                <m:t>𝒏</m:t>
                              </m:r>
                            </m:e>
                          </m:d>
                          <m:r>
                            <a:rPr lang="en-GB" b="0" i="1" smtClean="0">
                              <a:latin typeface="Cambria Math"/>
                            </a:rPr>
                            <m:t>⋅</m:t>
                          </m:r>
                          <m:sSub>
                            <m:sSubPr>
                              <m:ctrlPr>
                                <a:rPr lang="en-GB" b="0" i="1" smtClean="0">
                                  <a:latin typeface="Cambria Math"/>
                                </a:rPr>
                              </m:ctrlPr>
                            </m:sSubPr>
                            <m:e>
                              <m:r>
                                <a:rPr lang="en-GB" b="1" i="1" smtClean="0">
                                  <a:latin typeface="Cambria Math"/>
                                </a:rPr>
                                <m:t>𝒆</m:t>
                              </m:r>
                            </m:e>
                            <m:sub>
                              <m:r>
                                <a:rPr lang="en-GB" b="0" i="1" smtClean="0">
                                  <a:latin typeface="Cambria Math"/>
                                </a:rPr>
                                <m:t>𝑟</m:t>
                              </m:r>
                            </m:sub>
                          </m:sSub>
                          <m:r>
                            <m:rPr>
                              <m:sty m:val="p"/>
                            </m:rPr>
                            <a:rPr lang="en-GB" b="0" i="0" smtClean="0">
                              <a:latin typeface="Cambria Math"/>
                            </a:rPr>
                            <m:t>d</m:t>
                          </m:r>
                          <m:r>
                            <a:rPr lang="en-GB" b="0" i="1" smtClean="0">
                              <a:latin typeface="Cambria Math"/>
                            </a:rPr>
                            <m:t>𝑆</m:t>
                          </m:r>
                        </m:e>
                      </m:nary>
                    </m:oMath>
                  </m:oMathPara>
                </a14:m>
                <a:endParaRPr lang="en-US" dirty="0"/>
              </a:p>
            </p:txBody>
          </p:sp>
        </mc:Choice>
        <mc:Fallback>
          <p:sp>
            <p:nvSpPr>
              <p:cNvPr id="15" name="TextovéPole 14"/>
              <p:cNvSpPr txBox="1">
                <a:spLocks noRot="1" noChangeAspect="1" noMove="1" noResize="1" noEditPoints="1" noAdjustHandles="1" noChangeArrowheads="1" noChangeShapeType="1" noTextEdit="1"/>
              </p:cNvSpPr>
              <p:nvPr/>
            </p:nvSpPr>
            <p:spPr>
              <a:xfrm>
                <a:off x="597346" y="3034087"/>
                <a:ext cx="4314514" cy="77739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Čárový popisek 1 (se zvýrazněním) 15"/>
              <p:cNvSpPr/>
              <p:nvPr/>
            </p:nvSpPr>
            <p:spPr>
              <a:xfrm flipH="1">
                <a:off x="-12853" y="3895420"/>
                <a:ext cx="3384377" cy="955334"/>
              </a:xfrm>
              <a:prstGeom prst="accentCallout1">
                <a:avLst>
                  <a:gd name="adj1" fmla="val 43279"/>
                  <a:gd name="adj2" fmla="val 1014"/>
                  <a:gd name="adj3" fmla="val -27049"/>
                  <a:gd name="adj4" fmla="val -6023"/>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Eshelby’s energy momentum tensor</a:t>
                </a:r>
                <a:endParaRPr lang="en-GB" b="0" i="0" dirty="0" smtClean="0">
                  <a:solidFill>
                    <a:schemeClr val="accent2"/>
                  </a:solidFill>
                  <a:latin typeface="Cambria Math"/>
                </a:endParaRPr>
              </a:p>
              <a:p>
                <a14:m>
                  <m:oMathPara xmlns:m="http://schemas.openxmlformats.org/officeDocument/2006/math">
                    <m:oMathParaPr>
                      <m:jc m:val="centerGroup"/>
                    </m:oMathParaPr>
                    <m:oMath xmlns:m="http://schemas.openxmlformats.org/officeDocument/2006/math">
                      <m:sSub>
                        <m:sSubPr>
                          <m:ctrlPr>
                            <a:rPr lang="en-GB" b="0" i="1" smtClean="0">
                              <a:solidFill>
                                <a:schemeClr val="accent2"/>
                              </a:solidFill>
                              <a:latin typeface="Cambria Math"/>
                              <a:ea typeface="Cambria Math"/>
                            </a:rPr>
                          </m:ctrlPr>
                        </m:sSubPr>
                        <m:e>
                          <m:r>
                            <m:rPr>
                              <m:sty m:val="p"/>
                            </m:rPr>
                            <a:rPr lang="el-GR" i="1" smtClean="0">
                              <a:solidFill>
                                <a:schemeClr val="accent2"/>
                              </a:solidFill>
                              <a:latin typeface="Cambria Math"/>
                              <a:ea typeface="Cambria Math"/>
                            </a:rPr>
                            <m:t>Σ</m:t>
                          </m:r>
                        </m:e>
                        <m:sub>
                          <m:r>
                            <a:rPr lang="en-GB" b="0" i="1" smtClean="0">
                              <a:solidFill>
                                <a:schemeClr val="accent2"/>
                              </a:solidFill>
                              <a:latin typeface="Cambria Math"/>
                              <a:ea typeface="Cambria Math"/>
                            </a:rPr>
                            <m:t>𝜀</m:t>
                          </m:r>
                        </m:sub>
                      </m:sSub>
                      <m:r>
                        <a:rPr lang="en-GB" b="0" i="1" smtClean="0">
                          <a:solidFill>
                            <a:schemeClr val="accent2"/>
                          </a:solidFill>
                          <a:latin typeface="Cambria Math"/>
                          <a:ea typeface="Cambria Math"/>
                        </a:rPr>
                        <m:t>=</m:t>
                      </m:r>
                      <m:f>
                        <m:fPr>
                          <m:ctrlPr>
                            <a:rPr lang="en-GB" b="0" i="1" smtClean="0">
                              <a:solidFill>
                                <a:schemeClr val="accent2"/>
                              </a:solidFill>
                              <a:latin typeface="Cambria Math"/>
                              <a:ea typeface="Cambria Math"/>
                            </a:rPr>
                          </m:ctrlPr>
                        </m:fPr>
                        <m:num>
                          <m:r>
                            <a:rPr lang="en-GB" b="0" i="1" smtClean="0">
                              <a:solidFill>
                                <a:schemeClr val="accent2"/>
                              </a:solidFill>
                              <a:latin typeface="Cambria Math"/>
                              <a:ea typeface="Cambria Math"/>
                            </a:rPr>
                            <m:t>1</m:t>
                          </m:r>
                        </m:num>
                        <m:den>
                          <m:r>
                            <a:rPr lang="en-GB" b="0" i="1" smtClean="0">
                              <a:solidFill>
                                <a:schemeClr val="accent2"/>
                              </a:solidFill>
                              <a:latin typeface="Cambria Math"/>
                              <a:ea typeface="Cambria Math"/>
                            </a:rPr>
                            <m:t>2</m:t>
                          </m:r>
                        </m:den>
                      </m:f>
                      <m:d>
                        <m:dPr>
                          <m:ctrlPr>
                            <a:rPr lang="en-GB" b="0" i="1" smtClean="0">
                              <a:solidFill>
                                <a:schemeClr val="accent2"/>
                              </a:solidFill>
                              <a:latin typeface="Cambria Math"/>
                              <a:ea typeface="Cambria Math"/>
                            </a:rPr>
                          </m:ctrlPr>
                        </m:dPr>
                        <m:e>
                          <m:sSup>
                            <m:sSupPr>
                              <m:ctrlPr>
                                <a:rPr lang="en-GB" b="0" i="1" smtClean="0">
                                  <a:solidFill>
                                    <a:schemeClr val="accent2"/>
                                  </a:solidFill>
                                  <a:latin typeface="Cambria Math"/>
                                  <a:ea typeface="Cambria Math"/>
                                </a:rPr>
                              </m:ctrlPr>
                            </m:sSupPr>
                            <m:e>
                              <m:r>
                                <a:rPr lang="en-GB" b="0" i="0" smtClean="0">
                                  <a:solidFill>
                                    <a:schemeClr val="accent2"/>
                                  </a:solidFill>
                                  <a:latin typeface="Cambria Math"/>
                                  <a:ea typeface="Cambria Math"/>
                                </a:rPr>
                                <m:t>∇</m:t>
                              </m:r>
                            </m:e>
                            <m:sup>
                              <m:r>
                                <a:rPr lang="en-GB" b="0" i="1" smtClean="0">
                                  <a:solidFill>
                                    <a:schemeClr val="accent2"/>
                                  </a:solidFill>
                                  <a:latin typeface="Cambria Math"/>
                                  <a:ea typeface="Cambria Math"/>
                                </a:rPr>
                                <m:t>𝑠</m:t>
                              </m:r>
                            </m:sup>
                          </m:sSup>
                          <m:r>
                            <a:rPr lang="en-GB" b="1" i="1" smtClean="0">
                              <a:solidFill>
                                <a:schemeClr val="accent2"/>
                              </a:solidFill>
                              <a:latin typeface="Cambria Math"/>
                              <a:ea typeface="Cambria Math"/>
                            </a:rPr>
                            <m:t>𝒖</m:t>
                          </m:r>
                          <m:r>
                            <a:rPr lang="en-GB" b="0" i="1" smtClean="0">
                              <a:solidFill>
                                <a:schemeClr val="accent2"/>
                              </a:solidFill>
                              <a:latin typeface="Cambria Math"/>
                              <a:ea typeface="Cambria Math"/>
                            </a:rPr>
                            <m:t> : </m:t>
                          </m:r>
                          <m:r>
                            <a:rPr lang="en-GB" b="1" i="1" smtClean="0">
                              <a:solidFill>
                                <a:schemeClr val="accent2"/>
                              </a:solidFill>
                              <a:latin typeface="Cambria Math"/>
                              <a:ea typeface="Cambria Math"/>
                            </a:rPr>
                            <m:t>𝑻</m:t>
                          </m:r>
                        </m:e>
                      </m:d>
                      <m:r>
                        <a:rPr lang="en-GB" b="1" i="1" smtClean="0">
                          <a:solidFill>
                            <a:schemeClr val="accent2"/>
                          </a:solidFill>
                          <a:latin typeface="Cambria Math"/>
                          <a:ea typeface="Cambria Math"/>
                        </a:rPr>
                        <m:t>𝑰</m:t>
                      </m:r>
                      <m:r>
                        <a:rPr lang="en-GB" b="0" i="1" smtClean="0">
                          <a:solidFill>
                            <a:schemeClr val="accent2"/>
                          </a:solidFill>
                          <a:latin typeface="Cambria Math"/>
                          <a:ea typeface="Cambria Math"/>
                        </a:rPr>
                        <m:t>−</m:t>
                      </m:r>
                      <m:sSup>
                        <m:sSupPr>
                          <m:ctrlPr>
                            <a:rPr lang="en-GB" b="0" i="1" smtClean="0">
                              <a:solidFill>
                                <a:schemeClr val="accent2"/>
                              </a:solidFill>
                              <a:latin typeface="Cambria Math"/>
                              <a:ea typeface="Cambria Math"/>
                            </a:rPr>
                          </m:ctrlPr>
                        </m:sSupPr>
                        <m:e>
                          <m:r>
                            <a:rPr lang="en-GB" b="0" i="0" smtClean="0">
                              <a:solidFill>
                                <a:schemeClr val="accent2"/>
                              </a:solidFill>
                              <a:latin typeface="Cambria Math"/>
                              <a:ea typeface="Cambria Math"/>
                            </a:rPr>
                            <m:t>∇</m:t>
                          </m:r>
                        </m:e>
                        <m:sup>
                          <m:r>
                            <a:rPr lang="en-GB" b="0" i="1" smtClean="0">
                              <a:solidFill>
                                <a:schemeClr val="accent2"/>
                              </a:solidFill>
                              <a:latin typeface="Cambria Math"/>
                              <a:ea typeface="Cambria Math"/>
                            </a:rPr>
                            <m:t>𝑠</m:t>
                          </m:r>
                        </m:sup>
                      </m:sSup>
                      <m:sSup>
                        <m:sSupPr>
                          <m:ctrlPr>
                            <a:rPr lang="en-GB" b="0" i="1" smtClean="0">
                              <a:solidFill>
                                <a:schemeClr val="accent2"/>
                              </a:solidFill>
                              <a:latin typeface="Cambria Math"/>
                              <a:ea typeface="Cambria Math"/>
                            </a:rPr>
                          </m:ctrlPr>
                        </m:sSupPr>
                        <m:e>
                          <m:r>
                            <a:rPr lang="en-GB" b="1" i="1" smtClean="0">
                              <a:solidFill>
                                <a:schemeClr val="accent2"/>
                              </a:solidFill>
                              <a:latin typeface="Cambria Math"/>
                              <a:ea typeface="Cambria Math"/>
                            </a:rPr>
                            <m:t>𝒖</m:t>
                          </m:r>
                        </m:e>
                        <m:sup>
                          <m:r>
                            <a:rPr lang="en-GB" b="0" i="1" smtClean="0">
                              <a:solidFill>
                                <a:schemeClr val="accent2"/>
                              </a:solidFill>
                              <a:latin typeface="Cambria Math"/>
                              <a:ea typeface="Cambria Math"/>
                            </a:rPr>
                            <m:t>𝑇</m:t>
                          </m:r>
                        </m:sup>
                      </m:sSup>
                      <m:r>
                        <a:rPr lang="en-GB" b="0" i="1" smtClean="0">
                          <a:solidFill>
                            <a:schemeClr val="accent2"/>
                          </a:solidFill>
                          <a:latin typeface="Cambria Math"/>
                          <a:ea typeface="Cambria Math"/>
                        </a:rPr>
                        <m:t>⋅</m:t>
                      </m:r>
                      <m:r>
                        <a:rPr lang="en-GB" b="1" i="1" smtClean="0">
                          <a:solidFill>
                            <a:schemeClr val="accent2"/>
                          </a:solidFill>
                          <a:latin typeface="Cambria Math"/>
                          <a:ea typeface="Cambria Math"/>
                        </a:rPr>
                        <m:t>𝑻</m:t>
                      </m:r>
                    </m:oMath>
                  </m:oMathPara>
                </a14:m>
                <a:endParaRPr lang="en-US" b="1" dirty="0" smtClean="0">
                  <a:solidFill>
                    <a:schemeClr val="accent2"/>
                  </a:solidFill>
                  <a:latin typeface="Garamond" panose="02020404030301010803" pitchFamily="18" charset="0"/>
                </a:endParaRPr>
              </a:p>
            </p:txBody>
          </p:sp>
        </mc:Choice>
        <mc:Fallback>
          <p:sp>
            <p:nvSpPr>
              <p:cNvPr id="16" name="Čárový popisek 1 (se zvýrazněním) 15"/>
              <p:cNvSpPr>
                <a:spLocks noRot="1" noChangeAspect="1" noMove="1" noResize="1" noEditPoints="1" noAdjustHandles="1" noChangeArrowheads="1" noChangeShapeType="1" noTextEdit="1"/>
              </p:cNvSpPr>
              <p:nvPr/>
            </p:nvSpPr>
            <p:spPr>
              <a:xfrm flipH="1">
                <a:off x="-12853" y="3895420"/>
                <a:ext cx="3384377" cy="955334"/>
              </a:xfrm>
              <a:prstGeom prst="accentCallout1">
                <a:avLst>
                  <a:gd name="adj1" fmla="val 43279"/>
                  <a:gd name="adj2" fmla="val 1014"/>
                  <a:gd name="adj3" fmla="val -27049"/>
                  <a:gd name="adj4" fmla="val -6023"/>
                </a:avLst>
              </a:prstGeom>
              <a:blipFill rotWithShape="1">
                <a:blip r:embed="rId7"/>
                <a:stretch>
                  <a:fillRect l="-1263636"/>
                </a:stretch>
              </a:blipFill>
            </p:spPr>
            <p:txBody>
              <a:bodyPr/>
              <a:lstStyle/>
              <a:p>
                <a:r>
                  <a:rPr lang="en-US">
                    <a:noFill/>
                  </a:rPr>
                  <a:t> </a:t>
                </a:r>
              </a:p>
            </p:txBody>
          </p:sp>
        </mc:Fallback>
      </mc:AlternateContent>
      <p:sp>
        <p:nvSpPr>
          <p:cNvPr id="18" name="Čárový popisek 1 (se zvýrazněním) 17"/>
          <p:cNvSpPr/>
          <p:nvPr/>
        </p:nvSpPr>
        <p:spPr>
          <a:xfrm flipH="1">
            <a:off x="251519" y="6021288"/>
            <a:ext cx="1227123" cy="432048"/>
          </a:xfrm>
          <a:prstGeom prst="accentCallout1">
            <a:avLst>
              <a:gd name="adj1" fmla="val 50281"/>
              <a:gd name="adj2" fmla="val -330"/>
              <a:gd name="adj3" fmla="val -48250"/>
              <a:gd name="adj4" fmla="val -56959"/>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en-GB" dirty="0" smtClean="0">
                <a:solidFill>
                  <a:schemeClr val="accent2"/>
                </a:solidFill>
                <a:latin typeface="Garamond" panose="02020404030301010803" pitchFamily="18" charset="0"/>
              </a:rPr>
              <a:t>J - integral</a:t>
            </a:r>
            <a:endParaRPr lang="en-US" b="1" dirty="0" smtClean="0">
              <a:solidFill>
                <a:schemeClr val="accent2"/>
              </a:solidFill>
              <a:latin typeface="Garamond" panose="02020404030301010803" pitchFamily="18" charset="0"/>
            </a:endParaRPr>
          </a:p>
        </p:txBody>
      </p:sp>
      <mc:AlternateContent xmlns:mc="http://schemas.openxmlformats.org/markup-compatibility/2006">
        <mc:Choice xmlns:a14="http://schemas.microsoft.com/office/drawing/2010/main" Requires="a14">
          <p:sp>
            <p:nvSpPr>
              <p:cNvPr id="4" name="Čárový popisek 1 (se zvýrazněním) 3"/>
              <p:cNvSpPr/>
              <p:nvPr/>
            </p:nvSpPr>
            <p:spPr>
              <a:xfrm>
                <a:off x="5496483" y="6056029"/>
                <a:ext cx="3621941" cy="650598"/>
              </a:xfrm>
              <a:prstGeom prst="accentCallout1">
                <a:avLst>
                  <a:gd name="adj1" fmla="val 12636"/>
                  <a:gd name="adj2" fmla="val 787"/>
                  <a:gd name="adj3" fmla="val -28635"/>
                  <a:gd name="adj4" fmla="val 8826"/>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i="1" smtClean="0">
                              <a:solidFill>
                                <a:schemeClr val="accent2"/>
                              </a:solidFill>
                              <a:latin typeface="Cambria Math"/>
                            </a:rPr>
                          </m:ctrlPr>
                        </m:sSubPr>
                        <m:e>
                          <m:acc>
                            <m:accPr>
                              <m:chr m:val="̅"/>
                              <m:ctrlPr>
                                <a:rPr lang="en-GB" i="1">
                                  <a:solidFill>
                                    <a:schemeClr val="accent2"/>
                                  </a:solidFill>
                                  <a:latin typeface="Cambria Math"/>
                                </a:rPr>
                              </m:ctrlPr>
                            </m:accPr>
                            <m:e>
                              <m:r>
                                <a:rPr lang="en-GB" i="1">
                                  <a:solidFill>
                                    <a:schemeClr val="accent2"/>
                                  </a:solidFill>
                                  <a:latin typeface="Cambria Math"/>
                                </a:rPr>
                                <m:t>𝐸</m:t>
                              </m:r>
                            </m:e>
                          </m:acc>
                        </m:e>
                        <m:sub>
                          <m:r>
                            <a:rPr lang="en-GB" i="1">
                              <a:solidFill>
                                <a:schemeClr val="accent2"/>
                              </a:solidFill>
                              <a:latin typeface="Cambria Math"/>
                            </a:rPr>
                            <m:t>1</m:t>
                          </m:r>
                        </m:sub>
                      </m:sSub>
                      <m:r>
                        <a:rPr lang="en-GB" i="1">
                          <a:solidFill>
                            <a:schemeClr val="accent2"/>
                          </a:solidFill>
                          <a:latin typeface="Cambria Math"/>
                        </a:rPr>
                        <m:t>=</m:t>
                      </m:r>
                      <m:d>
                        <m:dPr>
                          <m:begChr m:val="{"/>
                          <m:endChr m:val=""/>
                          <m:ctrlPr>
                            <a:rPr lang="en-GB" i="1">
                              <a:solidFill>
                                <a:schemeClr val="accent2"/>
                              </a:solidFill>
                              <a:latin typeface="Cambria Math"/>
                            </a:rPr>
                          </m:ctrlPr>
                        </m:dPr>
                        <m:e>
                          <m:eqArr>
                            <m:eqArrPr>
                              <m:ctrlPr>
                                <a:rPr lang="en-GB" i="1">
                                  <a:solidFill>
                                    <a:schemeClr val="accent2"/>
                                  </a:solidFill>
                                  <a:latin typeface="Cambria Math"/>
                                </a:rPr>
                              </m:ctrlPr>
                            </m:eqArrPr>
                            <m:e>
                              <m:f>
                                <m:fPr>
                                  <m:type m:val="lin"/>
                                  <m:ctrlPr>
                                    <a:rPr lang="en-GB" i="1">
                                      <a:solidFill>
                                        <a:schemeClr val="accent2"/>
                                      </a:solidFill>
                                      <a:latin typeface="Cambria Math"/>
                                    </a:rPr>
                                  </m:ctrlPr>
                                </m:fPr>
                                <m:num>
                                  <m:sSub>
                                    <m:sSubPr>
                                      <m:ctrlPr>
                                        <a:rPr lang="en-GB" i="1">
                                          <a:solidFill>
                                            <a:schemeClr val="accent2"/>
                                          </a:solidFill>
                                          <a:latin typeface="Cambria Math"/>
                                        </a:rPr>
                                      </m:ctrlPr>
                                    </m:sSubPr>
                                    <m:e>
                                      <m:r>
                                        <a:rPr lang="en-GB" i="1">
                                          <a:solidFill>
                                            <a:schemeClr val="accent2"/>
                                          </a:solidFill>
                                          <a:latin typeface="Cambria Math"/>
                                        </a:rPr>
                                        <m:t>𝐸</m:t>
                                      </m:r>
                                    </m:e>
                                    <m:sub>
                                      <m:r>
                                        <a:rPr lang="en-GB" i="1">
                                          <a:solidFill>
                                            <a:schemeClr val="accent2"/>
                                          </a:solidFill>
                                          <a:latin typeface="Cambria Math"/>
                                        </a:rPr>
                                        <m:t>1</m:t>
                                      </m:r>
                                    </m:sub>
                                  </m:sSub>
                                </m:num>
                                <m:den>
                                  <m:d>
                                    <m:dPr>
                                      <m:ctrlPr>
                                        <a:rPr lang="en-GB" i="1">
                                          <a:solidFill>
                                            <a:schemeClr val="accent2"/>
                                          </a:solidFill>
                                          <a:latin typeface="Cambria Math"/>
                                        </a:rPr>
                                      </m:ctrlPr>
                                    </m:dPr>
                                    <m:e>
                                      <m:r>
                                        <a:rPr lang="en-GB" i="1">
                                          <a:solidFill>
                                            <a:schemeClr val="accent2"/>
                                          </a:solidFill>
                                          <a:latin typeface="Cambria Math"/>
                                        </a:rPr>
                                        <m:t>1−</m:t>
                                      </m:r>
                                      <m:sSubSup>
                                        <m:sSubSupPr>
                                          <m:ctrlPr>
                                            <a:rPr lang="en-US" i="1">
                                              <a:solidFill>
                                                <a:schemeClr val="accent2"/>
                                              </a:solidFill>
                                              <a:latin typeface="Cambria Math"/>
                                            </a:rPr>
                                          </m:ctrlPr>
                                        </m:sSubSupPr>
                                        <m:e>
                                          <m:r>
                                            <a:rPr lang="en-GB" i="1">
                                              <a:solidFill>
                                                <a:schemeClr val="accent2"/>
                                              </a:solidFill>
                                              <a:latin typeface="Cambria Math"/>
                                            </a:rPr>
                                            <m:t>𝜈</m:t>
                                          </m:r>
                                        </m:e>
                                        <m:sub>
                                          <m:r>
                                            <a:rPr lang="en-GB" i="1">
                                              <a:solidFill>
                                                <a:schemeClr val="accent2"/>
                                              </a:solidFill>
                                              <a:latin typeface="Cambria Math"/>
                                            </a:rPr>
                                            <m:t>1</m:t>
                                          </m:r>
                                        </m:sub>
                                        <m:sup>
                                          <m:r>
                                            <a:rPr lang="en-GB" i="1">
                                              <a:solidFill>
                                                <a:schemeClr val="accent2"/>
                                              </a:solidFill>
                                              <a:latin typeface="Cambria Math"/>
                                            </a:rPr>
                                            <m:t>2</m:t>
                                          </m:r>
                                        </m:sup>
                                      </m:sSubSup>
                                    </m:e>
                                  </m:d>
                                </m:den>
                              </m:f>
                              <m:r>
                                <m:rPr>
                                  <m:sty m:val="p"/>
                                </m:rPr>
                                <a:rPr lang="en-GB">
                                  <a:solidFill>
                                    <a:schemeClr val="accent2"/>
                                  </a:solidFill>
                                  <a:latin typeface="Cambria Math"/>
                                </a:rPr>
                                <m:t>for</m:t>
                              </m:r>
                              <m:r>
                                <a:rPr lang="en-GB">
                                  <a:solidFill>
                                    <a:schemeClr val="accent2"/>
                                  </a:solidFill>
                                  <a:latin typeface="Cambria Math"/>
                                </a:rPr>
                                <m:t> </m:t>
                              </m:r>
                              <m:r>
                                <m:rPr>
                                  <m:sty m:val="p"/>
                                </m:rPr>
                                <a:rPr lang="en-GB">
                                  <a:solidFill>
                                    <a:schemeClr val="accent2"/>
                                  </a:solidFill>
                                  <a:latin typeface="Cambria Math"/>
                                </a:rPr>
                                <m:t>plane</m:t>
                              </m:r>
                              <m:r>
                                <a:rPr lang="en-GB">
                                  <a:solidFill>
                                    <a:schemeClr val="accent2"/>
                                  </a:solidFill>
                                  <a:latin typeface="Cambria Math"/>
                                </a:rPr>
                                <m:t> </m:t>
                              </m:r>
                              <m:r>
                                <m:rPr>
                                  <m:sty m:val="p"/>
                                </m:rPr>
                                <a:rPr lang="en-GB">
                                  <a:solidFill>
                                    <a:schemeClr val="accent2"/>
                                  </a:solidFill>
                                  <a:latin typeface="Cambria Math"/>
                                </a:rPr>
                                <m:t>strain</m:t>
                              </m:r>
                            </m:e>
                            <m:e>
                              <m:sSub>
                                <m:sSubPr>
                                  <m:ctrlPr>
                                    <a:rPr lang="en-GB" i="1">
                                      <a:solidFill>
                                        <a:schemeClr val="accent2"/>
                                      </a:solidFill>
                                      <a:latin typeface="Cambria Math"/>
                                    </a:rPr>
                                  </m:ctrlPr>
                                </m:sSubPr>
                                <m:e>
                                  <m:r>
                                    <a:rPr lang="en-GB" i="1">
                                      <a:solidFill>
                                        <a:schemeClr val="accent2"/>
                                      </a:solidFill>
                                      <a:latin typeface="Cambria Math"/>
                                    </a:rPr>
                                    <m:t>𝐸</m:t>
                                  </m:r>
                                </m:e>
                                <m:sub>
                                  <m:r>
                                    <a:rPr lang="en-GB" i="1">
                                      <a:solidFill>
                                        <a:schemeClr val="accent2"/>
                                      </a:solidFill>
                                      <a:latin typeface="Cambria Math"/>
                                    </a:rPr>
                                    <m:t>1</m:t>
                                  </m:r>
                                </m:sub>
                              </m:sSub>
                              <m:r>
                                <a:rPr lang="en-GB" i="1">
                                  <a:solidFill>
                                    <a:schemeClr val="accent2"/>
                                  </a:solidFill>
                                  <a:latin typeface="Cambria Math"/>
                                </a:rPr>
                                <m:t>               </m:t>
                              </m:r>
                              <m:r>
                                <a:rPr lang="en-GB" b="0" i="1" smtClean="0">
                                  <a:solidFill>
                                    <a:schemeClr val="accent2"/>
                                  </a:solidFill>
                                  <a:latin typeface="Cambria Math"/>
                                </a:rPr>
                                <m:t>   </m:t>
                              </m:r>
                              <m:r>
                                <a:rPr lang="en-GB" i="1">
                                  <a:solidFill>
                                    <a:schemeClr val="accent2"/>
                                  </a:solidFill>
                                  <a:latin typeface="Cambria Math"/>
                                </a:rPr>
                                <m:t> </m:t>
                              </m:r>
                              <m:r>
                                <m:rPr>
                                  <m:sty m:val="p"/>
                                </m:rPr>
                                <a:rPr lang="en-GB">
                                  <a:solidFill>
                                    <a:schemeClr val="accent2"/>
                                  </a:solidFill>
                                  <a:latin typeface="Cambria Math"/>
                                </a:rPr>
                                <m:t>for</m:t>
                              </m:r>
                              <m:r>
                                <a:rPr lang="en-GB">
                                  <a:solidFill>
                                    <a:schemeClr val="accent2"/>
                                  </a:solidFill>
                                  <a:latin typeface="Cambria Math"/>
                                </a:rPr>
                                <m:t> </m:t>
                              </m:r>
                              <m:r>
                                <m:rPr>
                                  <m:sty m:val="p"/>
                                </m:rPr>
                                <a:rPr lang="en-GB">
                                  <a:solidFill>
                                    <a:schemeClr val="accent2"/>
                                  </a:solidFill>
                                  <a:latin typeface="Cambria Math"/>
                                </a:rPr>
                                <m:t>plane</m:t>
                              </m:r>
                              <m:r>
                                <a:rPr lang="en-GB">
                                  <a:solidFill>
                                    <a:schemeClr val="accent2"/>
                                  </a:solidFill>
                                  <a:latin typeface="Cambria Math"/>
                                </a:rPr>
                                <m:t> </m:t>
                              </m:r>
                              <m:r>
                                <m:rPr>
                                  <m:sty m:val="p"/>
                                </m:rPr>
                                <a:rPr lang="en-GB">
                                  <a:solidFill>
                                    <a:schemeClr val="accent2"/>
                                  </a:solidFill>
                                  <a:latin typeface="Cambria Math"/>
                                </a:rPr>
                                <m:t>stress</m:t>
                              </m:r>
                            </m:e>
                          </m:eqArr>
                        </m:e>
                      </m:d>
                    </m:oMath>
                  </m:oMathPara>
                </a14:m>
                <a:endParaRPr lang="en-US" dirty="0"/>
              </a:p>
            </p:txBody>
          </p:sp>
        </mc:Choice>
        <mc:Fallback>
          <p:sp>
            <p:nvSpPr>
              <p:cNvPr id="4" name="Čárový popisek 1 (se zvýrazněním) 3"/>
              <p:cNvSpPr>
                <a:spLocks noRot="1" noChangeAspect="1" noMove="1" noResize="1" noEditPoints="1" noAdjustHandles="1" noChangeArrowheads="1" noChangeShapeType="1" noTextEdit="1"/>
              </p:cNvSpPr>
              <p:nvPr/>
            </p:nvSpPr>
            <p:spPr>
              <a:xfrm>
                <a:off x="5496483" y="6056029"/>
                <a:ext cx="3621941" cy="650598"/>
              </a:xfrm>
              <a:prstGeom prst="accentCallout1">
                <a:avLst>
                  <a:gd name="adj1" fmla="val 12636"/>
                  <a:gd name="adj2" fmla="val 787"/>
                  <a:gd name="adj3" fmla="val -28635"/>
                  <a:gd name="adj4" fmla="val 8826"/>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813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077218"/>
          </a:xfrm>
          <a:prstGeom prst="rect">
            <a:avLst/>
          </a:prstGeom>
          <a:noFill/>
        </p:spPr>
        <p:txBody>
          <a:bodyPr wrap="square" rtlCol="0">
            <a:spAutoFit/>
          </a:bodyPr>
          <a:lstStyle/>
          <a:p>
            <a:pPr algn="ctr"/>
            <a:r>
              <a:rPr lang="en-GB" sz="3200" b="1" dirty="0" smtClean="0">
                <a:latin typeface="Garamond" panose="02020404030301010803" pitchFamily="18" charset="0"/>
              </a:rPr>
              <a:t>CRACK INITIATION CRITERION</a:t>
            </a:r>
          </a:p>
          <a:p>
            <a:pPr algn="ctr"/>
            <a:r>
              <a:rPr lang="en-GB" sz="3200" i="1" dirty="0" smtClean="0">
                <a:latin typeface="Garamond" panose="02020404030301010803" pitchFamily="18" charset="0"/>
              </a:rPr>
              <a:t>Finite fracture mechanics</a:t>
            </a:r>
            <a:endParaRPr lang="en-GB" sz="3200" i="1" dirty="0" smtClean="0">
              <a:latin typeface="Garamond" panose="02020404030301010803" pitchFamily="18" charset="0"/>
            </a:endParaRP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6" name="TextovéPole 5"/>
              <p:cNvSpPr txBox="1"/>
              <p:nvPr/>
            </p:nvSpPr>
            <p:spPr>
              <a:xfrm>
                <a:off x="216175" y="4365104"/>
                <a:ext cx="8711680" cy="1024832"/>
              </a:xfrm>
              <a:prstGeom prst="rect">
                <a:avLst/>
              </a:prstGeom>
              <a:noFill/>
            </p:spPr>
            <p:txBody>
              <a:bodyPr wrap="none" rtlCol="0">
                <a:spAutoFit/>
              </a:bodyPr>
              <a:lstStyle/>
              <a:p>
                <a:pPr algn="ctr"/>
                <a:r>
                  <a:rPr lang="en-GB" b="0" dirty="0" smtClean="0">
                    <a:latin typeface="Garamond" panose="02020404030301010803" pitchFamily="18" charset="0"/>
                  </a:rPr>
                  <a:t>Average tangential stress along the crack length – upper bound of admissible crack jump length</a:t>
                </a:r>
              </a:p>
              <a:p>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acc>
                            <m:accPr>
                              <m:chr m:val="̅"/>
                              <m:ctrlPr>
                                <a:rPr lang="en-US" i="1" smtClean="0">
                                  <a:latin typeface="Cambria Math"/>
                                </a:rPr>
                              </m:ctrlPr>
                            </m:accPr>
                            <m:e>
                              <m:r>
                                <a:rPr lang="en-GB" i="1">
                                  <a:latin typeface="Cambria Math"/>
                                </a:rPr>
                                <m:t>𝑇</m:t>
                              </m:r>
                            </m:e>
                          </m:acc>
                        </m:e>
                        <m:sub>
                          <m:acc>
                            <m:accPr>
                              <m:chr m:val="̂"/>
                              <m:ctrlPr>
                                <a:rPr lang="en-GB" i="1">
                                  <a:latin typeface="Cambria Math"/>
                                </a:rPr>
                              </m:ctrlPr>
                            </m:accPr>
                            <m:e>
                              <m:r>
                                <a:rPr lang="en-GB" i="1">
                                  <a:latin typeface="Cambria Math"/>
                                </a:rPr>
                                <m:t>𝑦</m:t>
                              </m:r>
                            </m:e>
                          </m:acc>
                          <m:acc>
                            <m:accPr>
                              <m:chr m:val="̂"/>
                              <m:ctrlPr>
                                <a:rPr lang="en-GB" i="1">
                                  <a:latin typeface="Cambria Math"/>
                                </a:rPr>
                              </m:ctrlPr>
                            </m:accPr>
                            <m:e>
                              <m:r>
                                <a:rPr lang="en-GB" i="1">
                                  <a:latin typeface="Cambria Math"/>
                                </a:rPr>
                                <m:t>𝑦</m:t>
                              </m:r>
                            </m:e>
                          </m:acc>
                        </m:sub>
                        <m:sup>
                          <m:r>
                            <a:rPr lang="en-GB" i="1">
                              <a:latin typeface="Cambria Math"/>
                            </a:rPr>
                            <m:t>(</m:t>
                          </m:r>
                          <m:r>
                            <a:rPr lang="en-GB" i="1">
                              <a:latin typeface="Cambria Math"/>
                            </a:rPr>
                            <m:t>0</m:t>
                          </m:r>
                          <m:r>
                            <a:rPr lang="en-GB" i="1">
                              <a:latin typeface="Cambria Math"/>
                            </a:rPr>
                            <m:t>)</m:t>
                          </m:r>
                        </m:sup>
                      </m:sSubSup>
                      <m:d>
                        <m:dPr>
                          <m:ctrlPr>
                            <a:rPr lang="en-GB" i="1">
                              <a:latin typeface="Cambria Math"/>
                            </a:rPr>
                          </m:ctrlPr>
                        </m:dPr>
                        <m:e>
                          <m:r>
                            <a:rPr lang="en-GB" i="1">
                              <a:latin typeface="Cambria Math"/>
                            </a:rPr>
                            <m:t>𝛼</m:t>
                          </m:r>
                          <m:r>
                            <a:rPr lang="en-GB" i="1">
                              <a:latin typeface="Cambria Math"/>
                            </a:rPr>
                            <m:t>,</m:t>
                          </m:r>
                          <m:r>
                            <a:rPr lang="en-GB" i="1">
                              <a:latin typeface="Cambria Math"/>
                            </a:rPr>
                            <m:t>𝜃</m:t>
                          </m:r>
                        </m:e>
                      </m:d>
                      <m:r>
                        <a:rPr lang="en-GB" i="1">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𝜀</m:t>
                          </m:r>
                        </m:den>
                      </m:f>
                      <m:nary>
                        <m:naryPr>
                          <m:ctrlPr>
                            <a:rPr lang="en-GB" b="0" i="1" smtClean="0">
                              <a:latin typeface="Cambria Math"/>
                            </a:rPr>
                          </m:ctrlPr>
                        </m:naryPr>
                        <m:sub>
                          <m:sSub>
                            <m:sSubPr>
                              <m:ctrlPr>
                                <a:rPr lang="en-GB" b="0" i="1" smtClean="0">
                                  <a:latin typeface="Cambria Math"/>
                                </a:rPr>
                              </m:ctrlPr>
                            </m:sSubPr>
                            <m:e>
                              <m:r>
                                <m:rPr>
                                  <m:brk m:alnAt="23"/>
                                </m:rPr>
                                <a:rPr lang="en-GB" b="0" i="1" smtClean="0">
                                  <a:latin typeface="Cambria Math"/>
                                </a:rPr>
                                <m:t>𝑅</m:t>
                              </m:r>
                            </m:e>
                            <m:sub>
                              <m:r>
                                <a:rPr lang="en-GB" b="0" i="1" smtClean="0">
                                  <a:latin typeface="Cambria Math"/>
                                </a:rPr>
                                <m:t>1</m:t>
                              </m:r>
                            </m:sub>
                          </m:sSub>
                        </m:sub>
                        <m:sup>
                          <m:sSub>
                            <m:sSubPr>
                              <m:ctrlPr>
                                <a:rPr lang="en-GB" b="0" i="1" smtClean="0">
                                  <a:latin typeface="Cambria Math"/>
                                </a:rPr>
                              </m:ctrlPr>
                            </m:sSubPr>
                            <m:e>
                              <m:r>
                                <a:rPr lang="en-GB" b="0" i="1" smtClean="0">
                                  <a:latin typeface="Cambria Math"/>
                                </a:rPr>
                                <m:t>𝑅</m:t>
                              </m:r>
                            </m:e>
                            <m:sub>
                              <m:r>
                                <a:rPr lang="en-GB" b="0" i="1" smtClean="0">
                                  <a:latin typeface="Cambria Math"/>
                                </a:rPr>
                                <m:t>1</m:t>
                              </m:r>
                            </m:sub>
                          </m:sSub>
                          <m:r>
                            <a:rPr lang="en-GB" b="0" i="1" smtClean="0">
                              <a:latin typeface="Cambria Math"/>
                            </a:rPr>
                            <m:t>+</m:t>
                          </m:r>
                          <m:r>
                            <a:rPr lang="en-GB" b="0" i="1" smtClean="0">
                              <a:latin typeface="Cambria Math"/>
                            </a:rPr>
                            <m:t>𝜀</m:t>
                          </m:r>
                        </m:sup>
                        <m:e>
                          <m:sSubSup>
                            <m:sSubSupPr>
                              <m:ctrlPr>
                                <a:rPr lang="en-US" i="1">
                                  <a:latin typeface="Cambria Math"/>
                                </a:rPr>
                              </m:ctrlPr>
                            </m:sSubSupPr>
                            <m:e>
                              <m:r>
                                <a:rPr lang="en-GB" b="0" i="1" smtClean="0">
                                  <a:latin typeface="Cambria Math"/>
                                </a:rPr>
                                <m:t>𝑇</m:t>
                              </m:r>
                            </m:e>
                            <m:sub>
                              <m:acc>
                                <m:accPr>
                                  <m:chr m:val="̂"/>
                                  <m:ctrlPr>
                                    <a:rPr lang="en-GB" b="0" i="1" smtClean="0">
                                      <a:latin typeface="Cambria Math"/>
                                    </a:rPr>
                                  </m:ctrlPr>
                                </m:accPr>
                                <m:e>
                                  <m:r>
                                    <a:rPr lang="en-GB" b="0" i="1" smtClean="0">
                                      <a:latin typeface="Cambria Math"/>
                                    </a:rPr>
                                    <m:t>𝑦</m:t>
                                  </m:r>
                                </m:e>
                              </m:acc>
                              <m:acc>
                                <m:accPr>
                                  <m:chr m:val="̂"/>
                                  <m:ctrlPr>
                                    <a:rPr lang="en-GB" b="0" i="1" smtClean="0">
                                      <a:latin typeface="Cambria Math"/>
                                    </a:rPr>
                                  </m:ctrlPr>
                                </m:accPr>
                                <m:e>
                                  <m:r>
                                    <a:rPr lang="en-GB" b="0" i="1" smtClean="0">
                                      <a:latin typeface="Cambria Math"/>
                                    </a:rPr>
                                    <m:t>𝑦</m:t>
                                  </m:r>
                                </m:e>
                              </m:acc>
                            </m:sub>
                            <m:sup>
                              <m:r>
                                <a:rPr lang="en-GB" b="0" i="1" smtClean="0">
                                  <a:latin typeface="Cambria Math"/>
                                </a:rPr>
                                <m:t>(</m:t>
                              </m:r>
                              <m:r>
                                <a:rPr lang="en-GB" b="0" i="1" smtClean="0">
                                  <a:latin typeface="Cambria Math"/>
                                </a:rPr>
                                <m:t>0</m:t>
                              </m:r>
                              <m:r>
                                <a:rPr lang="en-GB" b="0" i="1" smtClean="0">
                                  <a:latin typeface="Cambria Math"/>
                                </a:rPr>
                                <m:t>)</m:t>
                              </m:r>
                            </m:sup>
                          </m:sSubSup>
                          <m:d>
                            <m:dPr>
                              <m:ctrlPr>
                                <a:rPr lang="en-GB" i="1">
                                  <a:latin typeface="Cambria Math"/>
                                </a:rPr>
                              </m:ctrlPr>
                            </m:dPr>
                            <m:e>
                              <m:r>
                                <a:rPr lang="en-GB" b="0" i="1" smtClean="0">
                                  <a:latin typeface="Cambria Math"/>
                                </a:rPr>
                                <m:t>𝑟</m:t>
                              </m:r>
                              <m:r>
                                <a:rPr lang="en-GB" b="0" i="1" smtClean="0">
                                  <a:latin typeface="Cambria Math"/>
                                </a:rPr>
                                <m:t>,</m:t>
                              </m:r>
                              <m:r>
                                <a:rPr lang="en-GB" b="0" i="1" smtClean="0">
                                  <a:latin typeface="Cambria Math"/>
                                </a:rPr>
                                <m:t>𝛼</m:t>
                              </m:r>
                              <m:r>
                                <a:rPr lang="en-GB" b="0" i="1" smtClean="0">
                                  <a:latin typeface="Cambria Math"/>
                                </a:rPr>
                                <m:t>,</m:t>
                              </m:r>
                              <m:r>
                                <a:rPr lang="en-GB" b="0" i="1" smtClean="0">
                                  <a:latin typeface="Cambria Math"/>
                                </a:rPr>
                                <m:t>𝜃</m:t>
                              </m:r>
                            </m:e>
                          </m:d>
                          <m:r>
                            <m:rPr>
                              <m:sty m:val="p"/>
                            </m:rPr>
                            <a:rPr lang="en-GB" b="0" i="0" smtClean="0">
                              <a:latin typeface="Cambria Math"/>
                            </a:rPr>
                            <m:t>d</m:t>
                          </m:r>
                          <m:r>
                            <a:rPr lang="en-GB" b="0" i="1" smtClean="0">
                              <a:latin typeface="Cambria Math"/>
                            </a:rPr>
                            <m:t>𝑟</m:t>
                          </m:r>
                        </m:e>
                      </m:nary>
                      <m:r>
                        <a:rPr lang="en-GB" i="1">
                          <a:latin typeface="Cambria Math"/>
                          <a:ea typeface="Cambria Math"/>
                        </a:rPr>
                        <m:t>≥</m:t>
                      </m:r>
                      <m:sSub>
                        <m:sSubPr>
                          <m:ctrlPr>
                            <a:rPr lang="en-GB" b="0" i="1" smtClean="0">
                              <a:latin typeface="Cambria Math"/>
                            </a:rPr>
                          </m:ctrlPr>
                        </m:sSubPr>
                        <m:e>
                          <m:r>
                            <a:rPr lang="en-GB" b="0" i="1" smtClean="0">
                              <a:latin typeface="Cambria Math"/>
                            </a:rPr>
                            <m:t>𝑇</m:t>
                          </m:r>
                        </m:e>
                        <m:sub>
                          <m:r>
                            <a:rPr lang="en-GB" b="0" i="1" smtClean="0">
                              <a:latin typeface="Cambria Math"/>
                            </a:rPr>
                            <m:t>𝐶</m:t>
                          </m:r>
                        </m:sub>
                      </m:sSub>
                    </m:oMath>
                  </m:oMathPara>
                </a14:m>
                <a:endParaRPr lang="en-US" dirty="0"/>
              </a:p>
            </p:txBody>
          </p:sp>
        </mc:Choice>
        <mc:Fallback>
          <p:sp>
            <p:nvSpPr>
              <p:cNvPr id="6" name="TextovéPole 5"/>
              <p:cNvSpPr txBox="1">
                <a:spLocks noRot="1" noChangeAspect="1" noMove="1" noResize="1" noEditPoints="1" noAdjustHandles="1" noChangeArrowheads="1" noChangeShapeType="1" noTextEdit="1"/>
              </p:cNvSpPr>
              <p:nvPr/>
            </p:nvSpPr>
            <p:spPr>
              <a:xfrm>
                <a:off x="216175" y="4365104"/>
                <a:ext cx="8711680" cy="1024832"/>
              </a:xfrm>
              <a:prstGeom prst="rect">
                <a:avLst/>
              </a:prstGeom>
              <a:blipFill rotWithShape="1">
                <a:blip r:embed="rId3"/>
                <a:stretch>
                  <a:fillRect l="-140" t="-2976" r="-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1034658" y="5504036"/>
                <a:ext cx="7074694" cy="895053"/>
              </a:xfrm>
              <a:prstGeom prst="rect">
                <a:avLst/>
              </a:prstGeom>
              <a:noFill/>
            </p:spPr>
            <p:txBody>
              <a:bodyPr wrap="none" rtlCol="0">
                <a:spAutoFit/>
              </a:bodyPr>
              <a:lstStyle/>
              <a:p>
                <a:pPr algn="ctr"/>
                <a:r>
                  <a:rPr lang="en-GB" b="0" dirty="0" smtClean="0">
                    <a:latin typeface="Garamond" panose="02020404030301010803" pitchFamily="18" charset="0"/>
                  </a:rPr>
                  <a:t>Griffith incremental criterion – lower bound of admissible crack jump length</a:t>
                </a:r>
              </a:p>
              <a:p>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rPr>
                            <m:t>1</m:t>
                          </m:r>
                        </m:num>
                        <m:den>
                          <m:r>
                            <a:rPr lang="en-GB" b="0" i="1" smtClean="0">
                              <a:latin typeface="Cambria Math"/>
                            </a:rPr>
                            <m:t>𝜀</m:t>
                          </m:r>
                        </m:den>
                      </m:f>
                      <m:sSub>
                        <m:sSubPr>
                          <m:ctrlPr>
                            <a:rPr lang="en-GB" b="0" i="1" smtClean="0">
                              <a:latin typeface="Cambria Math"/>
                            </a:rPr>
                          </m:ctrlPr>
                        </m:sSubPr>
                        <m:e>
                          <m:r>
                            <a:rPr lang="en-GB" b="0" i="1" smtClean="0">
                              <a:latin typeface="Cambria Math"/>
                            </a:rPr>
                            <m:t>𝐺</m:t>
                          </m:r>
                        </m:e>
                        <m:sub>
                          <m:r>
                            <a:rPr lang="en-GB" b="0" i="1" smtClean="0">
                              <a:latin typeface="Cambria Math"/>
                            </a:rPr>
                            <m:t>𝜀</m:t>
                          </m:r>
                        </m:sub>
                      </m:sSub>
                      <m:d>
                        <m:dPr>
                          <m:ctrlPr>
                            <a:rPr lang="en-GB" b="0" i="1" smtClean="0">
                              <a:latin typeface="Cambria Math"/>
                            </a:rPr>
                          </m:ctrlPr>
                        </m:dPr>
                        <m:e>
                          <m:r>
                            <a:rPr lang="en-GB" b="0" i="1" smtClean="0">
                              <a:latin typeface="Cambria Math"/>
                            </a:rPr>
                            <m:t>𝛼</m:t>
                          </m:r>
                          <m:r>
                            <a:rPr lang="en-GB" b="0" i="1" smtClean="0">
                              <a:latin typeface="Cambria Math"/>
                            </a:rPr>
                            <m:t>,</m:t>
                          </m:r>
                          <m:r>
                            <a:rPr lang="en-GB" b="0" i="1" smtClean="0">
                              <a:latin typeface="Cambria Math"/>
                            </a:rPr>
                            <m:t>𝜃</m:t>
                          </m:r>
                        </m:e>
                      </m:d>
                      <m:r>
                        <a:rPr lang="en-GB" b="0" i="1" smtClean="0">
                          <a:latin typeface="Cambria Math"/>
                        </a:rPr>
                        <m:t>=</m:t>
                      </m:r>
                      <m:f>
                        <m:fPr>
                          <m:ctrlPr>
                            <a:rPr lang="en-GB" b="0" i="1" smtClean="0">
                              <a:latin typeface="Cambria Math"/>
                            </a:rPr>
                          </m:ctrlPr>
                        </m:fPr>
                        <m:num>
                          <m:r>
                            <a:rPr lang="en-GB" b="0" i="1" smtClean="0">
                              <a:latin typeface="Cambria Math"/>
                            </a:rPr>
                            <m:t>1</m:t>
                          </m:r>
                        </m:num>
                        <m:den>
                          <m:acc>
                            <m:accPr>
                              <m:chr m:val="̅"/>
                              <m:ctrlPr>
                                <a:rPr lang="en-GB" b="0" i="1" smtClean="0">
                                  <a:latin typeface="Cambria Math"/>
                                </a:rPr>
                              </m:ctrlPr>
                            </m:accPr>
                            <m:e>
                              <m:r>
                                <a:rPr lang="en-GB" i="1">
                                  <a:latin typeface="Cambria Math"/>
                                </a:rPr>
                                <m:t>𝐸</m:t>
                              </m:r>
                            </m:e>
                          </m:acc>
                        </m:den>
                      </m:f>
                      <m:d>
                        <m:dPr>
                          <m:begChr m:val="["/>
                          <m:endChr m:val="]"/>
                          <m:ctrlPr>
                            <a:rPr lang="en-GB" b="0" i="1" smtClean="0">
                              <a:latin typeface="Cambria Math"/>
                            </a:rPr>
                          </m:ctrlPr>
                        </m:dPr>
                        <m:e>
                          <m:sSubSup>
                            <m:sSubSupPr>
                              <m:ctrlPr>
                                <a:rPr lang="en-US" i="1">
                                  <a:latin typeface="Cambria Math"/>
                                </a:rPr>
                              </m:ctrlPr>
                            </m:sSubSupPr>
                            <m:e>
                              <m:r>
                                <a:rPr lang="en-GB" b="0" i="1" smtClean="0">
                                  <a:latin typeface="Cambria Math"/>
                                </a:rPr>
                                <m:t>𝐾</m:t>
                              </m:r>
                            </m:e>
                            <m:sub>
                              <m:r>
                                <a:rPr lang="en-GB" b="0" i="1" smtClean="0">
                                  <a:latin typeface="Cambria Math"/>
                                </a:rPr>
                                <m:t>𝐼</m:t>
                              </m:r>
                            </m:sub>
                            <m:sup>
                              <m:r>
                                <a:rPr lang="en-GB" b="0" i="1" smtClean="0">
                                  <a:latin typeface="Cambria Math"/>
                                </a:rPr>
                                <m:t>2</m:t>
                              </m:r>
                            </m:sup>
                          </m:sSubSup>
                          <m:d>
                            <m:dPr>
                              <m:ctrlPr>
                                <a:rPr lang="en-GB" i="1" smtClean="0">
                                  <a:latin typeface="Cambria Math"/>
                                </a:rPr>
                              </m:ctrlPr>
                            </m:dPr>
                            <m:e>
                              <m:r>
                                <a:rPr lang="en-GB" b="0" i="1" smtClean="0">
                                  <a:latin typeface="Cambria Math"/>
                                </a:rPr>
                                <m:t>𝛼</m:t>
                              </m:r>
                              <m:r>
                                <a:rPr lang="en-GB" b="0" i="1" smtClean="0">
                                  <a:latin typeface="Cambria Math"/>
                                </a:rPr>
                                <m:t>,</m:t>
                              </m:r>
                              <m:r>
                                <a:rPr lang="en-GB" b="0" i="1" smtClean="0">
                                  <a:latin typeface="Cambria Math"/>
                                </a:rPr>
                                <m:t>𝜃</m:t>
                              </m:r>
                            </m:e>
                          </m:d>
                          <m:r>
                            <a:rPr lang="en-GB" b="0" i="1" smtClean="0">
                              <a:latin typeface="Cambria Math"/>
                            </a:rPr>
                            <m:t>+</m:t>
                          </m:r>
                          <m:sSubSup>
                            <m:sSubSupPr>
                              <m:ctrlPr>
                                <a:rPr lang="en-US" i="1">
                                  <a:latin typeface="Cambria Math"/>
                                </a:rPr>
                              </m:ctrlPr>
                            </m:sSubSupPr>
                            <m:e>
                              <m:r>
                                <a:rPr lang="en-GB" i="1">
                                  <a:latin typeface="Cambria Math"/>
                                </a:rPr>
                                <m:t>𝐾</m:t>
                              </m:r>
                            </m:e>
                            <m:sub>
                              <m:r>
                                <a:rPr lang="en-GB" b="0" i="1" smtClean="0">
                                  <a:latin typeface="Cambria Math"/>
                                </a:rPr>
                                <m:t>𝐼𝐼</m:t>
                              </m:r>
                            </m:sub>
                            <m:sup>
                              <m:r>
                                <a:rPr lang="en-GB" i="1">
                                  <a:latin typeface="Cambria Math"/>
                                </a:rPr>
                                <m:t>2</m:t>
                              </m:r>
                            </m:sup>
                          </m:sSubSup>
                          <m:d>
                            <m:dPr>
                              <m:ctrlPr>
                                <a:rPr lang="en-GB" i="1">
                                  <a:latin typeface="Cambria Math"/>
                                </a:rPr>
                              </m:ctrlPr>
                            </m:dPr>
                            <m:e>
                              <m:r>
                                <a:rPr lang="en-GB" b="0" i="1" smtClean="0">
                                  <a:latin typeface="Cambria Math"/>
                                </a:rPr>
                                <m:t>𝛼</m:t>
                              </m:r>
                              <m:r>
                                <a:rPr lang="en-GB" b="0" i="1" smtClean="0">
                                  <a:latin typeface="Cambria Math"/>
                                </a:rPr>
                                <m:t>,</m:t>
                              </m:r>
                              <m:r>
                                <a:rPr lang="en-GB" b="0" i="1" smtClean="0">
                                  <a:latin typeface="Cambria Math"/>
                                </a:rPr>
                                <m:t>𝜃</m:t>
                              </m:r>
                            </m:e>
                          </m:d>
                        </m:e>
                      </m:d>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𝐺</m:t>
                          </m:r>
                        </m:e>
                        <m:sub>
                          <m:r>
                            <a:rPr lang="en-GB" b="0" i="1" smtClean="0">
                              <a:latin typeface="Cambria Math"/>
                              <a:ea typeface="Cambria Math"/>
                            </a:rPr>
                            <m:t>𝐶</m:t>
                          </m:r>
                        </m:sub>
                      </m:sSub>
                    </m:oMath>
                  </m:oMathPara>
                </a14:m>
                <a:endParaRPr lang="en-US" dirty="0"/>
              </a:p>
            </p:txBody>
          </p:sp>
        </mc:Choice>
        <mc:Fallback>
          <p:sp>
            <p:nvSpPr>
              <p:cNvPr id="7" name="TextovéPole 6"/>
              <p:cNvSpPr txBox="1">
                <a:spLocks noRot="1" noChangeAspect="1" noMove="1" noResize="1" noEditPoints="1" noAdjustHandles="1" noChangeArrowheads="1" noChangeShapeType="1" noTextEdit="1"/>
              </p:cNvSpPr>
              <p:nvPr/>
            </p:nvSpPr>
            <p:spPr>
              <a:xfrm>
                <a:off x="1034658" y="5504036"/>
                <a:ext cx="7074694" cy="895053"/>
              </a:xfrm>
              <a:prstGeom prst="rect">
                <a:avLst/>
              </a:prstGeom>
              <a:blipFill rotWithShape="1">
                <a:blip r:embed="rId4"/>
                <a:stretch>
                  <a:fillRect l="-345" t="-3401" r="-2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Čárový popisek 1 (se zvýrazněním) 13"/>
              <p:cNvSpPr/>
              <p:nvPr/>
            </p:nvSpPr>
            <p:spPr>
              <a:xfrm flipH="1">
                <a:off x="6991091" y="5016503"/>
                <a:ext cx="2147447" cy="405659"/>
              </a:xfrm>
              <a:prstGeom prst="accentCallout1">
                <a:avLst>
                  <a:gd name="adj1" fmla="val 42036"/>
                  <a:gd name="adj2" fmla="val 100315"/>
                  <a:gd name="adj3" fmla="val 12332"/>
                  <a:gd name="adj4" fmla="val 117203"/>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Critical value of </a:t>
                </a:r>
                <a14:m>
                  <m:oMath xmlns:m="http://schemas.openxmlformats.org/officeDocument/2006/math">
                    <m:sSubSup>
                      <m:sSubSupPr>
                        <m:ctrlPr>
                          <a:rPr lang="en-US" i="1">
                            <a:solidFill>
                              <a:schemeClr val="accent2"/>
                            </a:solidFill>
                            <a:latin typeface="Cambria Math"/>
                          </a:rPr>
                        </m:ctrlPr>
                      </m:sSubSupPr>
                      <m:e>
                        <m:r>
                          <a:rPr lang="en-GB" i="1">
                            <a:solidFill>
                              <a:schemeClr val="accent2"/>
                            </a:solidFill>
                            <a:latin typeface="Cambria Math"/>
                          </a:rPr>
                          <m:t>𝑇</m:t>
                        </m:r>
                      </m:e>
                      <m:sub>
                        <m:acc>
                          <m:accPr>
                            <m:chr m:val="̂"/>
                            <m:ctrlPr>
                              <a:rPr lang="en-GB" i="1">
                                <a:solidFill>
                                  <a:schemeClr val="accent2"/>
                                </a:solidFill>
                                <a:latin typeface="Cambria Math"/>
                              </a:rPr>
                            </m:ctrlPr>
                          </m:accPr>
                          <m:e>
                            <m:r>
                              <a:rPr lang="en-GB" i="1">
                                <a:solidFill>
                                  <a:schemeClr val="accent2"/>
                                </a:solidFill>
                                <a:latin typeface="Cambria Math"/>
                              </a:rPr>
                              <m:t>𝑦</m:t>
                            </m:r>
                          </m:e>
                        </m:acc>
                        <m:acc>
                          <m:accPr>
                            <m:chr m:val="̂"/>
                            <m:ctrlPr>
                              <a:rPr lang="en-GB" i="1">
                                <a:solidFill>
                                  <a:schemeClr val="accent2"/>
                                </a:solidFill>
                                <a:latin typeface="Cambria Math"/>
                              </a:rPr>
                            </m:ctrlPr>
                          </m:accPr>
                          <m:e>
                            <m:r>
                              <a:rPr lang="en-GB" i="1">
                                <a:solidFill>
                                  <a:schemeClr val="accent2"/>
                                </a:solidFill>
                                <a:latin typeface="Cambria Math"/>
                              </a:rPr>
                              <m:t>𝑦</m:t>
                            </m:r>
                          </m:e>
                        </m:acc>
                      </m:sub>
                      <m:sup>
                        <m:r>
                          <a:rPr lang="en-GB" i="1">
                            <a:solidFill>
                              <a:schemeClr val="accent2"/>
                            </a:solidFill>
                            <a:latin typeface="Cambria Math"/>
                          </a:rPr>
                          <m:t>(</m:t>
                        </m:r>
                        <m:r>
                          <a:rPr lang="en-GB" i="1">
                            <a:solidFill>
                              <a:schemeClr val="accent2"/>
                            </a:solidFill>
                            <a:latin typeface="Cambria Math"/>
                          </a:rPr>
                          <m:t>0</m:t>
                        </m:r>
                        <m:r>
                          <a:rPr lang="en-GB" i="1">
                            <a:solidFill>
                              <a:schemeClr val="accent2"/>
                            </a:solidFill>
                            <a:latin typeface="Cambria Math"/>
                          </a:rPr>
                          <m:t>)</m:t>
                        </m:r>
                      </m:sup>
                    </m:sSubSup>
                  </m:oMath>
                </a14:m>
                <a:endParaRPr lang="en-US" b="1" dirty="0" smtClean="0">
                  <a:solidFill>
                    <a:schemeClr val="accent2"/>
                  </a:solidFill>
                  <a:latin typeface="Garamond" panose="02020404030301010803" pitchFamily="18" charset="0"/>
                </a:endParaRPr>
              </a:p>
            </p:txBody>
          </p:sp>
        </mc:Choice>
        <mc:Fallback>
          <p:sp>
            <p:nvSpPr>
              <p:cNvPr id="14" name="Čárový popisek 1 (se zvýrazněním) 13"/>
              <p:cNvSpPr>
                <a:spLocks noRot="1" noChangeAspect="1" noMove="1" noResize="1" noEditPoints="1" noAdjustHandles="1" noChangeArrowheads="1" noChangeShapeType="1" noTextEdit="1"/>
              </p:cNvSpPr>
              <p:nvPr/>
            </p:nvSpPr>
            <p:spPr>
              <a:xfrm flipH="1">
                <a:off x="6991091" y="5016503"/>
                <a:ext cx="2147447" cy="405659"/>
              </a:xfrm>
              <a:prstGeom prst="accentCallout1">
                <a:avLst>
                  <a:gd name="adj1" fmla="val 42036"/>
                  <a:gd name="adj2" fmla="val 100315"/>
                  <a:gd name="adj3" fmla="val 12332"/>
                  <a:gd name="adj4" fmla="val 117203"/>
                </a:avLst>
              </a:prstGeom>
              <a:blipFill rotWithShape="1">
                <a:blip r:embed="rId5"/>
                <a:stretch>
                  <a:fillRect r="-1208" b="-22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Čárový popisek 1 (se zvýrazněním) 18"/>
              <p:cNvSpPr/>
              <p:nvPr/>
            </p:nvSpPr>
            <p:spPr>
              <a:xfrm flipH="1">
                <a:off x="6861295" y="6309320"/>
                <a:ext cx="1751911" cy="405659"/>
              </a:xfrm>
              <a:prstGeom prst="accentCallout1">
                <a:avLst>
                  <a:gd name="adj1" fmla="val 42036"/>
                  <a:gd name="adj2" fmla="val 100315"/>
                  <a:gd name="adj3" fmla="val -8161"/>
                  <a:gd name="adj4" fmla="val 1204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accent2"/>
                    </a:solidFill>
                    <a:latin typeface="Garamond" panose="02020404030301010803" pitchFamily="18" charset="0"/>
                  </a:rPr>
                  <a:t>Toughness of </a:t>
                </a:r>
                <a14:m>
                  <m:oMath xmlns:m="http://schemas.openxmlformats.org/officeDocument/2006/math">
                    <m:sSubSup>
                      <m:sSubSupPr>
                        <m:ctrlPr>
                          <a:rPr lang="en-US" i="1">
                            <a:solidFill>
                              <a:schemeClr val="accent2"/>
                            </a:solidFill>
                            <a:latin typeface="Cambria Math"/>
                          </a:rPr>
                        </m:ctrlPr>
                      </m:sSubSupPr>
                      <m:e>
                        <m:r>
                          <m:rPr>
                            <m:sty m:val="p"/>
                          </m:rPr>
                          <a:rPr lang="en-GB" b="0" i="0" smtClean="0">
                            <a:solidFill>
                              <a:schemeClr val="accent2"/>
                            </a:solidFill>
                            <a:latin typeface="Cambria Math"/>
                          </a:rPr>
                          <m:t>Ω</m:t>
                        </m:r>
                      </m:e>
                      <m:sub>
                        <m:r>
                          <a:rPr lang="en-GB" b="0" i="1" smtClean="0">
                            <a:solidFill>
                              <a:schemeClr val="accent2"/>
                            </a:solidFill>
                            <a:latin typeface="Cambria Math"/>
                          </a:rPr>
                          <m:t>1</m:t>
                        </m:r>
                      </m:sub>
                      <m:sup/>
                    </m:sSubSup>
                  </m:oMath>
                </a14:m>
                <a:endParaRPr lang="en-US" b="1" dirty="0" smtClean="0">
                  <a:solidFill>
                    <a:schemeClr val="accent2"/>
                  </a:solidFill>
                  <a:latin typeface="Garamond" panose="02020404030301010803" pitchFamily="18" charset="0"/>
                </a:endParaRPr>
              </a:p>
            </p:txBody>
          </p:sp>
        </mc:Choice>
        <mc:Fallback>
          <p:sp>
            <p:nvSpPr>
              <p:cNvPr id="19" name="Čárový popisek 1 (se zvýrazněním) 18"/>
              <p:cNvSpPr>
                <a:spLocks noRot="1" noChangeAspect="1" noMove="1" noResize="1" noEditPoints="1" noAdjustHandles="1" noChangeArrowheads="1" noChangeShapeType="1" noTextEdit="1"/>
              </p:cNvSpPr>
              <p:nvPr/>
            </p:nvSpPr>
            <p:spPr>
              <a:xfrm flipH="1">
                <a:off x="6861295" y="6309320"/>
                <a:ext cx="1751911" cy="405659"/>
              </a:xfrm>
              <a:prstGeom prst="accentCallout1">
                <a:avLst>
                  <a:gd name="adj1" fmla="val 42036"/>
                  <a:gd name="adj2" fmla="val 100315"/>
                  <a:gd name="adj3" fmla="val -8161"/>
                  <a:gd name="adj4" fmla="val 120467"/>
                </a:avLst>
              </a:prstGeom>
              <a:blipFill rotWithShape="1">
                <a:blip r:embed="rId6"/>
                <a:stretch>
                  <a:fillRect b="-17333"/>
                </a:stretch>
              </a:blipFill>
            </p:spPr>
            <p:txBody>
              <a:bodyPr/>
              <a:lstStyle/>
              <a:p>
                <a:r>
                  <a:rPr lang="en-US">
                    <a:noFill/>
                  </a:rPr>
                  <a:t> </a:t>
                </a:r>
              </a:p>
            </p:txBody>
          </p:sp>
        </mc:Fallback>
      </mc:AlternateContent>
      <p:pic>
        <p:nvPicPr>
          <p:cNvPr id="20" name="Obráze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3768" y="1484784"/>
            <a:ext cx="4680520" cy="2931494"/>
          </a:xfrm>
          <a:prstGeom prst="rect">
            <a:avLst/>
          </a:prstGeom>
        </p:spPr>
      </p:pic>
    </p:spTree>
    <p:extLst>
      <p:ext uri="{BB962C8B-B14F-4D97-AF65-F5344CB8AC3E}">
        <p14:creationId xmlns:p14="http://schemas.microsoft.com/office/powerpoint/2010/main" val="184982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862" y="980728"/>
            <a:ext cx="4818864" cy="237804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 y="3356992"/>
            <a:ext cx="4379979" cy="3284984"/>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2320" y="3356992"/>
            <a:ext cx="4379978" cy="3284984"/>
          </a:xfrm>
          <a:prstGeom prst="rect">
            <a:avLst/>
          </a:prstGeom>
        </p:spPr>
      </p:pic>
    </p:spTree>
    <p:extLst>
      <p:ext uri="{BB962C8B-B14F-4D97-AF65-F5344CB8AC3E}">
        <p14:creationId xmlns:p14="http://schemas.microsoft.com/office/powerpoint/2010/main" val="2966474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862" y="980728"/>
            <a:ext cx="4818864" cy="237804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 y="3356992"/>
            <a:ext cx="4379978" cy="3284984"/>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2320" y="3356992"/>
            <a:ext cx="4379978" cy="3284983"/>
          </a:xfrm>
          <a:prstGeom prst="rect">
            <a:avLst/>
          </a:prstGeom>
        </p:spPr>
      </p:pic>
    </p:spTree>
    <p:extLst>
      <p:ext uri="{BB962C8B-B14F-4D97-AF65-F5344CB8AC3E}">
        <p14:creationId xmlns:p14="http://schemas.microsoft.com/office/powerpoint/2010/main" val="160963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862" y="980728"/>
            <a:ext cx="4818864" cy="237804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 y="3356992"/>
            <a:ext cx="4379978" cy="3284983"/>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2320" y="3356992"/>
            <a:ext cx="4379977" cy="3284983"/>
          </a:xfrm>
          <a:prstGeom prst="rect">
            <a:avLst/>
          </a:prstGeom>
        </p:spPr>
      </p:pic>
    </p:spTree>
    <p:extLst>
      <p:ext uri="{BB962C8B-B14F-4D97-AF65-F5344CB8AC3E}">
        <p14:creationId xmlns:p14="http://schemas.microsoft.com/office/powerpoint/2010/main" val="2972357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862" y="980728"/>
            <a:ext cx="4818864" cy="237804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 y="3356992"/>
            <a:ext cx="4379977" cy="3284983"/>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2320" y="3356992"/>
            <a:ext cx="4379977" cy="3284982"/>
          </a:xfrm>
          <a:prstGeom prst="rect">
            <a:avLst/>
          </a:prstGeom>
        </p:spPr>
      </p:pic>
    </p:spTree>
    <p:extLst>
      <p:ext uri="{BB962C8B-B14F-4D97-AF65-F5344CB8AC3E}">
        <p14:creationId xmlns:p14="http://schemas.microsoft.com/office/powerpoint/2010/main" val="3065328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80728"/>
            <a:ext cx="3820553" cy="237804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26" y="3356992"/>
            <a:ext cx="4379977" cy="3284982"/>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528" y="3356992"/>
            <a:ext cx="4379976" cy="3284982"/>
          </a:xfrm>
          <a:prstGeom prst="rect">
            <a:avLst/>
          </a:prstGeom>
        </p:spPr>
      </p:pic>
      <mc:AlternateContent xmlns:mc="http://schemas.openxmlformats.org/markup-compatibility/2006">
        <mc:Choice xmlns:a14="http://schemas.microsoft.com/office/drawing/2010/main" Requires="a14">
          <p:sp>
            <p:nvSpPr>
              <p:cNvPr id="10" name="TextovéPole 9"/>
              <p:cNvSpPr txBox="1"/>
              <p:nvPr/>
            </p:nvSpPr>
            <p:spPr>
              <a:xfrm>
                <a:off x="6938073" y="2169751"/>
                <a:ext cx="1306576"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sz="1000" b="0" i="1" smtClean="0">
                              <a:latin typeface="Cambria Math"/>
                            </a:rPr>
                          </m:ctrlPr>
                        </m:sSubPr>
                        <m:e>
                          <m:r>
                            <a:rPr lang="en-GB" sz="1000" b="0" i="1" smtClean="0">
                              <a:latin typeface="Cambria Math"/>
                            </a:rPr>
                            <m:t>𝑛</m:t>
                          </m:r>
                        </m:e>
                        <m:sub>
                          <m:r>
                            <a:rPr lang="en-GB" sz="1000" b="0" i="1" smtClean="0">
                              <a:latin typeface="Cambria Math"/>
                            </a:rPr>
                            <m:t>𝐿</m:t>
                          </m:r>
                        </m:sub>
                      </m:sSub>
                      <m:r>
                        <a:rPr lang="en-GB" sz="1000" b="0" i="1" smtClean="0">
                          <a:latin typeface="Cambria Math"/>
                        </a:rPr>
                        <m:t>,</m:t>
                      </m:r>
                      <m:sSub>
                        <m:sSubPr>
                          <m:ctrlPr>
                            <a:rPr lang="en-GB" sz="1000" b="0" i="1" smtClean="0">
                              <a:latin typeface="Cambria Math"/>
                            </a:rPr>
                          </m:ctrlPr>
                        </m:sSubPr>
                        <m:e>
                          <m:r>
                            <a:rPr lang="en-GB" sz="1000" b="0" i="1" smtClean="0">
                              <a:latin typeface="Cambria Math"/>
                            </a:rPr>
                            <m:t>𝑛</m:t>
                          </m:r>
                        </m:e>
                        <m:sub>
                          <m:r>
                            <a:rPr lang="en-GB" sz="1000" b="0" i="1" smtClean="0">
                              <a:latin typeface="Cambria Math"/>
                            </a:rPr>
                            <m:t>𝑏</m:t>
                          </m:r>
                        </m:sub>
                      </m:sSub>
                      <m:r>
                        <a:rPr lang="en-GB" sz="1000" b="0" i="1" smtClean="0">
                          <a:latin typeface="Cambria Math"/>
                        </a:rPr>
                        <m:t>=10,20</m:t>
                      </m:r>
                    </m:oMath>
                  </m:oMathPara>
                </a14:m>
                <a:endParaRPr lang="en-GB" sz="1000" b="0" dirty="0" smtClean="0"/>
              </a:p>
              <a:p>
                <a14:m>
                  <m:oMathPara xmlns:m="http://schemas.openxmlformats.org/officeDocument/2006/math">
                    <m:oMathParaPr>
                      <m:jc m:val="centerGroup"/>
                    </m:oMathParaPr>
                    <m:oMath xmlns:m="http://schemas.openxmlformats.org/officeDocument/2006/math">
                      <m:sSub>
                        <m:sSubPr>
                          <m:ctrlPr>
                            <a:rPr lang="en-GB" sz="1000" b="0" i="1" smtClean="0">
                              <a:latin typeface="Cambria Math"/>
                            </a:rPr>
                          </m:ctrlPr>
                        </m:sSubPr>
                        <m:e>
                          <m:r>
                            <a:rPr lang="en-GB" sz="1000" b="0" i="1" smtClean="0">
                              <a:latin typeface="Cambria Math"/>
                            </a:rPr>
                            <m:t>𝑅</m:t>
                          </m:r>
                        </m:e>
                        <m:sub>
                          <m:r>
                            <a:rPr lang="en-GB" sz="1000" b="0" i="1" smtClean="0">
                              <a:latin typeface="Cambria Math"/>
                            </a:rPr>
                            <m:t>1</m:t>
                          </m:r>
                        </m:sub>
                      </m:sSub>
                      <m:r>
                        <a:rPr lang="en-GB" sz="1000" b="0" i="1" smtClean="0">
                          <a:latin typeface="Cambria Math"/>
                        </a:rPr>
                        <m:t>,</m:t>
                      </m:r>
                      <m:sSub>
                        <m:sSubPr>
                          <m:ctrlPr>
                            <a:rPr lang="en-GB" sz="1000" b="0" i="1" smtClean="0">
                              <a:latin typeface="Cambria Math"/>
                            </a:rPr>
                          </m:ctrlPr>
                        </m:sSubPr>
                        <m:e>
                          <m:r>
                            <a:rPr lang="en-GB" sz="1000" b="0" i="1" smtClean="0">
                              <a:latin typeface="Cambria Math"/>
                            </a:rPr>
                            <m:t>𝑅</m:t>
                          </m:r>
                        </m:e>
                        <m:sub>
                          <m:r>
                            <a:rPr lang="en-GB" sz="1000" b="0" i="1" smtClean="0">
                              <a:latin typeface="Cambria Math"/>
                            </a:rPr>
                            <m:t>2</m:t>
                          </m:r>
                        </m:sub>
                      </m:sSub>
                      <m:r>
                        <a:rPr lang="en-GB" sz="1000" b="0" i="1" smtClean="0">
                          <a:latin typeface="Cambria Math"/>
                        </a:rPr>
                        <m:t>=5.0,4.9 </m:t>
                      </m:r>
                      <m:r>
                        <m:rPr>
                          <m:sty m:val="p"/>
                        </m:rPr>
                        <a:rPr lang="en-GB" sz="1000" b="0" i="0" smtClean="0">
                          <a:latin typeface="Cambria Math"/>
                        </a:rPr>
                        <m:t>mm</m:t>
                      </m:r>
                    </m:oMath>
                  </m:oMathPara>
                </a14:m>
                <a:endParaRPr lang="en-US" sz="1000" dirty="0" smtClean="0"/>
              </a:p>
              <a:p>
                <a14:m>
                  <m:oMathPara xmlns:m="http://schemas.openxmlformats.org/officeDocument/2006/math">
                    <m:oMathParaPr>
                      <m:jc m:val="centerGroup"/>
                    </m:oMathParaPr>
                    <m:oMath xmlns:m="http://schemas.openxmlformats.org/officeDocument/2006/math">
                      <m:sSub>
                        <m:sSubPr>
                          <m:ctrlPr>
                            <a:rPr lang="en-GB" sz="1000" b="0" i="1" smtClean="0">
                              <a:latin typeface="Cambria Math"/>
                            </a:rPr>
                          </m:ctrlPr>
                        </m:sSubPr>
                        <m:e>
                          <m:r>
                            <a:rPr lang="en-GB" sz="1000" b="0" i="1" smtClean="0">
                              <a:latin typeface="Cambria Math"/>
                            </a:rPr>
                            <m:t>𝑇</m:t>
                          </m:r>
                        </m:e>
                        <m:sub>
                          <m:r>
                            <a:rPr lang="en-GB" sz="1000" b="0" i="1" smtClean="0">
                              <a:latin typeface="Cambria Math"/>
                            </a:rPr>
                            <m:t>2</m:t>
                          </m:r>
                        </m:sub>
                      </m:sSub>
                      <m:r>
                        <a:rPr lang="en-GB" sz="1000" b="0" i="1" smtClean="0">
                          <a:latin typeface="Cambria Math"/>
                        </a:rPr>
                        <m:t>=100 </m:t>
                      </m:r>
                      <m:r>
                        <m:rPr>
                          <m:sty m:val="p"/>
                        </m:rPr>
                        <a:rPr lang="en-GB" sz="1000" b="0" i="0" smtClean="0">
                          <a:latin typeface="Cambria Math"/>
                        </a:rPr>
                        <m:t>MPa</m:t>
                      </m:r>
                    </m:oMath>
                  </m:oMathPara>
                </a14:m>
                <a:endParaRPr lang="en-GB" sz="1000" b="0" dirty="0" smtClean="0"/>
              </a:p>
              <a:p>
                <a14:m>
                  <m:oMathPara xmlns:m="http://schemas.openxmlformats.org/officeDocument/2006/math">
                    <m:oMathParaPr>
                      <m:jc m:val="centerGroup"/>
                    </m:oMathParaPr>
                    <m:oMath xmlns:m="http://schemas.openxmlformats.org/officeDocument/2006/math">
                      <m:r>
                        <a:rPr lang="en-GB" sz="1000" b="0" i="1" smtClean="0">
                          <a:latin typeface="Cambria Math"/>
                        </a:rPr>
                        <m:t>𝜀</m:t>
                      </m:r>
                      <m:r>
                        <a:rPr lang="en-GB" sz="1000" b="0" i="1" smtClean="0">
                          <a:latin typeface="Cambria Math"/>
                        </a:rPr>
                        <m:t>=0.1 </m:t>
                      </m:r>
                      <m:r>
                        <m:rPr>
                          <m:sty m:val="p"/>
                        </m:rPr>
                        <a:rPr lang="en-GB" sz="1000" b="0" i="0" smtClean="0">
                          <a:latin typeface="Cambria Math"/>
                        </a:rPr>
                        <m:t>mm</m:t>
                      </m:r>
                    </m:oMath>
                  </m:oMathPara>
                </a14:m>
                <a:endParaRPr lang="en-US" sz="1000" dirty="0"/>
              </a:p>
            </p:txBody>
          </p:sp>
        </mc:Choice>
        <mc:Fallback>
          <p:sp>
            <p:nvSpPr>
              <p:cNvPr id="10" name="TextovéPole 9"/>
              <p:cNvSpPr txBox="1">
                <a:spLocks noRot="1" noChangeAspect="1" noMove="1" noResize="1" noEditPoints="1" noAdjustHandles="1" noChangeArrowheads="1" noChangeShapeType="1" noTextEdit="1"/>
              </p:cNvSpPr>
              <p:nvPr/>
            </p:nvSpPr>
            <p:spPr>
              <a:xfrm>
                <a:off x="6938073" y="2169751"/>
                <a:ext cx="1306576" cy="70788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ovéPole 10"/>
              <p:cNvSpPr txBox="1"/>
              <p:nvPr/>
            </p:nvSpPr>
            <p:spPr>
              <a:xfrm>
                <a:off x="6095151" y="2955215"/>
                <a:ext cx="2992421" cy="401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GB" sz="1000" b="0" i="1" smtClean="0">
                              <a:latin typeface="Cambria Math"/>
                            </a:rPr>
                          </m:ctrlPr>
                        </m:sSubPr>
                        <m:e>
                          <m:r>
                            <a:rPr lang="en-GB" sz="1000" b="0" i="1" smtClean="0">
                              <a:latin typeface="Cambria Math"/>
                            </a:rPr>
                            <m:t>𝜈</m:t>
                          </m:r>
                        </m:e>
                        <m:sub>
                          <m:r>
                            <a:rPr lang="en-GB" sz="1000" b="0" i="1" smtClean="0">
                              <a:latin typeface="Cambria Math"/>
                            </a:rPr>
                            <m:t>1</m:t>
                          </m:r>
                        </m:sub>
                      </m:sSub>
                      <m:r>
                        <a:rPr lang="en-GB" sz="1000" b="0" i="1" smtClean="0">
                          <a:latin typeface="Cambria Math"/>
                        </a:rPr>
                        <m:t>,</m:t>
                      </m:r>
                      <m:sSub>
                        <m:sSubPr>
                          <m:ctrlPr>
                            <a:rPr lang="en-GB" sz="1000" b="0" i="1" smtClean="0">
                              <a:latin typeface="Cambria Math"/>
                            </a:rPr>
                          </m:ctrlPr>
                        </m:sSubPr>
                        <m:e>
                          <m:r>
                            <a:rPr lang="en-GB" sz="1000" b="0" i="1" smtClean="0">
                              <a:latin typeface="Cambria Math"/>
                            </a:rPr>
                            <m:t>𝜈</m:t>
                          </m:r>
                        </m:e>
                        <m:sub>
                          <m:r>
                            <a:rPr lang="en-GB" sz="1000" b="0" i="1" smtClean="0">
                              <a:latin typeface="Cambria Math"/>
                            </a:rPr>
                            <m:t>2</m:t>
                          </m:r>
                        </m:sub>
                      </m:sSub>
                      <m:r>
                        <a:rPr lang="en-GB" sz="1000" b="0" i="1" smtClean="0">
                          <a:latin typeface="Cambria Math"/>
                        </a:rPr>
                        <m:t>,</m:t>
                      </m:r>
                      <m:sSub>
                        <m:sSubPr>
                          <m:ctrlPr>
                            <a:rPr lang="en-GB" sz="1000" b="0" i="1" smtClean="0">
                              <a:latin typeface="Cambria Math"/>
                            </a:rPr>
                          </m:ctrlPr>
                        </m:sSubPr>
                        <m:e>
                          <m:r>
                            <a:rPr lang="en-GB" sz="1000" b="0" i="1" smtClean="0">
                              <a:latin typeface="Cambria Math"/>
                            </a:rPr>
                            <m:t>𝜈</m:t>
                          </m:r>
                        </m:e>
                        <m:sub>
                          <m:r>
                            <a:rPr lang="en-GB" sz="1000" b="0" i="1" smtClean="0">
                              <a:latin typeface="Cambria Math"/>
                            </a:rPr>
                            <m:t>3</m:t>
                          </m:r>
                        </m:sub>
                      </m:sSub>
                      <m:r>
                        <a:rPr lang="en-GB" sz="1000" b="0" i="1" smtClean="0">
                          <a:latin typeface="Cambria Math"/>
                        </a:rPr>
                        <m:t>=0.20,0.20,0.25</m:t>
                      </m:r>
                    </m:oMath>
                  </m:oMathPara>
                </a14:m>
                <a:endParaRPr lang="en-GB" sz="1000" b="0" dirty="0" smtClean="0"/>
              </a:p>
              <a:p>
                <a14:m>
                  <m:oMathPara xmlns:m="http://schemas.openxmlformats.org/officeDocument/2006/math">
                    <m:oMathParaPr>
                      <m:jc m:val="centerGroup"/>
                    </m:oMathParaPr>
                    <m:oMath xmlns:m="http://schemas.openxmlformats.org/officeDocument/2006/math">
                      <m:sSub>
                        <m:sSubPr>
                          <m:ctrlPr>
                            <a:rPr lang="en-GB" sz="1000" b="0" i="1" smtClean="0">
                              <a:latin typeface="Cambria Math"/>
                            </a:rPr>
                          </m:ctrlPr>
                        </m:sSubPr>
                        <m:e>
                          <m:r>
                            <a:rPr lang="en-GB" sz="1000" b="0" i="1" smtClean="0">
                              <a:latin typeface="Cambria Math"/>
                            </a:rPr>
                            <m:t>𝐸</m:t>
                          </m:r>
                        </m:e>
                        <m:sub>
                          <m:r>
                            <a:rPr lang="en-GB" sz="1000" b="0" i="1" smtClean="0">
                              <a:latin typeface="Cambria Math"/>
                            </a:rPr>
                            <m:t>1</m:t>
                          </m:r>
                        </m:sub>
                      </m:sSub>
                      <m:r>
                        <a:rPr lang="en-GB" sz="1000" b="0" i="1" smtClean="0">
                          <a:latin typeface="Cambria Math"/>
                        </a:rPr>
                        <m:t>,</m:t>
                      </m:r>
                      <m:sSub>
                        <m:sSubPr>
                          <m:ctrlPr>
                            <a:rPr lang="en-GB" sz="1000" b="0" i="1" smtClean="0">
                              <a:latin typeface="Cambria Math"/>
                            </a:rPr>
                          </m:ctrlPr>
                        </m:sSubPr>
                        <m:e>
                          <m:r>
                            <a:rPr lang="en-GB" sz="1000" b="0" i="1" smtClean="0">
                              <a:latin typeface="Cambria Math"/>
                            </a:rPr>
                            <m:t>𝐸</m:t>
                          </m:r>
                        </m:e>
                        <m:sub>
                          <m:r>
                            <a:rPr lang="en-GB" sz="1000" b="0" i="1" smtClean="0">
                              <a:latin typeface="Cambria Math"/>
                            </a:rPr>
                            <m:t>2</m:t>
                          </m:r>
                        </m:sub>
                      </m:sSub>
                      <m:r>
                        <a:rPr lang="en-GB" sz="1000" b="0" i="1" smtClean="0">
                          <a:latin typeface="Cambria Math"/>
                        </a:rPr>
                        <m:t>,</m:t>
                      </m:r>
                      <m:sSub>
                        <m:sSubPr>
                          <m:ctrlPr>
                            <a:rPr lang="en-GB" sz="1000" b="0" i="1" smtClean="0">
                              <a:latin typeface="Cambria Math"/>
                            </a:rPr>
                          </m:ctrlPr>
                        </m:sSubPr>
                        <m:e>
                          <m:r>
                            <a:rPr lang="en-GB" sz="1000" b="0" i="1" smtClean="0">
                              <a:latin typeface="Cambria Math"/>
                            </a:rPr>
                            <m:t>𝐸</m:t>
                          </m:r>
                        </m:e>
                        <m:sub>
                          <m:r>
                            <a:rPr lang="en-GB" sz="1000" b="0" i="1" smtClean="0">
                              <a:latin typeface="Cambria Math"/>
                            </a:rPr>
                            <m:t>3</m:t>
                          </m:r>
                        </m:sub>
                      </m:sSub>
                      <m:r>
                        <a:rPr lang="en-GB" sz="1000" b="0" i="1" smtClean="0">
                          <a:latin typeface="Cambria Math"/>
                        </a:rPr>
                        <m:t>=0.20×</m:t>
                      </m:r>
                      <m:sSup>
                        <m:sSupPr>
                          <m:ctrlPr>
                            <a:rPr lang="en-GB" sz="1000" b="0" i="1" smtClean="0">
                              <a:latin typeface="Cambria Math"/>
                            </a:rPr>
                          </m:ctrlPr>
                        </m:sSupPr>
                        <m:e>
                          <m:r>
                            <a:rPr lang="en-GB" sz="1000" b="0" i="1" smtClean="0">
                              <a:latin typeface="Cambria Math"/>
                            </a:rPr>
                            <m:t>10</m:t>
                          </m:r>
                        </m:e>
                        <m:sup>
                          <m:r>
                            <a:rPr lang="en-GB" sz="1000" b="0" i="1" smtClean="0">
                              <a:latin typeface="Cambria Math"/>
                            </a:rPr>
                            <m:t>5</m:t>
                          </m:r>
                        </m:sup>
                      </m:sSup>
                      <m:r>
                        <a:rPr lang="en-GB" sz="1000" b="0" i="1" smtClean="0">
                          <a:latin typeface="Cambria Math"/>
                        </a:rPr>
                        <m:t>,0.45×</m:t>
                      </m:r>
                      <m:sSup>
                        <m:sSupPr>
                          <m:ctrlPr>
                            <a:rPr lang="en-GB" sz="1000" b="0" i="1" smtClean="0">
                              <a:latin typeface="Cambria Math"/>
                            </a:rPr>
                          </m:ctrlPr>
                        </m:sSupPr>
                        <m:e>
                          <m:r>
                            <a:rPr lang="en-GB" sz="1000" b="0" i="1" smtClean="0">
                              <a:latin typeface="Cambria Math"/>
                            </a:rPr>
                            <m:t>10</m:t>
                          </m:r>
                        </m:e>
                        <m:sup>
                          <m:r>
                            <a:rPr lang="en-GB" sz="1000" b="0" i="1" smtClean="0">
                              <a:latin typeface="Cambria Math"/>
                            </a:rPr>
                            <m:t>5</m:t>
                          </m:r>
                        </m:sup>
                      </m:sSup>
                      <m:r>
                        <a:rPr lang="en-GB" sz="1000" b="0" i="1" smtClean="0">
                          <a:latin typeface="Cambria Math"/>
                        </a:rPr>
                        <m:t>,0.60×</m:t>
                      </m:r>
                      <m:sSup>
                        <m:sSupPr>
                          <m:ctrlPr>
                            <a:rPr lang="en-GB" sz="1000" b="0" i="1" smtClean="0">
                              <a:latin typeface="Cambria Math"/>
                            </a:rPr>
                          </m:ctrlPr>
                        </m:sSupPr>
                        <m:e>
                          <m:r>
                            <a:rPr lang="en-GB" sz="1000" b="0" i="1" smtClean="0">
                              <a:latin typeface="Cambria Math"/>
                            </a:rPr>
                            <m:t>10</m:t>
                          </m:r>
                        </m:e>
                        <m:sup>
                          <m:r>
                            <a:rPr lang="en-GB" sz="1000" b="0" i="1" smtClean="0">
                              <a:latin typeface="Cambria Math"/>
                            </a:rPr>
                            <m:t>5</m:t>
                          </m:r>
                        </m:sup>
                      </m:sSup>
                      <m:r>
                        <a:rPr lang="en-GB" sz="1000" b="0" i="1" smtClean="0">
                          <a:latin typeface="Cambria Math"/>
                        </a:rPr>
                        <m:t> </m:t>
                      </m:r>
                      <m:r>
                        <m:rPr>
                          <m:nor/>
                        </m:rPr>
                        <a:rPr lang="en-GB" sz="1000" b="0" i="0" smtClean="0">
                          <a:latin typeface="Cambria Math"/>
                        </a:rPr>
                        <m:t>MPa</m:t>
                      </m:r>
                    </m:oMath>
                  </m:oMathPara>
                </a14:m>
                <a:endParaRPr lang="en-US" sz="1000" dirty="0"/>
              </a:p>
            </p:txBody>
          </p:sp>
        </mc:Choice>
        <mc:Fallback>
          <p:sp>
            <p:nvSpPr>
              <p:cNvPr id="11" name="TextovéPole 10"/>
              <p:cNvSpPr txBox="1">
                <a:spLocks noRot="1" noChangeAspect="1" noMove="1" noResize="1" noEditPoints="1" noAdjustHandles="1" noChangeArrowheads="1" noChangeShapeType="1" noTextEdit="1"/>
              </p:cNvSpPr>
              <p:nvPr/>
            </p:nvSpPr>
            <p:spPr>
              <a:xfrm>
                <a:off x="6095151" y="2955215"/>
                <a:ext cx="2992421" cy="401777"/>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9675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Calavera\maple\honza\parma2010\IMG_1015_m.jpg"/>
          <p:cNvPicPr>
            <a:picLocks noChangeAspect="1" noChangeArrowheads="1"/>
          </p:cNvPicPr>
          <p:nvPr/>
        </p:nvPicPr>
        <p:blipFill>
          <a:blip r:embed="rId2" cstate="print"/>
          <a:srcRect/>
          <a:stretch>
            <a:fillRect/>
          </a:stretch>
        </p:blipFill>
        <p:spPr bwMode="auto">
          <a:xfrm>
            <a:off x="6786578" y="4071942"/>
            <a:ext cx="1928826" cy="1928826"/>
          </a:xfrm>
          <a:prstGeom prst="rect">
            <a:avLst/>
          </a:prstGeom>
          <a:noFill/>
        </p:spPr>
      </p:pic>
      <p:pic>
        <p:nvPicPr>
          <p:cNvPr id="14340" name="Picture 4" descr="D:\Calavera\maple\honza\parma2010\IMG_1016_m.jpg"/>
          <p:cNvPicPr>
            <a:picLocks noChangeAspect="1" noChangeArrowheads="1"/>
          </p:cNvPicPr>
          <p:nvPr/>
        </p:nvPicPr>
        <p:blipFill>
          <a:blip r:embed="rId3" cstate="print"/>
          <a:srcRect/>
          <a:stretch>
            <a:fillRect/>
          </a:stretch>
        </p:blipFill>
        <p:spPr bwMode="auto">
          <a:xfrm>
            <a:off x="6786578" y="1785926"/>
            <a:ext cx="1928826" cy="1928826"/>
          </a:xfrm>
          <a:prstGeom prst="rect">
            <a:avLst/>
          </a:prstGeom>
          <a:noFill/>
        </p:spPr>
      </p:pic>
      <p:pic>
        <p:nvPicPr>
          <p:cNvPr id="14341" name="Picture 5" descr="D:\Calavera\maple\honza\parma2010\IMG_1017_m.jpg"/>
          <p:cNvPicPr>
            <a:picLocks noChangeAspect="1" noChangeArrowheads="1"/>
          </p:cNvPicPr>
          <p:nvPr/>
        </p:nvPicPr>
        <p:blipFill>
          <a:blip r:embed="rId4" cstate="print"/>
          <a:srcRect/>
          <a:stretch>
            <a:fillRect/>
          </a:stretch>
        </p:blipFill>
        <p:spPr bwMode="auto">
          <a:xfrm>
            <a:off x="4500562" y="4071942"/>
            <a:ext cx="1928826" cy="1928826"/>
          </a:xfrm>
          <a:prstGeom prst="rect">
            <a:avLst/>
          </a:prstGeom>
          <a:noFill/>
        </p:spPr>
      </p:pic>
      <p:pic>
        <p:nvPicPr>
          <p:cNvPr id="14342" name="Picture 6" descr="D:\Calavera\maple\honza\parma2010\IMG_1018_m.jpg"/>
          <p:cNvPicPr>
            <a:picLocks noChangeAspect="1" noChangeArrowheads="1"/>
          </p:cNvPicPr>
          <p:nvPr/>
        </p:nvPicPr>
        <p:blipFill>
          <a:blip r:embed="rId5" cstate="print"/>
          <a:srcRect/>
          <a:stretch>
            <a:fillRect/>
          </a:stretch>
        </p:blipFill>
        <p:spPr bwMode="auto">
          <a:xfrm>
            <a:off x="4500562" y="1785926"/>
            <a:ext cx="1928826" cy="1928826"/>
          </a:xfrm>
          <a:prstGeom prst="rect">
            <a:avLst/>
          </a:prstGeom>
          <a:noFill/>
        </p:spPr>
      </p:pic>
      <p:sp>
        <p:nvSpPr>
          <p:cNvPr id="14343" name="Rectangle 7"/>
          <p:cNvSpPr>
            <a:spLocks noChangeArrowheads="1"/>
          </p:cNvSpPr>
          <p:nvPr/>
        </p:nvSpPr>
        <p:spPr bwMode="auto">
          <a:xfrm>
            <a:off x="323528" y="1802290"/>
            <a:ext cx="38576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Garamond" panose="02020404030301010803" pitchFamily="18" charset="0"/>
                <a:ea typeface="Times New Roman" pitchFamily="18" charset="0"/>
              </a:rPr>
              <a:t>Joints of different materials occur i</a:t>
            </a:r>
            <a:r>
              <a:rPr lang="en-US" dirty="0" smtClean="0">
                <a:latin typeface="Garamond" panose="02020404030301010803" pitchFamily="18" charset="0"/>
                <a:ea typeface="Times New Roman" pitchFamily="18" charset="0"/>
              </a:rPr>
              <a:t>n practical engineering structures or in parts of electronic devices(e.g</a:t>
            </a:r>
            <a:r>
              <a:rPr kumimoji="0" lang="en-US" b="0" i="0" u="none" strike="noStrike" cap="none" normalizeH="0" baseline="0" dirty="0" smtClean="0">
                <a:ln>
                  <a:noFill/>
                </a:ln>
                <a:solidFill>
                  <a:schemeClr val="tx1"/>
                </a:solidFill>
                <a:effectLst/>
                <a:latin typeface="Garamond" panose="02020404030301010803" pitchFamily="18" charset="0"/>
                <a:ea typeface="Times New Roman" pitchFamily="18" charset="0"/>
              </a:rPr>
              <a:t>. layered composite materials, constructions with protective surface layers, thermal barriers). They enable achievement of properties which could not be attained by means of homogeneous materials.</a:t>
            </a:r>
            <a:endParaRPr kumimoji="0" lang="en-US" b="0" i="0" u="none" strike="noStrike" cap="none" normalizeH="0" baseline="0" dirty="0" smtClean="0">
              <a:ln>
                <a:noFill/>
              </a:ln>
              <a:solidFill>
                <a:schemeClr val="tx1"/>
              </a:solidFill>
              <a:effectLst/>
              <a:latin typeface="Garamond" panose="02020404030301010803" pitchFamily="18" charset="0"/>
            </a:endParaRPr>
          </a:p>
        </p:txBody>
      </p:sp>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INTRODUCTION</a:t>
            </a:r>
            <a:endParaRPr lang="cs-CZ" sz="3200" b="1"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80728"/>
            <a:ext cx="3820553" cy="237804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232" y="3356992"/>
            <a:ext cx="4379976" cy="3284982"/>
          </a:xfrm>
          <a:prstGeom prst="rect">
            <a:avLst/>
          </a:prstGeom>
        </p:spPr>
      </p:pic>
    </p:spTree>
    <p:extLst>
      <p:ext uri="{BB962C8B-B14F-4D97-AF65-F5344CB8AC3E}">
        <p14:creationId xmlns:p14="http://schemas.microsoft.com/office/powerpoint/2010/main" val="983318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93658"/>
            <a:ext cx="3820553" cy="2352186"/>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26" y="3356992"/>
            <a:ext cx="4379976" cy="3284982"/>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528" y="3356992"/>
            <a:ext cx="4379976" cy="3284982"/>
          </a:xfrm>
          <a:prstGeom prst="rect">
            <a:avLst/>
          </a:prstGeom>
        </p:spPr>
      </p:pic>
    </p:spTree>
    <p:extLst>
      <p:ext uri="{BB962C8B-B14F-4D97-AF65-F5344CB8AC3E}">
        <p14:creationId xmlns:p14="http://schemas.microsoft.com/office/powerpoint/2010/main" val="2036622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93658"/>
            <a:ext cx="3820553" cy="2352186"/>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3356992"/>
            <a:ext cx="4379976" cy="3284982"/>
          </a:xfrm>
          <a:prstGeom prst="rect">
            <a:avLst/>
          </a:prstGeom>
        </p:spPr>
      </p:pic>
    </p:spTree>
    <p:extLst>
      <p:ext uri="{BB962C8B-B14F-4D97-AF65-F5344CB8AC3E}">
        <p14:creationId xmlns:p14="http://schemas.microsoft.com/office/powerpoint/2010/main" val="2410288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93658"/>
            <a:ext cx="3820553" cy="2352186"/>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26" y="3356992"/>
            <a:ext cx="4379976" cy="3284982"/>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528" y="3356992"/>
            <a:ext cx="4379976" cy="3284982"/>
          </a:xfrm>
          <a:prstGeom prst="rect">
            <a:avLst/>
          </a:prstGeom>
        </p:spPr>
      </p:pic>
    </p:spTree>
    <p:extLst>
      <p:ext uri="{BB962C8B-B14F-4D97-AF65-F5344CB8AC3E}">
        <p14:creationId xmlns:p14="http://schemas.microsoft.com/office/powerpoint/2010/main" val="1087572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93658"/>
            <a:ext cx="3820553" cy="2352186"/>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3356992"/>
            <a:ext cx="4379976" cy="3284982"/>
          </a:xfrm>
          <a:prstGeom prst="rect">
            <a:avLst/>
          </a:prstGeom>
        </p:spPr>
      </p:pic>
    </p:spTree>
    <p:extLst>
      <p:ext uri="{BB962C8B-B14F-4D97-AF65-F5344CB8AC3E}">
        <p14:creationId xmlns:p14="http://schemas.microsoft.com/office/powerpoint/2010/main" val="115880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93658"/>
            <a:ext cx="3820553" cy="2352186"/>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26" y="3356992"/>
            <a:ext cx="4379976" cy="3284982"/>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528" y="3356992"/>
            <a:ext cx="4379976" cy="3284982"/>
          </a:xfrm>
          <a:prstGeom prst="rect">
            <a:avLst/>
          </a:prstGeom>
        </p:spPr>
      </p:pic>
    </p:spTree>
    <p:extLst>
      <p:ext uri="{BB962C8B-B14F-4D97-AF65-F5344CB8AC3E}">
        <p14:creationId xmlns:p14="http://schemas.microsoft.com/office/powerpoint/2010/main" val="2570287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NUMERICAL RESULTS</a:t>
            </a:r>
          </a:p>
        </p:txBody>
      </p:sp>
      <p:sp>
        <p:nvSpPr>
          <p:cNvPr id="37"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33"/>
          <p:cNvSpPr>
            <a:spLocks noChangeArrowheads="1"/>
          </p:cNvSpPr>
          <p:nvPr/>
        </p:nvSpPr>
        <p:spPr bwMode="auto">
          <a:xfrm>
            <a:off x="0" y="321297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017" y="993658"/>
            <a:ext cx="3820553" cy="2352186"/>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3356992"/>
            <a:ext cx="4379976" cy="3284982"/>
          </a:xfrm>
          <a:prstGeom prst="rect">
            <a:avLst/>
          </a:prstGeom>
        </p:spPr>
      </p:pic>
    </p:spTree>
    <p:extLst>
      <p:ext uri="{BB962C8B-B14F-4D97-AF65-F5344CB8AC3E}">
        <p14:creationId xmlns:p14="http://schemas.microsoft.com/office/powerpoint/2010/main" val="2532594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7" name="Rectangle 5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562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562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562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562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562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5631"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66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66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66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664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66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665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8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869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86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2" name="TextBox 31"/>
          <p:cNvSpPr txBox="1"/>
          <p:nvPr/>
        </p:nvSpPr>
        <p:spPr>
          <a:xfrm>
            <a:off x="0" y="2500306"/>
            <a:ext cx="9144000" cy="2031325"/>
          </a:xfrm>
          <a:prstGeom prst="rect">
            <a:avLst/>
          </a:prstGeom>
          <a:noFill/>
        </p:spPr>
        <p:txBody>
          <a:bodyPr wrap="square" rtlCol="0">
            <a:spAutoFit/>
          </a:bodyPr>
          <a:lstStyle/>
          <a:p>
            <a:pPr algn="ctr"/>
            <a:r>
              <a:rPr lang="en-US" b="1" dirty="0" smtClean="0">
                <a:latin typeface="Garamond" panose="02020404030301010803" pitchFamily="18" charset="0"/>
              </a:rPr>
              <a:t>Acknowledgements</a:t>
            </a:r>
          </a:p>
          <a:p>
            <a:pPr algn="ctr"/>
            <a:endParaRPr lang="en-US" b="1" dirty="0">
              <a:solidFill>
                <a:srgbClr val="000000"/>
              </a:solidFill>
              <a:latin typeface="Garamond" panose="02020404030301010803" pitchFamily="18" charset="0"/>
              <a:ea typeface="Times New Roman"/>
              <a:cs typeface="Times New Roman"/>
            </a:endParaRPr>
          </a:p>
          <a:p>
            <a:pPr algn="ctr"/>
            <a:r>
              <a:rPr lang="pt-BR" dirty="0" smtClean="0">
                <a:solidFill>
                  <a:srgbClr val="000000"/>
                </a:solidFill>
                <a:latin typeface="Garamond"/>
                <a:ea typeface="Times New Roman"/>
                <a:cs typeface="Times New Roman"/>
              </a:rPr>
              <a:t>This </a:t>
            </a:r>
            <a:r>
              <a:rPr lang="pt-BR" dirty="0">
                <a:solidFill>
                  <a:srgbClr val="000000"/>
                </a:solidFill>
                <a:latin typeface="Garamond"/>
                <a:ea typeface="Times New Roman"/>
                <a:cs typeface="Times New Roman"/>
              </a:rPr>
              <a:t>research has been financially supported </a:t>
            </a:r>
            <a:r>
              <a:rPr lang="pt-BR" dirty="0" smtClean="0">
                <a:solidFill>
                  <a:srgbClr val="000000"/>
                </a:solidFill>
                <a:latin typeface="Garamond"/>
                <a:ea typeface="Times New Roman"/>
                <a:cs typeface="Times New Roman"/>
              </a:rPr>
              <a:t>by</a:t>
            </a:r>
          </a:p>
          <a:p>
            <a:pPr algn="ctr"/>
            <a:r>
              <a:rPr lang="pt-BR" dirty="0" smtClean="0">
                <a:solidFill>
                  <a:srgbClr val="000000"/>
                </a:solidFill>
                <a:latin typeface="Garamond"/>
                <a:ea typeface="Times New Roman"/>
                <a:cs typeface="Times New Roman"/>
              </a:rPr>
              <a:t>the </a:t>
            </a:r>
            <a:r>
              <a:rPr lang="pt-BR" dirty="0">
                <a:solidFill>
                  <a:srgbClr val="000000"/>
                </a:solidFill>
                <a:latin typeface="Garamond"/>
                <a:ea typeface="Times New Roman"/>
                <a:cs typeface="Times New Roman"/>
              </a:rPr>
              <a:t>Czech Science Foundation </a:t>
            </a:r>
            <a:r>
              <a:rPr lang="pt-BR" dirty="0" smtClean="0">
                <a:solidFill>
                  <a:srgbClr val="000000"/>
                </a:solidFill>
                <a:latin typeface="Garamond"/>
                <a:ea typeface="Times New Roman"/>
                <a:cs typeface="Times New Roman"/>
              </a:rPr>
              <a:t>through the </a:t>
            </a:r>
            <a:r>
              <a:rPr lang="pt-BR" dirty="0">
                <a:solidFill>
                  <a:srgbClr val="000000"/>
                </a:solidFill>
                <a:latin typeface="Garamond"/>
                <a:ea typeface="Times New Roman"/>
                <a:cs typeface="Times New Roman"/>
              </a:rPr>
              <a:t>Grant </a:t>
            </a:r>
            <a:r>
              <a:rPr lang="pt-BR" dirty="0" smtClean="0">
                <a:solidFill>
                  <a:srgbClr val="000000"/>
                </a:solidFill>
                <a:latin typeface="Garamond"/>
                <a:ea typeface="Times New Roman"/>
                <a:cs typeface="Times New Roman"/>
              </a:rPr>
              <a:t>16/18702S</a:t>
            </a:r>
          </a:p>
          <a:p>
            <a:pPr algn="ctr"/>
            <a:r>
              <a:rPr lang="pt-BR" dirty="0" smtClean="0">
                <a:solidFill>
                  <a:srgbClr val="000000"/>
                </a:solidFill>
                <a:latin typeface="Garamond"/>
                <a:ea typeface="Times New Roman"/>
                <a:cs typeface="Times New Roman"/>
              </a:rPr>
              <a:t> and</a:t>
            </a:r>
          </a:p>
          <a:p>
            <a:pPr algn="ctr"/>
            <a:r>
              <a:rPr lang="pt-BR" dirty="0" smtClean="0">
                <a:solidFill>
                  <a:srgbClr val="000000"/>
                </a:solidFill>
                <a:latin typeface="Garamond"/>
                <a:ea typeface="Times New Roman"/>
                <a:cs typeface="Times New Roman"/>
              </a:rPr>
              <a:t>by </a:t>
            </a:r>
            <a:r>
              <a:rPr lang="pt-BR" dirty="0">
                <a:solidFill>
                  <a:srgbClr val="000000"/>
                </a:solidFill>
                <a:latin typeface="Garamond"/>
                <a:ea typeface="Times New Roman"/>
                <a:cs typeface="Times New Roman"/>
              </a:rPr>
              <a:t>the Ministry of Education</a:t>
            </a:r>
            <a:r>
              <a:rPr lang="pt-BR" dirty="0" smtClean="0">
                <a:solidFill>
                  <a:srgbClr val="000000"/>
                </a:solidFill>
                <a:latin typeface="Garamond"/>
                <a:ea typeface="Times New Roman"/>
                <a:cs typeface="Times New Roman"/>
              </a:rPr>
              <a:t>, Youth </a:t>
            </a:r>
            <a:r>
              <a:rPr lang="pt-BR" dirty="0">
                <a:solidFill>
                  <a:srgbClr val="000000"/>
                </a:solidFill>
                <a:latin typeface="Garamond"/>
                <a:ea typeface="Times New Roman"/>
                <a:cs typeface="Times New Roman"/>
              </a:rPr>
              <a:t>and Sports of the Czech Republic under </a:t>
            </a:r>
            <a:endParaRPr lang="pt-BR" dirty="0" smtClean="0">
              <a:solidFill>
                <a:srgbClr val="000000"/>
              </a:solidFill>
              <a:latin typeface="Garamond"/>
              <a:ea typeface="Times New Roman"/>
              <a:cs typeface="Times New Roman"/>
            </a:endParaRPr>
          </a:p>
          <a:p>
            <a:pPr algn="ctr"/>
            <a:r>
              <a:rPr lang="pt-BR" dirty="0" smtClean="0">
                <a:solidFill>
                  <a:srgbClr val="000000"/>
                </a:solidFill>
                <a:latin typeface="Garamond"/>
                <a:ea typeface="Times New Roman"/>
                <a:cs typeface="Times New Roman"/>
              </a:rPr>
              <a:t>the </a:t>
            </a:r>
            <a:r>
              <a:rPr lang="pt-BR" dirty="0">
                <a:solidFill>
                  <a:srgbClr val="000000"/>
                </a:solidFill>
                <a:latin typeface="Garamond"/>
                <a:ea typeface="Times New Roman"/>
                <a:cs typeface="Times New Roman"/>
              </a:rPr>
              <a:t>project CEITEC 2020 [LQ1601].</a:t>
            </a:r>
            <a:endParaRPr lang="cs-CZ" dirty="0"/>
          </a:p>
        </p:txBody>
      </p:sp>
      <p:sp>
        <p:nvSpPr>
          <p:cNvPr id="23"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PROBLEM FORMULATION</a:t>
            </a:r>
            <a:endParaRPr lang="cs-CZ" sz="3200" b="1" dirty="0">
              <a:latin typeface="Garamond" panose="02020404030301010803" pitchFamily="18"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052736"/>
            <a:ext cx="4680520" cy="2931494"/>
          </a:xfrm>
          <a:prstGeom prst="rect">
            <a:avLst/>
          </a:prstGeom>
        </p:spPr>
      </p:pic>
      <mc:AlternateContent xmlns:mc="http://schemas.openxmlformats.org/markup-compatibility/2006" xmlns:a14="http://schemas.microsoft.com/office/drawing/2010/main">
        <mc:Choice Requires="a14">
          <p:sp>
            <p:nvSpPr>
              <p:cNvPr id="5" name="TextovéPole 4"/>
              <p:cNvSpPr txBox="1"/>
              <p:nvPr/>
            </p:nvSpPr>
            <p:spPr>
              <a:xfrm>
                <a:off x="755576" y="4077072"/>
                <a:ext cx="8064896"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aramond" panose="02020404030301010803" pitchFamily="18" charset="0"/>
                  </a:rPr>
                  <a:t>A plane elasticity problem with the simplified geometry</a:t>
                </a:r>
              </a:p>
              <a:p>
                <a:pPr marL="285750" indent="-285750">
                  <a:buFont typeface="Arial" panose="020B0604020202020204" pitchFamily="34" charset="0"/>
                  <a:buChar char="•"/>
                </a:pPr>
                <a:r>
                  <a:rPr lang="en-US" dirty="0" smtClean="0">
                    <a:latin typeface="Garamond" panose="02020404030301010803" pitchFamily="18" charset="0"/>
                  </a:rPr>
                  <a:t>The ideal </a:t>
                </a:r>
                <a:r>
                  <a:rPr lang="en-US" dirty="0">
                    <a:latin typeface="Garamond" panose="02020404030301010803" pitchFamily="18" charset="0"/>
                  </a:rPr>
                  <a:t>interfaces between the </a:t>
                </a:r>
                <a:r>
                  <a:rPr lang="en-US" dirty="0" smtClean="0">
                    <a:latin typeface="Garamond" panose="02020404030301010803" pitchFamily="18" charset="0"/>
                  </a:rPr>
                  <a:t>matrix </a:t>
                </a:r>
                <a14:m>
                  <m:oMath xmlns:m="http://schemas.openxmlformats.org/officeDocument/2006/math">
                    <m:sSub>
                      <m:sSubPr>
                        <m:ctrlPr>
                          <a:rPr lang="el-GR" i="1" dirty="0" smtClean="0">
                            <a:latin typeface="Cambria Math"/>
                            <a:ea typeface="Cambria Math"/>
                          </a:rPr>
                        </m:ctrlPr>
                      </m:sSubPr>
                      <m:e>
                        <m:r>
                          <m:rPr>
                            <m:sty m:val="p"/>
                          </m:rPr>
                          <a:rPr lang="el-GR" i="1" dirty="0">
                            <a:latin typeface="Cambria Math"/>
                            <a:ea typeface="Cambria Math"/>
                          </a:rPr>
                          <m:t>Ω</m:t>
                        </m:r>
                      </m:e>
                      <m:sub>
                        <m:r>
                          <a:rPr lang="en-GB" b="0" i="1" dirty="0" smtClean="0">
                            <a:latin typeface="Cambria Math"/>
                            <a:ea typeface="Cambria Math"/>
                          </a:rPr>
                          <m:t>1</m:t>
                        </m:r>
                      </m:sub>
                    </m:sSub>
                  </m:oMath>
                </a14:m>
                <a:r>
                  <a:rPr lang="en-US" dirty="0" smtClean="0">
                    <a:latin typeface="Garamond" panose="02020404030301010803" pitchFamily="18" charset="0"/>
                  </a:rPr>
                  <a:t>, interfacial zone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i="1" dirty="0">
                            <a:latin typeface="Cambria Math"/>
                            <a:ea typeface="Cambria Math"/>
                          </a:rPr>
                          <m:t>2</m:t>
                        </m:r>
                      </m:sub>
                    </m:sSub>
                  </m:oMath>
                </a14:m>
                <a:r>
                  <a:rPr lang="en-US" dirty="0" smtClean="0">
                    <a:latin typeface="Garamond" panose="02020404030301010803" pitchFamily="18" charset="0"/>
                  </a:rPr>
                  <a:t> and inclusion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b="0" i="1" dirty="0" smtClean="0">
                            <a:latin typeface="Cambria Math"/>
                            <a:ea typeface="Cambria Math"/>
                          </a:rPr>
                          <m:t>3</m:t>
                        </m:r>
                      </m:sub>
                    </m:sSub>
                  </m:oMath>
                </a14:m>
                <a:endParaRPr lang="en-US" dirty="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An initiated crack </a:t>
                </a:r>
                <a14:m>
                  <m:oMath xmlns:m="http://schemas.openxmlformats.org/officeDocument/2006/math">
                    <m:sSub>
                      <m:sSubPr>
                        <m:ctrlPr>
                          <a:rPr lang="en-US" i="1" smtClean="0">
                            <a:latin typeface="Cambria Math"/>
                          </a:rPr>
                        </m:ctrlPr>
                      </m:sSubPr>
                      <m:e>
                        <m:r>
                          <a:rPr lang="en-US" i="1" smtClean="0">
                            <a:latin typeface="Cambria Math"/>
                            <a:ea typeface="Cambria Math"/>
                          </a:rPr>
                          <m:t>𝛾</m:t>
                        </m:r>
                      </m:e>
                      <m:sub>
                        <m:r>
                          <a:rPr lang="en-US" i="1" smtClean="0">
                            <a:latin typeface="Cambria Math"/>
                            <a:ea typeface="Cambria Math"/>
                          </a:rPr>
                          <m:t>𝜀</m:t>
                        </m:r>
                      </m:sub>
                    </m:sSub>
                  </m:oMath>
                </a14:m>
                <a:r>
                  <a:rPr lang="en-US" dirty="0" smtClean="0">
                    <a:latin typeface="Garamond" panose="02020404030301010803" pitchFamily="18" charset="0"/>
                  </a:rPr>
                  <a:t> </a:t>
                </a:r>
                <a:r>
                  <a:rPr lang="en-US" dirty="0">
                    <a:latin typeface="Garamond" panose="02020404030301010803" pitchFamily="18" charset="0"/>
                  </a:rPr>
                  <a:t>of the </a:t>
                </a:r>
                <a:r>
                  <a:rPr lang="en-US" dirty="0" smtClean="0">
                    <a:latin typeface="Garamond" panose="02020404030301010803" pitchFamily="18" charset="0"/>
                  </a:rPr>
                  <a:t>finite length </a:t>
                </a:r>
                <a14:m>
                  <m:oMath xmlns:m="http://schemas.openxmlformats.org/officeDocument/2006/math">
                    <m:r>
                      <a:rPr lang="en-US" i="1" smtClean="0">
                        <a:latin typeface="Cambria Math"/>
                        <a:ea typeface="Cambria Math"/>
                      </a:rPr>
                      <m:t>𝜀</m:t>
                    </m:r>
                    <m:r>
                      <a:rPr lang="en-GB" b="0" i="1" smtClean="0">
                        <a:latin typeface="Cambria Math"/>
                        <a:ea typeface="Cambria Math"/>
                      </a:rPr>
                      <m:t> </m:t>
                    </m:r>
                  </m:oMath>
                </a14:m>
                <a:r>
                  <a:rPr lang="en-US" dirty="0" smtClean="0">
                    <a:latin typeface="Garamond" panose="02020404030301010803" pitchFamily="18" charset="0"/>
                  </a:rPr>
                  <a:t>from </a:t>
                </a:r>
                <a:r>
                  <a:rPr lang="en-US" dirty="0">
                    <a:latin typeface="Garamond" panose="02020404030301010803" pitchFamily="18" charset="0"/>
                  </a:rPr>
                  <a:t>the interface between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i="1" dirty="0">
                            <a:latin typeface="Cambria Math"/>
                            <a:ea typeface="Cambria Math"/>
                          </a:rPr>
                          <m:t>2</m:t>
                        </m:r>
                      </m:sub>
                    </m:sSub>
                  </m:oMath>
                </a14:m>
                <a:r>
                  <a:rPr lang="en-US" dirty="0" smtClean="0">
                    <a:latin typeface="Garamond" panose="02020404030301010803" pitchFamily="18" charset="0"/>
                  </a:rPr>
                  <a:t> and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i="1" dirty="0">
                            <a:latin typeface="Cambria Math"/>
                            <a:ea typeface="Cambria Math"/>
                          </a:rPr>
                          <m:t>3</m:t>
                        </m:r>
                      </m:sub>
                    </m:sSub>
                  </m:oMath>
                </a14:m>
                <a:endParaRPr lang="en-US" dirty="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The crack length </a:t>
                </a:r>
                <a14:m>
                  <m:oMath xmlns:m="http://schemas.openxmlformats.org/officeDocument/2006/math">
                    <m:r>
                      <a:rPr lang="en-US" i="1">
                        <a:latin typeface="Cambria Math"/>
                        <a:ea typeface="Cambria Math"/>
                      </a:rPr>
                      <m:t>𝜀</m:t>
                    </m:r>
                  </m:oMath>
                </a14:m>
                <a:r>
                  <a:rPr lang="en-US" dirty="0" smtClean="0">
                    <a:latin typeface="Garamond" panose="02020404030301010803" pitchFamily="18" charset="0"/>
                  </a:rPr>
                  <a:t> is small with respect to the radii </a:t>
                </a:r>
                <a14:m>
                  <m:oMath xmlns:m="http://schemas.openxmlformats.org/officeDocument/2006/math">
                    <m:sSub>
                      <m:sSubPr>
                        <m:ctrlPr>
                          <a:rPr lang="en-US" i="1" smtClean="0">
                            <a:latin typeface="Cambria Math"/>
                          </a:rPr>
                        </m:ctrlPr>
                      </m:sSubPr>
                      <m:e>
                        <m:r>
                          <a:rPr lang="en-GB" b="0" i="1" smtClean="0">
                            <a:latin typeface="Cambria Math"/>
                          </a:rPr>
                          <m:t>𝑅</m:t>
                        </m:r>
                      </m:e>
                      <m:sub>
                        <m:r>
                          <a:rPr lang="en-GB" b="0" i="1" smtClean="0">
                            <a:latin typeface="Cambria Math"/>
                          </a:rPr>
                          <m:t>1</m:t>
                        </m:r>
                      </m:sub>
                    </m:sSub>
                  </m:oMath>
                </a14:m>
                <a:r>
                  <a:rPr lang="en-US" dirty="0" smtClean="0">
                    <a:latin typeface="Garamond" panose="02020404030301010803" pitchFamily="18" charset="0"/>
                  </a:rPr>
                  <a:t> or </a:t>
                </a:r>
                <a14:m>
                  <m:oMath xmlns:m="http://schemas.openxmlformats.org/officeDocument/2006/math">
                    <m:sSub>
                      <m:sSubPr>
                        <m:ctrlPr>
                          <a:rPr lang="en-US" i="1">
                            <a:latin typeface="Cambria Math"/>
                          </a:rPr>
                        </m:ctrlPr>
                      </m:sSubPr>
                      <m:e>
                        <m:r>
                          <a:rPr lang="en-GB" i="1">
                            <a:latin typeface="Cambria Math"/>
                          </a:rPr>
                          <m:t>𝑅</m:t>
                        </m:r>
                      </m:e>
                      <m:sub>
                        <m:r>
                          <a:rPr lang="en-GB" b="0" i="1" smtClean="0">
                            <a:latin typeface="Cambria Math"/>
                          </a:rPr>
                          <m:t>2</m:t>
                        </m:r>
                      </m:sub>
                    </m:sSub>
                  </m:oMath>
                </a14:m>
                <a:endParaRPr lang="en-US"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The dimensions of the </a:t>
                </a:r>
                <a:r>
                  <a:rPr lang="en-US" dirty="0">
                    <a:latin typeface="Garamond" panose="02020404030301010803" pitchFamily="18" charset="0"/>
                  </a:rPr>
                  <a:t>matrix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i="1" dirty="0">
                            <a:latin typeface="Cambria Math"/>
                            <a:ea typeface="Cambria Math"/>
                          </a:rPr>
                          <m:t>1</m:t>
                        </m:r>
                      </m:sub>
                    </m:sSub>
                  </m:oMath>
                </a14:m>
                <a:r>
                  <a:rPr lang="en-US" dirty="0" smtClean="0">
                    <a:latin typeface="Garamond" panose="02020404030301010803" pitchFamily="18" charset="0"/>
                  </a:rPr>
                  <a:t> are finite </a:t>
                </a:r>
                <a:r>
                  <a:rPr lang="en-US" dirty="0">
                    <a:latin typeface="Garamond" panose="02020404030301010803" pitchFamily="18" charset="0"/>
                  </a:rPr>
                  <a:t>and </a:t>
                </a:r>
                <a:r>
                  <a:rPr lang="en-US" dirty="0" smtClean="0">
                    <a:latin typeface="Garamond" panose="02020404030301010803" pitchFamily="18" charset="0"/>
                  </a:rPr>
                  <a:t>are to </a:t>
                </a:r>
                <a:r>
                  <a:rPr lang="en-US" dirty="0">
                    <a:latin typeface="Garamond" panose="02020404030301010803" pitchFamily="18" charset="0"/>
                  </a:rPr>
                  <a:t>be </a:t>
                </a:r>
                <a:r>
                  <a:rPr lang="en-US" dirty="0" smtClean="0">
                    <a:latin typeface="Garamond" panose="02020404030301010803" pitchFamily="18" charset="0"/>
                  </a:rPr>
                  <a:t>under the external loads </a:t>
                </a:r>
                <a14:m>
                  <m:oMath xmlns:m="http://schemas.openxmlformats.org/officeDocument/2006/math">
                    <m:sSub>
                      <m:sSubPr>
                        <m:ctrlPr>
                          <a:rPr lang="en-US" i="1" smtClean="0">
                            <a:latin typeface="Cambria Math"/>
                          </a:rPr>
                        </m:ctrlPr>
                      </m:sSubPr>
                      <m:e>
                        <m:r>
                          <a:rPr lang="en-GB" b="0" i="1" smtClean="0">
                            <a:latin typeface="Cambria Math"/>
                          </a:rPr>
                          <m:t>𝑇</m:t>
                        </m:r>
                      </m:e>
                      <m:sub>
                        <m:r>
                          <a:rPr lang="en-GB" b="0" i="1" smtClean="0">
                            <a:latin typeface="Cambria Math"/>
                          </a:rPr>
                          <m:t>1</m:t>
                        </m:r>
                      </m:sub>
                    </m:sSub>
                  </m:oMath>
                </a14:m>
                <a:r>
                  <a:rPr lang="en-US" dirty="0" smtClean="0">
                    <a:latin typeface="Garamond" panose="02020404030301010803" pitchFamily="18" charset="0"/>
                  </a:rPr>
                  <a:t> and </a:t>
                </a:r>
                <a14:m>
                  <m:oMath xmlns:m="http://schemas.openxmlformats.org/officeDocument/2006/math">
                    <m:sSub>
                      <m:sSubPr>
                        <m:ctrlPr>
                          <a:rPr lang="en-US" i="1">
                            <a:latin typeface="Cambria Math"/>
                          </a:rPr>
                        </m:ctrlPr>
                      </m:sSubPr>
                      <m:e>
                        <m:r>
                          <a:rPr lang="en-GB" i="1">
                            <a:latin typeface="Cambria Math"/>
                          </a:rPr>
                          <m:t>𝑇</m:t>
                        </m:r>
                      </m:e>
                      <m:sub>
                        <m:r>
                          <a:rPr lang="en-GB" b="0" i="1" smtClean="0">
                            <a:latin typeface="Cambria Math"/>
                          </a:rPr>
                          <m:t>2</m:t>
                        </m:r>
                      </m:sub>
                    </m:sSub>
                  </m:oMath>
                </a14:m>
                <a:r>
                  <a:rPr lang="en-US" dirty="0" smtClean="0">
                    <a:latin typeface="Garamond" panose="02020404030301010803" pitchFamily="18" charset="0"/>
                  </a:rPr>
                  <a:t> which  </a:t>
                </a:r>
                <a:r>
                  <a:rPr lang="en-US" dirty="0">
                    <a:latin typeface="Garamond" panose="02020404030301010803" pitchFamily="18" charset="0"/>
                  </a:rPr>
                  <a:t>are </a:t>
                </a:r>
                <a:r>
                  <a:rPr lang="en-US" dirty="0" smtClean="0">
                    <a:latin typeface="Garamond" panose="02020404030301010803" pitchFamily="18" charset="0"/>
                  </a:rPr>
                  <a:t>statically equilibrated</a:t>
                </a:r>
              </a:p>
              <a:p>
                <a:pPr marL="285750" indent="-285750">
                  <a:buFont typeface="Arial" panose="020B0604020202020204" pitchFamily="34" charset="0"/>
                  <a:buChar char="•"/>
                </a:pPr>
                <a:r>
                  <a:rPr lang="en-GB" dirty="0" smtClean="0">
                    <a:latin typeface="Garamond" panose="02020404030301010803" pitchFamily="18" charset="0"/>
                  </a:rPr>
                  <a:t>The study of the influence </a:t>
                </a:r>
                <a:r>
                  <a:rPr lang="en-GB" dirty="0">
                    <a:latin typeface="Garamond" panose="02020404030301010803" pitchFamily="18" charset="0"/>
                  </a:rPr>
                  <a:t>of the inclusion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b="0" i="1" dirty="0" smtClean="0">
                            <a:latin typeface="Cambria Math"/>
                            <a:ea typeface="Cambria Math"/>
                          </a:rPr>
                          <m:t>3</m:t>
                        </m:r>
                      </m:sub>
                    </m:sSub>
                  </m:oMath>
                </a14:m>
                <a:r>
                  <a:rPr lang="en-GB" dirty="0" smtClean="0">
                    <a:latin typeface="Garamond" panose="02020404030301010803" pitchFamily="18" charset="0"/>
                  </a:rPr>
                  <a:t>, interfacial </a:t>
                </a:r>
                <a:r>
                  <a:rPr lang="en-GB" dirty="0">
                    <a:latin typeface="Garamond" panose="02020404030301010803" pitchFamily="18" charset="0"/>
                  </a:rPr>
                  <a:t>zone </a:t>
                </a:r>
                <a14:m>
                  <m:oMath xmlns:m="http://schemas.openxmlformats.org/officeDocument/2006/math">
                    <m:sSub>
                      <m:sSubPr>
                        <m:ctrlPr>
                          <a:rPr lang="el-GR" i="1" dirty="0">
                            <a:latin typeface="Cambria Math"/>
                            <a:ea typeface="Cambria Math"/>
                          </a:rPr>
                        </m:ctrlPr>
                      </m:sSubPr>
                      <m:e>
                        <m:r>
                          <m:rPr>
                            <m:sty m:val="p"/>
                          </m:rPr>
                          <a:rPr lang="el-GR" i="1" dirty="0">
                            <a:latin typeface="Cambria Math"/>
                            <a:ea typeface="Cambria Math"/>
                          </a:rPr>
                          <m:t>Ω</m:t>
                        </m:r>
                      </m:e>
                      <m:sub>
                        <m:r>
                          <a:rPr lang="en-GB" b="0" i="1" dirty="0" smtClean="0">
                            <a:latin typeface="Cambria Math"/>
                            <a:ea typeface="Cambria Math"/>
                          </a:rPr>
                          <m:t>2</m:t>
                        </m:r>
                      </m:sub>
                    </m:sSub>
                  </m:oMath>
                </a14:m>
                <a:r>
                  <a:rPr lang="en-GB" dirty="0" smtClean="0">
                    <a:latin typeface="Garamond" panose="02020404030301010803" pitchFamily="18" charset="0"/>
                  </a:rPr>
                  <a:t>, outer loads </a:t>
                </a:r>
                <a14:m>
                  <m:oMath xmlns:m="http://schemas.openxmlformats.org/officeDocument/2006/math">
                    <m:sSub>
                      <m:sSubPr>
                        <m:ctrlPr>
                          <a:rPr lang="en-US" i="1">
                            <a:latin typeface="Cambria Math"/>
                          </a:rPr>
                        </m:ctrlPr>
                      </m:sSubPr>
                      <m:e>
                        <m:r>
                          <a:rPr lang="en-GB" i="1">
                            <a:latin typeface="Cambria Math"/>
                          </a:rPr>
                          <m:t>𝑇</m:t>
                        </m:r>
                      </m:e>
                      <m:sub>
                        <m:r>
                          <a:rPr lang="en-GB" i="1">
                            <a:latin typeface="Cambria Math"/>
                          </a:rPr>
                          <m:t>1</m:t>
                        </m:r>
                      </m:sub>
                    </m:sSub>
                  </m:oMath>
                </a14:m>
                <a:r>
                  <a:rPr lang="en-US" dirty="0">
                    <a:latin typeface="Garamond" panose="02020404030301010803" pitchFamily="18" charset="0"/>
                  </a:rPr>
                  <a:t> and </a:t>
                </a:r>
                <a14:m>
                  <m:oMath xmlns:m="http://schemas.openxmlformats.org/officeDocument/2006/math">
                    <m:sSub>
                      <m:sSubPr>
                        <m:ctrlPr>
                          <a:rPr lang="en-US" i="1">
                            <a:latin typeface="Cambria Math"/>
                          </a:rPr>
                        </m:ctrlPr>
                      </m:sSubPr>
                      <m:e>
                        <m:r>
                          <a:rPr lang="en-GB" i="1">
                            <a:latin typeface="Cambria Math"/>
                          </a:rPr>
                          <m:t>𝑇</m:t>
                        </m:r>
                      </m:e>
                      <m:sub>
                        <m:r>
                          <a:rPr lang="en-GB" i="1">
                            <a:latin typeface="Cambria Math"/>
                          </a:rPr>
                          <m:t>2</m:t>
                        </m:r>
                      </m:sub>
                    </m:sSub>
                  </m:oMath>
                </a14:m>
                <a:r>
                  <a:rPr lang="en-GB" dirty="0" smtClean="0">
                    <a:latin typeface="Garamond" panose="02020404030301010803" pitchFamily="18" charset="0"/>
                  </a:rPr>
                  <a:t> and crack position </a:t>
                </a:r>
                <a14:m>
                  <m:oMath xmlns:m="http://schemas.openxmlformats.org/officeDocument/2006/math">
                    <m:r>
                      <a:rPr lang="en-GB" i="1" smtClean="0">
                        <a:latin typeface="Cambria Math"/>
                        <a:ea typeface="Cambria Math"/>
                      </a:rPr>
                      <m:t>𝛼</m:t>
                    </m:r>
                  </m:oMath>
                </a14:m>
                <a:r>
                  <a:rPr lang="en-GB" dirty="0" smtClean="0">
                    <a:latin typeface="Garamond" panose="02020404030301010803" pitchFamily="18" charset="0"/>
                  </a:rPr>
                  <a:t> and </a:t>
                </a:r>
                <a14:m>
                  <m:oMath xmlns:m="http://schemas.openxmlformats.org/officeDocument/2006/math">
                    <m:r>
                      <a:rPr lang="en-GB" i="1" smtClean="0">
                        <a:latin typeface="Cambria Math"/>
                        <a:ea typeface="Cambria Math"/>
                      </a:rPr>
                      <m:t>𝜃</m:t>
                    </m:r>
                  </m:oMath>
                </a14:m>
                <a:r>
                  <a:rPr lang="en-GB" dirty="0" smtClean="0">
                    <a:latin typeface="Garamond" panose="02020404030301010803" pitchFamily="18" charset="0"/>
                  </a:rPr>
                  <a:t> to the </a:t>
                </a:r>
                <a:r>
                  <a:rPr lang="en-GB" dirty="0">
                    <a:latin typeface="Garamond" panose="02020404030301010803" pitchFamily="18" charset="0"/>
                  </a:rPr>
                  <a:t>crack growth in a view of their dimensions and </a:t>
                </a:r>
                <a:r>
                  <a:rPr lang="en-GB" dirty="0" smtClean="0">
                    <a:latin typeface="Garamond" panose="02020404030301010803" pitchFamily="18" charset="0"/>
                  </a:rPr>
                  <a:t>material properties</a:t>
                </a:r>
                <a:endParaRPr lang="en-US" dirty="0">
                  <a:latin typeface="Garamond" panose="02020404030301010803" pitchFamily="18" charset="0"/>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755576" y="4077072"/>
                <a:ext cx="8064896" cy="2585323"/>
              </a:xfrm>
              <a:prstGeom prst="rect">
                <a:avLst/>
              </a:prstGeom>
              <a:blipFill rotWithShape="1">
                <a:blip r:embed="rId4"/>
                <a:stretch>
                  <a:fillRect l="-529" t="-1179" b="-2830"/>
                </a:stretch>
              </a:blipFill>
            </p:spPr>
            <p:txBody>
              <a:bodyPr/>
              <a:lstStyle/>
              <a:p>
                <a:r>
                  <a:rPr lang="en-US">
                    <a:noFill/>
                  </a:rPr>
                  <a:t> </a:t>
                </a:r>
              </a:p>
            </p:txBody>
          </p:sp>
        </mc:Fallback>
      </mc:AlternateContent>
    </p:spTree>
    <p:extLst>
      <p:ext uri="{BB962C8B-B14F-4D97-AF65-F5344CB8AC3E}">
        <p14:creationId xmlns:p14="http://schemas.microsoft.com/office/powerpoint/2010/main" val="325254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ASYMPTOTIC ANALYSIS</a:t>
            </a:r>
            <a:endParaRPr lang="cs-CZ" sz="3200" b="1" dirty="0">
              <a:latin typeface="Garamond" panose="02020404030301010803" pitchFamily="18"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052736"/>
            <a:ext cx="4680520" cy="2931494"/>
          </a:xfrm>
          <a:prstGeom prst="rect">
            <a:avLst/>
          </a:prstGeom>
        </p:spPr>
      </p:pic>
      <mc:AlternateContent xmlns:mc="http://schemas.openxmlformats.org/markup-compatibility/2006" xmlns:a14="http://schemas.microsoft.com/office/drawing/2010/main">
        <mc:Choice Requires="a14">
          <p:sp>
            <p:nvSpPr>
              <p:cNvPr id="7" name="TextovéPole 6"/>
              <p:cNvSpPr txBox="1"/>
              <p:nvPr/>
            </p:nvSpPr>
            <p:spPr>
              <a:xfrm>
                <a:off x="323528" y="4778193"/>
                <a:ext cx="2952328" cy="1015663"/>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Boundary conditions</a:t>
                </a:r>
              </a:p>
              <a:p>
                <a14:m>
                  <m:oMath xmlns:m="http://schemas.openxmlformats.org/officeDocument/2006/math">
                    <m:r>
                      <a:rPr lang="en-GB" sz="2000" b="1" i="1">
                        <a:latin typeface="Cambria Math"/>
                        <a:ea typeface="Cambria Math"/>
                      </a:rPr>
                      <m:t>𝑻</m:t>
                    </m:r>
                    <m:d>
                      <m:dPr>
                        <m:ctrlPr>
                          <a:rPr lang="en-GB" sz="2000" i="1">
                            <a:latin typeface="Cambria Math"/>
                            <a:ea typeface="Cambria Math"/>
                          </a:rPr>
                        </m:ctrlPr>
                      </m:dPr>
                      <m:e>
                        <m:r>
                          <a:rPr lang="en-GB" sz="2000" b="1" i="1">
                            <a:latin typeface="Cambria Math"/>
                            <a:ea typeface="Cambria Math"/>
                          </a:rPr>
                          <m:t>𝒙</m:t>
                        </m:r>
                        <m:r>
                          <a:rPr lang="en-GB" sz="2000" i="1">
                            <a:latin typeface="Cambria Math"/>
                            <a:ea typeface="Cambria Math"/>
                          </a:rPr>
                          <m:t>,</m:t>
                        </m:r>
                        <m:r>
                          <a:rPr lang="en-GB" sz="2000" i="1">
                            <a:latin typeface="Cambria Math"/>
                            <a:ea typeface="Cambria Math"/>
                          </a:rPr>
                          <m:t>𝜀</m:t>
                        </m:r>
                      </m:e>
                    </m:d>
                    <m:r>
                      <a:rPr lang="en-GB" sz="2000" i="1">
                        <a:latin typeface="Cambria Math"/>
                        <a:ea typeface="Cambria Math"/>
                      </a:rPr>
                      <m:t>⋅</m:t>
                    </m:r>
                    <m:r>
                      <a:rPr lang="en-GB" sz="2000" b="1" i="1">
                        <a:latin typeface="Cambria Math"/>
                        <a:ea typeface="Cambria Math"/>
                      </a:rPr>
                      <m:t>𝒎</m:t>
                    </m:r>
                    <m:r>
                      <a:rPr lang="en-GB" sz="2000" i="1">
                        <a:latin typeface="Cambria Math"/>
                        <a:ea typeface="Cambria Math"/>
                      </a:rPr>
                      <m:t>=</m:t>
                    </m:r>
                    <m:r>
                      <a:rPr lang="en-GB" sz="2000" b="1" i="1">
                        <a:latin typeface="Cambria Math"/>
                        <a:ea typeface="Cambria Math"/>
                      </a:rPr>
                      <m:t>𝟎</m:t>
                    </m:r>
                  </m:oMath>
                </a14:m>
                <a:r>
                  <a:rPr lang="en-US" sz="2000" dirty="0"/>
                  <a:t>	</a:t>
                </a:r>
                <a:r>
                  <a:rPr lang="en-GB" sz="2000" dirty="0">
                    <a:ea typeface="Cambria Math"/>
                  </a:rPr>
                  <a:t> </a:t>
                </a:r>
                <a14:m>
                  <m:oMath xmlns:m="http://schemas.openxmlformats.org/officeDocument/2006/math">
                    <m:r>
                      <a:rPr lang="en-GB" sz="2000" b="1" i="1">
                        <a:latin typeface="Cambria Math"/>
                        <a:ea typeface="Cambria Math"/>
                      </a:rPr>
                      <m:t>𝒙</m:t>
                    </m:r>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𝛾</m:t>
                        </m:r>
                      </m:e>
                      <m:sub>
                        <m:r>
                          <a:rPr lang="en-GB" sz="2000" i="1">
                            <a:latin typeface="Cambria Math"/>
                            <a:ea typeface="Cambria Math"/>
                          </a:rPr>
                          <m:t>𝜀</m:t>
                        </m:r>
                      </m:sub>
                    </m:sSub>
                  </m:oMath>
                </a14:m>
                <a:endParaRPr lang="en-US" sz="2000" dirty="0" smtClean="0"/>
              </a:p>
              <a:p>
                <a14:m>
                  <m:oMath xmlns:m="http://schemas.openxmlformats.org/officeDocument/2006/math">
                    <m:r>
                      <a:rPr lang="en-GB" sz="2000" b="1" i="1">
                        <a:latin typeface="Cambria Math"/>
                        <a:ea typeface="Cambria Math"/>
                      </a:rPr>
                      <m:t>𝑻</m:t>
                    </m:r>
                    <m:d>
                      <m:dPr>
                        <m:ctrlPr>
                          <a:rPr lang="en-GB" sz="2000" i="1">
                            <a:latin typeface="Cambria Math"/>
                            <a:ea typeface="Cambria Math"/>
                          </a:rPr>
                        </m:ctrlPr>
                      </m:dPr>
                      <m:e>
                        <m:r>
                          <a:rPr lang="en-GB" sz="2000" b="1" i="1">
                            <a:latin typeface="Cambria Math"/>
                            <a:ea typeface="Cambria Math"/>
                          </a:rPr>
                          <m:t>𝒙</m:t>
                        </m:r>
                        <m:r>
                          <a:rPr lang="en-GB" sz="2000" i="1">
                            <a:latin typeface="Cambria Math"/>
                            <a:ea typeface="Cambria Math"/>
                          </a:rPr>
                          <m:t>,</m:t>
                        </m:r>
                        <m:r>
                          <a:rPr lang="en-GB" sz="2000" i="1">
                            <a:latin typeface="Cambria Math"/>
                            <a:ea typeface="Cambria Math"/>
                          </a:rPr>
                          <m:t>𝜀</m:t>
                        </m:r>
                      </m:e>
                    </m:d>
                    <m:r>
                      <a:rPr lang="en-GB" sz="2000" i="1">
                        <a:latin typeface="Cambria Math"/>
                        <a:ea typeface="Cambria Math"/>
                      </a:rPr>
                      <m:t>⋅</m:t>
                    </m:r>
                    <m:r>
                      <a:rPr lang="en-GB" sz="2000" b="1" i="1" smtClean="0">
                        <a:latin typeface="Cambria Math"/>
                        <a:ea typeface="Cambria Math"/>
                      </a:rPr>
                      <m:t>𝒏</m:t>
                    </m:r>
                    <m:r>
                      <a:rPr lang="en-GB" sz="2000" i="1">
                        <a:latin typeface="Cambria Math"/>
                        <a:ea typeface="Cambria Math"/>
                      </a:rPr>
                      <m:t>=</m:t>
                    </m:r>
                    <m:sSup>
                      <m:sSupPr>
                        <m:ctrlPr>
                          <a:rPr lang="en-GB" sz="2000" i="1" smtClean="0">
                            <a:latin typeface="Cambria Math"/>
                            <a:ea typeface="Cambria Math"/>
                          </a:rPr>
                        </m:ctrlPr>
                      </m:sSupPr>
                      <m:e>
                        <m:r>
                          <a:rPr lang="en-GB" sz="2000" b="1" i="1" smtClean="0">
                            <a:latin typeface="Cambria Math"/>
                            <a:ea typeface="Cambria Math"/>
                          </a:rPr>
                          <m:t>𝒕</m:t>
                        </m:r>
                      </m:e>
                      <m:sup>
                        <m:r>
                          <a:rPr lang="en-GB" sz="2000" b="0" i="1" smtClean="0">
                            <a:latin typeface="Cambria Math"/>
                            <a:ea typeface="Cambria Math"/>
                          </a:rPr>
                          <m:t>𝑃</m:t>
                        </m:r>
                      </m:sup>
                    </m:sSup>
                  </m:oMath>
                </a14:m>
                <a:r>
                  <a:rPr lang="en-US" sz="2000" dirty="0" smtClean="0"/>
                  <a:t>	</a:t>
                </a:r>
                <a:r>
                  <a:rPr lang="en-GB" sz="2000" b="1" dirty="0">
                    <a:ea typeface="Cambria Math"/>
                  </a:rPr>
                  <a:t> </a:t>
                </a:r>
                <a14:m>
                  <m:oMath xmlns:m="http://schemas.openxmlformats.org/officeDocument/2006/math">
                    <m:r>
                      <a:rPr lang="en-GB" sz="2000" b="1" i="1">
                        <a:latin typeface="Cambria Math"/>
                        <a:ea typeface="Cambria Math"/>
                      </a:rPr>
                      <m:t>𝒙</m:t>
                    </m:r>
                    <m:r>
                      <a:rPr lang="en-GB" sz="2000" i="1">
                        <a:latin typeface="Cambria Math"/>
                        <a:ea typeface="Cambria Math"/>
                      </a:rPr>
                      <m:t>∈</m:t>
                    </m:r>
                    <m:r>
                      <a:rPr lang="en-GB" sz="2000" i="1" smtClean="0">
                        <a:latin typeface="Cambria Math"/>
                        <a:ea typeface="Cambria Math"/>
                      </a:rPr>
                      <m:t>𝜕</m:t>
                    </m:r>
                    <m:sSub>
                      <m:sSubPr>
                        <m:ctrlPr>
                          <a:rPr lang="el-GR" sz="2000" i="1">
                            <a:latin typeface="Cambria Math"/>
                            <a:ea typeface="Cambria Math"/>
                          </a:rPr>
                        </m:ctrlPr>
                      </m:sSubPr>
                      <m:e>
                        <m:r>
                          <m:rPr>
                            <m:sty m:val="p"/>
                          </m:rPr>
                          <a:rPr lang="el-GR" sz="2000" i="1">
                            <a:latin typeface="Cambria Math"/>
                            <a:ea typeface="Cambria Math"/>
                          </a:rPr>
                          <m:t>Ω</m:t>
                        </m:r>
                      </m:e>
                      <m:sub>
                        <m:r>
                          <a:rPr lang="el-GR" sz="2000" i="1">
                            <a:latin typeface="Cambria Math"/>
                            <a:ea typeface="Cambria Math"/>
                          </a:rPr>
                          <m:t>𝜀</m:t>
                        </m:r>
                      </m:sub>
                    </m:sSub>
                  </m:oMath>
                </a14:m>
                <a:endParaRPr lang="en-US" sz="20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23528" y="4778193"/>
                <a:ext cx="2952328" cy="1015663"/>
              </a:xfrm>
              <a:prstGeom prst="rect">
                <a:avLst/>
              </a:prstGeom>
              <a:blipFill rotWithShape="1">
                <a:blip r:embed="rId5"/>
                <a:stretch>
                  <a:fillRect t="-30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4067944" y="6197242"/>
                <a:ext cx="4248472" cy="400110"/>
              </a:xfrm>
              <a:prstGeom prst="rect">
                <a:avLst/>
              </a:prstGeom>
              <a:noFill/>
            </p:spPr>
            <p:txBody>
              <a:bodyPr wrap="square" rtlCol="0">
                <a:spAutoFit/>
              </a:bodyPr>
              <a:lstStyle/>
              <a:p>
                <a14:m>
                  <m:oMath xmlns:m="http://schemas.openxmlformats.org/officeDocument/2006/math">
                    <m:r>
                      <m:rPr>
                        <m:sty m:val="p"/>
                      </m:rPr>
                      <a:rPr lang="el-GR" sz="2000" i="1" smtClean="0">
                        <a:latin typeface="Cambria Math"/>
                        <a:ea typeface="Cambria Math"/>
                      </a:rPr>
                      <m:t>Ω</m:t>
                    </m:r>
                    <m:r>
                      <a:rPr lang="en-GB" sz="2000" b="0" i="1" smtClean="0">
                        <a:latin typeface="Cambria Math"/>
                        <a:ea typeface="Cambria Math"/>
                      </a:rPr>
                      <m:t>=</m:t>
                    </m:r>
                    <m:sSub>
                      <m:sSubPr>
                        <m:ctrlPr>
                          <a:rPr lang="en-GB" sz="2000" b="0" i="1" smtClean="0">
                            <a:latin typeface="Cambria Math"/>
                            <a:ea typeface="Cambria Math"/>
                          </a:rPr>
                        </m:ctrlPr>
                      </m:sSubPr>
                      <m:e>
                        <m:r>
                          <m:rPr>
                            <m:sty m:val="p"/>
                          </m:rPr>
                          <a:rPr lang="el-GR" sz="2000" b="0" i="1" smtClean="0">
                            <a:latin typeface="Cambria Math"/>
                            <a:ea typeface="Cambria Math"/>
                          </a:rPr>
                          <m:t>Ω</m:t>
                        </m:r>
                      </m:e>
                      <m:sub>
                        <m:r>
                          <a:rPr lang="en-GB" sz="2000" b="0" i="1" smtClean="0">
                            <a:latin typeface="Cambria Math"/>
                            <a:ea typeface="Cambria Math"/>
                          </a:rPr>
                          <m:t>1</m:t>
                        </m:r>
                      </m:sub>
                    </m:sSub>
                    <m:r>
                      <a:rPr lang="en-GB" sz="2000" b="0" i="1" smtClean="0">
                        <a:latin typeface="Cambria Math"/>
                        <a:ea typeface="Cambria Math"/>
                      </a:rPr>
                      <m:t>⋃</m:t>
                    </m:r>
                    <m:sSub>
                      <m:sSubPr>
                        <m:ctrlPr>
                          <a:rPr lang="en-GB" sz="2000" i="1">
                            <a:latin typeface="Cambria Math"/>
                            <a:ea typeface="Cambria Math"/>
                          </a:rPr>
                        </m:ctrlPr>
                      </m:sSubPr>
                      <m:e>
                        <m:r>
                          <m:rPr>
                            <m:sty m:val="p"/>
                          </m:rPr>
                          <a:rPr lang="el-GR" sz="2000" i="1">
                            <a:latin typeface="Cambria Math"/>
                            <a:ea typeface="Cambria Math"/>
                          </a:rPr>
                          <m:t>Ω</m:t>
                        </m:r>
                      </m:e>
                      <m:sub>
                        <m:r>
                          <a:rPr lang="en-GB" sz="2000" b="0" i="1" smtClean="0">
                            <a:latin typeface="Cambria Math"/>
                            <a:ea typeface="Cambria Math"/>
                          </a:rPr>
                          <m:t>2</m:t>
                        </m:r>
                      </m:sub>
                    </m:sSub>
                    <m:r>
                      <a:rPr lang="en-GB" sz="2000" i="1">
                        <a:latin typeface="Cambria Math"/>
                        <a:ea typeface="Cambria Math"/>
                      </a:rPr>
                      <m:t>⋃</m:t>
                    </m:r>
                    <m:sSub>
                      <m:sSubPr>
                        <m:ctrlPr>
                          <a:rPr lang="en-GB" sz="2000" i="1">
                            <a:latin typeface="Cambria Math"/>
                            <a:ea typeface="Cambria Math"/>
                          </a:rPr>
                        </m:ctrlPr>
                      </m:sSubPr>
                      <m:e>
                        <m:r>
                          <m:rPr>
                            <m:sty m:val="p"/>
                          </m:rPr>
                          <a:rPr lang="el-GR" sz="2000" i="1">
                            <a:latin typeface="Cambria Math"/>
                            <a:ea typeface="Cambria Math"/>
                          </a:rPr>
                          <m:t>Ω</m:t>
                        </m:r>
                      </m:e>
                      <m:sub>
                        <m:r>
                          <a:rPr lang="en-GB" sz="2000" b="0" i="1" smtClean="0">
                            <a:latin typeface="Cambria Math"/>
                            <a:ea typeface="Cambria Math"/>
                          </a:rPr>
                          <m:t>3</m:t>
                        </m:r>
                      </m:sub>
                    </m:sSub>
                  </m:oMath>
                </a14:m>
                <a:r>
                  <a:rPr lang="en-US" sz="2000" dirty="0" smtClean="0"/>
                  <a:t>		</a:t>
                </a:r>
                <a14:m>
                  <m:oMath xmlns:m="http://schemas.openxmlformats.org/officeDocument/2006/math">
                    <m:sSub>
                      <m:sSubPr>
                        <m:ctrlPr>
                          <a:rPr lang="en-US" sz="2000" i="1" smtClean="0">
                            <a:latin typeface="Cambria Math"/>
                          </a:rPr>
                        </m:ctrlPr>
                      </m:sSubPr>
                      <m:e>
                        <m:r>
                          <m:rPr>
                            <m:sty m:val="p"/>
                          </m:rPr>
                          <a:rPr lang="el-GR" sz="2000" i="1" smtClean="0">
                            <a:latin typeface="Cambria Math"/>
                            <a:ea typeface="Cambria Math"/>
                          </a:rPr>
                          <m:t>Ω</m:t>
                        </m:r>
                      </m:e>
                      <m:sub>
                        <m:r>
                          <a:rPr lang="en-US" sz="2000" i="1" smtClean="0">
                            <a:latin typeface="Cambria Math"/>
                            <a:ea typeface="Cambria Math"/>
                          </a:rPr>
                          <m:t>𝜀</m:t>
                        </m:r>
                      </m:sub>
                    </m:sSub>
                    <m:r>
                      <a:rPr lang="en-GB" sz="2000" b="0" i="1" smtClean="0">
                        <a:latin typeface="Cambria Math"/>
                      </a:rPr>
                      <m:t>=</m:t>
                    </m:r>
                  </m:oMath>
                </a14:m>
                <a:r>
                  <a:rPr lang="el-GR" sz="2000" dirty="0">
                    <a:ea typeface="Cambria Math"/>
                  </a:rPr>
                  <a:t> </a:t>
                </a:r>
                <a14:m>
                  <m:oMath xmlns:m="http://schemas.openxmlformats.org/officeDocument/2006/math">
                    <m:r>
                      <m:rPr>
                        <m:sty m:val="p"/>
                      </m:rPr>
                      <a:rPr lang="el-GR" sz="2000" i="1">
                        <a:latin typeface="Cambria Math"/>
                        <a:ea typeface="Cambria Math"/>
                      </a:rPr>
                      <m:t>Ω</m:t>
                    </m:r>
                    <m:r>
                      <a:rPr lang="el-GR" sz="2000" i="1">
                        <a:latin typeface="Cambria Math"/>
                        <a:ea typeface="Cambria Math"/>
                      </a:rPr>
                      <m:t>∖</m:t>
                    </m:r>
                    <m:sSub>
                      <m:sSubPr>
                        <m:ctrlPr>
                          <a:rPr lang="el-GR" sz="2000" i="1" smtClean="0">
                            <a:latin typeface="Cambria Math"/>
                            <a:ea typeface="Cambria Math"/>
                          </a:rPr>
                        </m:ctrlPr>
                      </m:sSubPr>
                      <m:e>
                        <m:r>
                          <a:rPr lang="el-GR" sz="2000" i="1" smtClean="0">
                            <a:latin typeface="Cambria Math"/>
                            <a:ea typeface="Cambria Math"/>
                          </a:rPr>
                          <m:t>𝛾</m:t>
                        </m:r>
                      </m:e>
                      <m:sub>
                        <m:r>
                          <a:rPr lang="el-GR" sz="2000" i="1" smtClean="0">
                            <a:latin typeface="Cambria Math"/>
                            <a:ea typeface="Cambria Math"/>
                          </a:rPr>
                          <m:t>𝜀</m:t>
                        </m:r>
                      </m:sub>
                    </m:sSub>
                  </m:oMath>
                </a14:m>
                <a:endParaRPr lang="en-US" sz="20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4067944" y="6197242"/>
                <a:ext cx="4248472" cy="400110"/>
              </a:xfrm>
              <a:prstGeom prst="rect">
                <a:avLst/>
              </a:prstGeom>
              <a:blipFill rotWithShape="1">
                <a:blip r:embed="rId6"/>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2771800" y="4000697"/>
                <a:ext cx="3600400" cy="646331"/>
              </a:xfrm>
              <a:prstGeom prst="rect">
                <a:avLst/>
              </a:prstGeom>
              <a:noFill/>
            </p:spPr>
            <p:txBody>
              <a:bodyPr wrap="square" rtlCol="0">
                <a:spAutoFit/>
              </a:bodyPr>
              <a:lstStyle/>
              <a:p>
                <a:pPr algn="ctr"/>
                <a:r>
                  <a:rPr lang="en-GB" dirty="0" smtClean="0">
                    <a:latin typeface="Garamond" panose="02020404030301010803" pitchFamily="18" charset="0"/>
                    <a:ea typeface="Cambria Math"/>
                  </a:rPr>
                  <a:t>Governing partial differential equation</a:t>
                </a:r>
                <a:endParaRPr lang="en-US" dirty="0" smtClean="0">
                  <a:latin typeface="Garamond" panose="02020404030301010803" pitchFamily="18" charset="0"/>
                  <a:ea typeface="Cambria Math"/>
                </a:endParaRPr>
              </a:p>
              <a:p>
                <a:pPr algn="ctr"/>
                <a14:m>
                  <m:oMath xmlns:m="http://schemas.openxmlformats.org/officeDocument/2006/math">
                    <m:r>
                      <a:rPr lang="en-US" i="1">
                        <a:latin typeface="Cambria Math"/>
                        <a:ea typeface="Cambria Math"/>
                      </a:rPr>
                      <m:t>𝛻</m:t>
                    </m:r>
                    <m:r>
                      <a:rPr lang="en-GB" i="1">
                        <a:latin typeface="Cambria Math"/>
                        <a:ea typeface="Cambria Math"/>
                      </a:rPr>
                      <m:t>⋅</m:t>
                    </m:r>
                    <m:r>
                      <a:rPr lang="en-GB" b="1" i="1">
                        <a:latin typeface="Cambria Math"/>
                        <a:ea typeface="Cambria Math"/>
                      </a:rPr>
                      <m:t>𝑻</m:t>
                    </m:r>
                    <m:d>
                      <m:dPr>
                        <m:ctrlPr>
                          <a:rPr lang="en-GB" i="1">
                            <a:latin typeface="Cambria Math"/>
                            <a:ea typeface="Cambria Math"/>
                          </a:rPr>
                        </m:ctrlPr>
                      </m:dPr>
                      <m:e>
                        <m:r>
                          <a:rPr lang="en-GB" b="1" i="1">
                            <a:latin typeface="Cambria Math"/>
                            <a:ea typeface="Cambria Math"/>
                          </a:rPr>
                          <m:t>𝒙</m:t>
                        </m:r>
                        <m:r>
                          <a:rPr lang="en-GB" i="1">
                            <a:latin typeface="Cambria Math"/>
                            <a:ea typeface="Cambria Math"/>
                          </a:rPr>
                          <m:t>,</m:t>
                        </m:r>
                        <m:r>
                          <a:rPr lang="en-GB" i="1">
                            <a:latin typeface="Cambria Math"/>
                            <a:ea typeface="Cambria Math"/>
                          </a:rPr>
                          <m:t>𝜀</m:t>
                        </m:r>
                      </m:e>
                    </m:d>
                    <m:r>
                      <a:rPr lang="en-GB" i="1">
                        <a:latin typeface="Cambria Math"/>
                        <a:ea typeface="Cambria Math"/>
                      </a:rPr>
                      <m:t>=</m:t>
                    </m:r>
                    <m:r>
                      <a:rPr lang="en-GB" b="1" i="1">
                        <a:latin typeface="Cambria Math"/>
                        <a:ea typeface="Cambria Math"/>
                      </a:rPr>
                      <m:t>𝟎</m:t>
                    </m:r>
                  </m:oMath>
                </a14:m>
                <a:r>
                  <a:rPr lang="en-US" dirty="0"/>
                  <a:t>	</a:t>
                </a:r>
                <a:r>
                  <a:rPr lang="en-GB" dirty="0">
                    <a:ea typeface="Cambria Math"/>
                  </a:rPr>
                  <a:t> </a:t>
                </a:r>
                <a14:m>
                  <m:oMath xmlns:m="http://schemas.openxmlformats.org/officeDocument/2006/math">
                    <m:r>
                      <a:rPr lang="en-GB" b="1" i="1">
                        <a:latin typeface="Cambria Math"/>
                        <a:ea typeface="Cambria Math"/>
                      </a:rPr>
                      <m:t>𝒙</m:t>
                    </m:r>
                    <m:r>
                      <a:rPr lang="en-GB" i="1">
                        <a:latin typeface="Cambria Math"/>
                        <a:ea typeface="Cambria Math"/>
                      </a:rPr>
                      <m:t>∈</m:t>
                    </m:r>
                    <m:sSub>
                      <m:sSubPr>
                        <m:ctrlPr>
                          <a:rPr lang="el-GR" i="1">
                            <a:latin typeface="Cambria Math"/>
                            <a:ea typeface="Cambria Math"/>
                          </a:rPr>
                        </m:ctrlPr>
                      </m:sSubPr>
                      <m:e>
                        <m:r>
                          <m:rPr>
                            <m:sty m:val="p"/>
                          </m:rPr>
                          <a:rPr lang="el-GR" i="1">
                            <a:latin typeface="Cambria Math"/>
                            <a:ea typeface="Cambria Math"/>
                          </a:rPr>
                          <m:t>Ω</m:t>
                        </m:r>
                      </m:e>
                      <m:sub>
                        <m:r>
                          <a:rPr lang="el-GR" i="1">
                            <a:latin typeface="Cambria Math"/>
                            <a:ea typeface="Cambria Math"/>
                          </a:rPr>
                          <m:t>𝜀</m:t>
                        </m:r>
                      </m:sub>
                    </m:sSub>
                  </m:oMath>
                </a14:m>
                <a:endParaRPr lang="en-US"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2771800" y="4000697"/>
                <a:ext cx="3600400" cy="646331"/>
              </a:xfrm>
              <a:prstGeom prst="rect">
                <a:avLst/>
              </a:prstGeom>
              <a:blipFill rotWithShape="1">
                <a:blip r:embed="rId7"/>
                <a:stretch>
                  <a:fillRect l="-1525" t="-4717" r="-1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2961649" y="4778193"/>
                <a:ext cx="3410551" cy="1323439"/>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Compatibility conditions </a:t>
                </a:r>
                <a14:m>
                  <m:oMath xmlns:m="http://schemas.openxmlformats.org/officeDocument/2006/math">
                    <m:d>
                      <m:dPr>
                        <m:begChr m:val="‖"/>
                        <m:endChr m:val="‖"/>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𝑅</m:t>
                        </m:r>
                      </m:e>
                      <m:sub>
                        <m:r>
                          <a:rPr lang="en-GB" sz="2000" i="1">
                            <a:latin typeface="Cambria Math"/>
                            <a:ea typeface="Cambria Math"/>
                          </a:rPr>
                          <m:t>1</m:t>
                        </m:r>
                      </m:sub>
                    </m:sSub>
                  </m:oMath>
                </a14:m>
                <a:endParaRPr lang="en-GB" sz="2000" dirty="0" smtClean="0">
                  <a:latin typeface="Garamond" panose="02020404030301010803" pitchFamily="18" charset="0"/>
                  <a:ea typeface="Cambria Math"/>
                </a:endParaRPr>
              </a:p>
              <a:p>
                <a:pPr/>
                <a14:m>
                  <m:oMathPara xmlns:m="http://schemas.openxmlformats.org/officeDocument/2006/math">
                    <m:oMathParaPr>
                      <m:jc m:val="centerGroup"/>
                    </m:oMathParaPr>
                    <m:oMath xmlns:m="http://schemas.openxmlformats.org/officeDocument/2006/math">
                      <m:sSub>
                        <m:sSubPr>
                          <m:ctrlPr>
                            <a:rPr lang="en-GB" sz="2000" b="1" i="1" smtClean="0">
                              <a:latin typeface="Cambria Math"/>
                              <a:ea typeface="Cambria Math"/>
                            </a:rPr>
                          </m:ctrlPr>
                        </m:sSubPr>
                        <m:e>
                          <m:r>
                            <a:rPr lang="en-GB" sz="2000" b="1" i="1" smtClean="0">
                              <a:latin typeface="Cambria Math"/>
                              <a:ea typeface="Cambria Math"/>
                            </a:rPr>
                            <m:t>𝒖</m:t>
                          </m:r>
                        </m:e>
                        <m:sub>
                          <m:r>
                            <a:rPr lang="en-GB" sz="2000" b="0" i="1" smtClean="0">
                              <a:latin typeface="Cambria Math"/>
                              <a:ea typeface="Cambria Math"/>
                            </a:rPr>
                            <m:t>1</m:t>
                          </m:r>
                        </m:sub>
                      </m:sSub>
                      <m:d>
                        <m:dPr>
                          <m:ctrlPr>
                            <a:rPr lang="en-GB" sz="2000" b="1" i="1" smtClean="0">
                              <a:latin typeface="Cambria Math"/>
                              <a:ea typeface="Cambria Math"/>
                            </a:rPr>
                          </m:ctrlPr>
                        </m:dPr>
                        <m:e>
                          <m:r>
                            <a:rPr lang="en-GB" sz="2000" b="1" i="1" smtClean="0">
                              <a:latin typeface="Cambria Math"/>
                              <a:ea typeface="Cambria Math"/>
                            </a:rPr>
                            <m:t>𝒙</m:t>
                          </m:r>
                        </m:e>
                      </m:d>
                      <m:r>
                        <a:rPr lang="en-GB" sz="2000" i="1">
                          <a:latin typeface="Cambria Math"/>
                          <a:ea typeface="Cambria Math"/>
                        </a:rPr>
                        <m:t>=</m:t>
                      </m:r>
                      <m:sSub>
                        <m:sSubPr>
                          <m:ctrlPr>
                            <a:rPr lang="en-GB" sz="2000" b="1" i="1">
                              <a:latin typeface="Cambria Math"/>
                              <a:ea typeface="Cambria Math"/>
                            </a:rPr>
                          </m:ctrlPr>
                        </m:sSubPr>
                        <m:e>
                          <m:r>
                            <a:rPr lang="en-GB" sz="2000" b="1" i="1">
                              <a:latin typeface="Cambria Math"/>
                              <a:ea typeface="Cambria Math"/>
                            </a:rPr>
                            <m:t>𝒖</m:t>
                          </m:r>
                        </m:e>
                        <m:sub>
                          <m:r>
                            <a:rPr lang="en-GB" sz="2000" b="0" i="1" smtClean="0">
                              <a:latin typeface="Cambria Math"/>
                              <a:ea typeface="Cambria Math"/>
                            </a:rPr>
                            <m:t>2</m:t>
                          </m:r>
                        </m:sub>
                      </m:sSub>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a:p>
                <a:pPr/>
                <a14:m>
                  <m:oMathPara xmlns:m="http://schemas.openxmlformats.org/officeDocument/2006/math">
                    <m:oMathParaPr>
                      <m:jc m:val="centerGroup"/>
                    </m:oMathParaPr>
                    <m:oMath xmlns:m="http://schemas.openxmlformats.org/officeDocument/2006/math">
                      <m:sSub>
                        <m:sSubPr>
                          <m:ctrlPr>
                            <a:rPr lang="en-GB" sz="2000" b="1" i="1" smtClean="0">
                              <a:latin typeface="Cambria Math"/>
                              <a:ea typeface="Cambria Math"/>
                            </a:rPr>
                          </m:ctrlPr>
                        </m:sSubPr>
                        <m:e>
                          <m:r>
                            <a:rPr lang="en-GB" sz="2000" b="1" i="1" smtClean="0">
                              <a:latin typeface="Cambria Math"/>
                              <a:ea typeface="Cambria Math"/>
                            </a:rPr>
                            <m:t>𝒕</m:t>
                          </m:r>
                        </m:e>
                        <m:sub>
                          <m:r>
                            <a:rPr lang="en-GB" sz="2000" b="0" i="1" smtClean="0">
                              <a:latin typeface="Cambria Math"/>
                              <a:ea typeface="Cambria Math"/>
                            </a:rPr>
                            <m:t>1</m:t>
                          </m:r>
                        </m:sub>
                      </m:sSub>
                      <m:d>
                        <m:dPr>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b="1" i="1">
                              <a:latin typeface="Cambria Math"/>
                              <a:ea typeface="Cambria Math"/>
                            </a:rPr>
                          </m:ctrlPr>
                        </m:sSubPr>
                        <m:e>
                          <m:r>
                            <a:rPr lang="en-GB" sz="2000" b="1" i="1">
                              <a:latin typeface="Cambria Math"/>
                              <a:ea typeface="Cambria Math"/>
                            </a:rPr>
                            <m:t>𝒕</m:t>
                          </m:r>
                        </m:e>
                        <m:sub>
                          <m:r>
                            <a:rPr lang="en-GB" sz="2000" b="0" i="1" smtClean="0">
                              <a:latin typeface="Cambria Math"/>
                              <a:ea typeface="Cambria Math"/>
                            </a:rPr>
                            <m:t>2</m:t>
                          </m:r>
                        </m:sub>
                      </m:sSub>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p:txBody>
          </p:sp>
        </mc:Choice>
        <mc:Fallback xmlns="">
          <p:sp>
            <p:nvSpPr>
              <p:cNvPr id="12" name="TextovéPole 11"/>
              <p:cNvSpPr txBox="1">
                <a:spLocks noRot="1" noChangeAspect="1" noMove="1" noResize="1" noEditPoints="1" noAdjustHandles="1" noChangeArrowheads="1" noChangeShapeType="1" noTextEdit="1"/>
              </p:cNvSpPr>
              <p:nvPr/>
            </p:nvSpPr>
            <p:spPr>
              <a:xfrm>
                <a:off x="2961649" y="4778193"/>
                <a:ext cx="3410551" cy="1323439"/>
              </a:xfrm>
              <a:prstGeom prst="rect">
                <a:avLst/>
              </a:prstGeom>
              <a:blipFill rotWithShape="1">
                <a:blip r:embed="rId8"/>
                <a:stretch>
                  <a:fillRect t="-2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5734870" y="4778194"/>
                <a:ext cx="3410551" cy="1323439"/>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Compatibility conditions </a:t>
                </a:r>
                <a14:m>
                  <m:oMath xmlns:m="http://schemas.openxmlformats.org/officeDocument/2006/math">
                    <m:d>
                      <m:dPr>
                        <m:begChr m:val="‖"/>
                        <m:endChr m:val="‖"/>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𝑅</m:t>
                        </m:r>
                      </m:e>
                      <m:sub>
                        <m:r>
                          <a:rPr lang="en-GB" sz="2000" b="0" i="1" smtClean="0">
                            <a:latin typeface="Cambria Math"/>
                            <a:ea typeface="Cambria Math"/>
                          </a:rPr>
                          <m:t>2</m:t>
                        </m:r>
                      </m:sub>
                    </m:sSub>
                  </m:oMath>
                </a14:m>
                <a:endParaRPr lang="en-GB" sz="2000" dirty="0" smtClean="0">
                  <a:latin typeface="Garamond" panose="02020404030301010803" pitchFamily="18" charset="0"/>
                  <a:ea typeface="Cambria Math"/>
                </a:endParaRPr>
              </a:p>
              <a:p>
                <a:pPr/>
                <a14:m>
                  <m:oMathPara xmlns:m="http://schemas.openxmlformats.org/officeDocument/2006/math">
                    <m:oMathParaPr>
                      <m:jc m:val="centerGroup"/>
                    </m:oMathParaPr>
                    <m:oMath xmlns:m="http://schemas.openxmlformats.org/officeDocument/2006/math">
                      <m:sSub>
                        <m:sSubPr>
                          <m:ctrlPr>
                            <a:rPr lang="en-GB" sz="2000" b="1" i="1" smtClean="0">
                              <a:latin typeface="Cambria Math"/>
                              <a:ea typeface="Cambria Math"/>
                            </a:rPr>
                          </m:ctrlPr>
                        </m:sSubPr>
                        <m:e>
                          <m:r>
                            <a:rPr lang="en-GB" sz="2000" b="1" i="1" smtClean="0">
                              <a:latin typeface="Cambria Math"/>
                              <a:ea typeface="Cambria Math"/>
                            </a:rPr>
                            <m:t>𝒖</m:t>
                          </m:r>
                        </m:e>
                        <m:sub>
                          <m:r>
                            <a:rPr lang="en-GB" sz="2000" b="0" i="1" smtClean="0">
                              <a:latin typeface="Cambria Math"/>
                              <a:ea typeface="Cambria Math"/>
                            </a:rPr>
                            <m:t>2</m:t>
                          </m:r>
                        </m:sub>
                      </m:sSub>
                      <m:d>
                        <m:dPr>
                          <m:ctrlPr>
                            <a:rPr lang="en-GB" sz="2000" b="1" i="1" smtClean="0">
                              <a:latin typeface="Cambria Math"/>
                              <a:ea typeface="Cambria Math"/>
                            </a:rPr>
                          </m:ctrlPr>
                        </m:dPr>
                        <m:e>
                          <m:r>
                            <a:rPr lang="en-GB" sz="2000" b="1" i="1" smtClean="0">
                              <a:latin typeface="Cambria Math"/>
                              <a:ea typeface="Cambria Math"/>
                            </a:rPr>
                            <m:t>𝒙</m:t>
                          </m:r>
                        </m:e>
                      </m:d>
                      <m:r>
                        <a:rPr lang="en-GB" sz="2000" i="1">
                          <a:latin typeface="Cambria Math"/>
                          <a:ea typeface="Cambria Math"/>
                        </a:rPr>
                        <m:t>=</m:t>
                      </m:r>
                      <m:sSub>
                        <m:sSubPr>
                          <m:ctrlPr>
                            <a:rPr lang="en-GB" sz="2000" b="1" i="1">
                              <a:latin typeface="Cambria Math"/>
                              <a:ea typeface="Cambria Math"/>
                            </a:rPr>
                          </m:ctrlPr>
                        </m:sSubPr>
                        <m:e>
                          <m:r>
                            <a:rPr lang="en-GB" sz="2000" b="1" i="1">
                              <a:latin typeface="Cambria Math"/>
                              <a:ea typeface="Cambria Math"/>
                            </a:rPr>
                            <m:t>𝒖</m:t>
                          </m:r>
                        </m:e>
                        <m:sub>
                          <m:r>
                            <a:rPr lang="en-GB" sz="2000" b="0" i="1" smtClean="0">
                              <a:latin typeface="Cambria Math"/>
                              <a:ea typeface="Cambria Math"/>
                            </a:rPr>
                            <m:t>3</m:t>
                          </m:r>
                        </m:sub>
                      </m:sSub>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a:p>
                <a:pPr/>
                <a14:m>
                  <m:oMathPara xmlns:m="http://schemas.openxmlformats.org/officeDocument/2006/math">
                    <m:oMathParaPr>
                      <m:jc m:val="centerGroup"/>
                    </m:oMathParaPr>
                    <m:oMath xmlns:m="http://schemas.openxmlformats.org/officeDocument/2006/math">
                      <m:sSub>
                        <m:sSubPr>
                          <m:ctrlPr>
                            <a:rPr lang="en-GB" sz="2000" b="1" i="1" smtClean="0">
                              <a:latin typeface="Cambria Math"/>
                              <a:ea typeface="Cambria Math"/>
                            </a:rPr>
                          </m:ctrlPr>
                        </m:sSubPr>
                        <m:e>
                          <m:r>
                            <a:rPr lang="en-GB" sz="2000" b="1" i="1" smtClean="0">
                              <a:latin typeface="Cambria Math"/>
                              <a:ea typeface="Cambria Math"/>
                            </a:rPr>
                            <m:t>𝒕</m:t>
                          </m:r>
                        </m:e>
                        <m:sub>
                          <m:r>
                            <a:rPr lang="en-GB" sz="2000" b="0" i="1" smtClean="0">
                              <a:latin typeface="Cambria Math"/>
                              <a:ea typeface="Cambria Math"/>
                            </a:rPr>
                            <m:t>2</m:t>
                          </m:r>
                        </m:sub>
                      </m:sSub>
                      <m:d>
                        <m:dPr>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b="1" i="1">
                              <a:latin typeface="Cambria Math"/>
                              <a:ea typeface="Cambria Math"/>
                            </a:rPr>
                          </m:ctrlPr>
                        </m:sSubPr>
                        <m:e>
                          <m:r>
                            <a:rPr lang="en-GB" sz="2000" b="1" i="1">
                              <a:latin typeface="Cambria Math"/>
                              <a:ea typeface="Cambria Math"/>
                            </a:rPr>
                            <m:t>𝒕</m:t>
                          </m:r>
                        </m:e>
                        <m:sub>
                          <m:r>
                            <a:rPr lang="en-GB" sz="2000" b="0" i="1" smtClean="0">
                              <a:latin typeface="Cambria Math"/>
                              <a:ea typeface="Cambria Math"/>
                            </a:rPr>
                            <m:t>3</m:t>
                          </m:r>
                        </m:sub>
                      </m:sSub>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p:txBody>
          </p:sp>
        </mc:Choice>
        <mc:Fallback xmlns="">
          <p:sp>
            <p:nvSpPr>
              <p:cNvPr id="13" name="TextovéPole 12"/>
              <p:cNvSpPr txBox="1">
                <a:spLocks noRot="1" noChangeAspect="1" noMove="1" noResize="1" noEditPoints="1" noAdjustHandles="1" noChangeArrowheads="1" noChangeShapeType="1" noTextEdit="1"/>
              </p:cNvSpPr>
              <p:nvPr/>
            </p:nvSpPr>
            <p:spPr>
              <a:xfrm>
                <a:off x="5734870" y="4778194"/>
                <a:ext cx="3410551" cy="1323439"/>
              </a:xfrm>
              <a:prstGeom prst="rect">
                <a:avLst/>
              </a:prstGeom>
              <a:blipFill rotWithShape="1">
                <a:blip r:embed="rId9"/>
                <a:stretch>
                  <a:fillRect t="-2304"/>
                </a:stretch>
              </a:blipFill>
            </p:spPr>
            <p:txBody>
              <a:bodyPr/>
              <a:lstStyle/>
              <a:p>
                <a:r>
                  <a:rPr lang="en-US">
                    <a:noFill/>
                  </a:rPr>
                  <a:t> </a:t>
                </a:r>
              </a:p>
            </p:txBody>
          </p:sp>
        </mc:Fallback>
      </mc:AlternateContent>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8" name="TextovéPole 17"/>
              <p:cNvSpPr txBox="1"/>
              <p:nvPr/>
            </p:nvSpPr>
            <p:spPr>
              <a:xfrm>
                <a:off x="395536" y="6073650"/>
                <a:ext cx="3023841" cy="647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1" i="1" smtClean="0">
                              <a:latin typeface="Cambria Math"/>
                            </a:rPr>
                            <m:t>𝒕</m:t>
                          </m:r>
                        </m:e>
                        <m:sup>
                          <m:r>
                            <a:rPr lang="en-GB" b="0" i="1" smtClean="0">
                              <a:latin typeface="Cambria Math"/>
                            </a:rPr>
                            <m:t>𝑃</m:t>
                          </m:r>
                        </m:sup>
                      </m:sSup>
                      <m:r>
                        <a:rPr lang="en-GB" b="0" i="1" smtClean="0">
                          <a:latin typeface="Cambria Math"/>
                        </a:rPr>
                        <m:t>=</m:t>
                      </m:r>
                      <m:d>
                        <m:dPr>
                          <m:begChr m:val="{"/>
                          <m:endChr m:val=""/>
                          <m:ctrlPr>
                            <a:rPr lang="en-GB" b="0" i="1" smtClean="0">
                              <a:latin typeface="Cambria Math"/>
                            </a:rPr>
                          </m:ctrlPr>
                        </m:dPr>
                        <m:e>
                          <m:eqArr>
                            <m:eqArrPr>
                              <m:ctrlPr>
                                <a:rPr lang="en-GB" b="0" i="1" smtClean="0">
                                  <a:latin typeface="Cambria Math"/>
                                </a:rPr>
                              </m:ctrlPr>
                            </m:eqArrPr>
                            <m:e>
                              <m:d>
                                <m:dPr>
                                  <m:ctrlPr>
                                    <a:rPr lang="en-GB" b="0" i="1" smtClean="0">
                                      <a:latin typeface="Cambria Math"/>
                                    </a:rPr>
                                  </m:ctrlPr>
                                </m:dPr>
                                <m:e>
                                  <m:sSub>
                                    <m:sSubPr>
                                      <m:ctrlPr>
                                        <a:rPr lang="en-GB" b="0" i="1" smtClean="0">
                                          <a:latin typeface="Cambria Math"/>
                                        </a:rPr>
                                      </m:ctrlPr>
                                    </m:sSubPr>
                                    <m:e>
                                      <m:r>
                                        <a:rPr lang="en-GB" b="0" i="1" smtClean="0">
                                          <a:latin typeface="Cambria Math"/>
                                        </a:rPr>
                                        <m:t>𝑇</m:t>
                                      </m:r>
                                    </m:e>
                                    <m:sub>
                                      <m:r>
                                        <a:rPr lang="en-GB" b="0" i="1" smtClean="0">
                                          <a:latin typeface="Cambria Math"/>
                                        </a:rPr>
                                        <m:t>1</m:t>
                                      </m:r>
                                    </m:sub>
                                  </m:sSub>
                                  <m:r>
                                    <a:rPr lang="en-GB" b="0" i="1" smtClean="0">
                                      <a:latin typeface="Cambria Math"/>
                                    </a:rPr>
                                    <m:t>,0</m:t>
                                  </m:r>
                                </m:e>
                              </m:d>
                              <m:r>
                                <a:rPr lang="en-GB" b="0" i="1" smtClean="0">
                                  <a:latin typeface="Cambria Math"/>
                                </a:rPr>
                                <m:t> </m:t>
                              </m:r>
                              <m:r>
                                <m:rPr>
                                  <m:sty m:val="p"/>
                                </m:rPr>
                                <a:rPr lang="en-GB" b="0" i="0" smtClean="0">
                                  <a:latin typeface="Cambria Math"/>
                                </a:rPr>
                                <m:t>for</m:t>
                              </m:r>
                              <m:r>
                                <a:rPr lang="en-GB" b="0" i="1" smtClean="0">
                                  <a:latin typeface="Cambria Math"/>
                                </a:rPr>
                                <m:t> </m:t>
                              </m:r>
                              <m:r>
                                <a:rPr lang="en-GB" b="1" i="1" smtClean="0">
                                  <a:latin typeface="Cambria Math"/>
                                </a:rPr>
                                <m:t>𝒏</m:t>
                              </m:r>
                              <m:r>
                                <a:rPr lang="en-GB" b="0" i="1" smtClean="0">
                                  <a:latin typeface="Cambria Math"/>
                                </a:rPr>
                                <m:t>=(±1,0)</m:t>
                              </m:r>
                            </m:e>
                            <m:e>
                              <m:d>
                                <m:dPr>
                                  <m:ctrlPr>
                                    <a:rPr lang="en-GB" i="1">
                                      <a:latin typeface="Cambria Math"/>
                                    </a:rPr>
                                  </m:ctrlPr>
                                </m:dPr>
                                <m:e>
                                  <m:r>
                                    <a:rPr lang="en-GB" b="0" i="1" smtClean="0">
                                      <a:latin typeface="Cambria Math"/>
                                    </a:rPr>
                                    <m:t>0,</m:t>
                                  </m:r>
                                  <m:sSub>
                                    <m:sSubPr>
                                      <m:ctrlPr>
                                        <a:rPr lang="en-GB" i="1">
                                          <a:latin typeface="Cambria Math"/>
                                        </a:rPr>
                                      </m:ctrlPr>
                                    </m:sSubPr>
                                    <m:e>
                                      <m:r>
                                        <a:rPr lang="en-GB" i="1">
                                          <a:latin typeface="Cambria Math"/>
                                        </a:rPr>
                                        <m:t>𝑇</m:t>
                                      </m:r>
                                    </m:e>
                                    <m:sub>
                                      <m:r>
                                        <a:rPr lang="en-GB" b="0" i="1" smtClean="0">
                                          <a:latin typeface="Cambria Math"/>
                                        </a:rPr>
                                        <m:t>2</m:t>
                                      </m:r>
                                    </m:sub>
                                  </m:sSub>
                                </m:e>
                              </m:d>
                              <m:r>
                                <a:rPr lang="en-GB" i="1">
                                  <a:latin typeface="Cambria Math"/>
                                </a:rPr>
                                <m:t> </m:t>
                              </m:r>
                              <m:r>
                                <m:rPr>
                                  <m:sty m:val="p"/>
                                </m:rPr>
                                <a:rPr lang="en-GB">
                                  <a:latin typeface="Cambria Math"/>
                                </a:rPr>
                                <m:t>for</m:t>
                              </m:r>
                              <m:r>
                                <a:rPr lang="en-GB" i="1">
                                  <a:latin typeface="Cambria Math"/>
                                </a:rPr>
                                <m:t> </m:t>
                              </m:r>
                              <m:r>
                                <a:rPr lang="en-GB" b="1" i="1">
                                  <a:latin typeface="Cambria Math"/>
                                </a:rPr>
                                <m:t>𝒏</m:t>
                              </m:r>
                              <m:r>
                                <a:rPr lang="en-GB" i="1">
                                  <a:latin typeface="Cambria Math"/>
                                </a:rPr>
                                <m:t>=(</m:t>
                              </m:r>
                              <m:r>
                                <a:rPr lang="en-GB" b="0" i="1" smtClean="0">
                                  <a:latin typeface="Cambria Math"/>
                                </a:rPr>
                                <m:t>0,±</m:t>
                              </m:r>
                              <m:r>
                                <a:rPr lang="en-GB" i="1">
                                  <a:latin typeface="Cambria Math"/>
                                </a:rPr>
                                <m:t>1)</m:t>
                              </m:r>
                            </m:e>
                          </m:eqArr>
                        </m:e>
                      </m:d>
                    </m:oMath>
                  </m:oMathPara>
                </a14:m>
                <a:endParaRPr lang="en-US"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395536" y="6073650"/>
                <a:ext cx="3023841" cy="647293"/>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8208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ASYMPTOTIC ANALYSIS</a:t>
            </a:r>
            <a:endParaRPr lang="cs-CZ" sz="3200" b="1" dirty="0">
              <a:latin typeface="Garamond" panose="02020404030301010803" pitchFamily="18" charset="0"/>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135" y="1234168"/>
            <a:ext cx="6555034" cy="4320480"/>
          </a:xfrm>
          <a:prstGeom prst="rect">
            <a:avLst/>
          </a:prstGeom>
        </p:spPr>
      </p:pic>
      <mc:AlternateContent xmlns:mc="http://schemas.openxmlformats.org/markup-compatibility/2006" xmlns:a14="http://schemas.microsoft.com/office/drawing/2010/main">
        <mc:Choice Requires="a14">
          <p:sp>
            <p:nvSpPr>
              <p:cNvPr id="11" name="TextovéPole 10"/>
              <p:cNvSpPr txBox="1"/>
              <p:nvPr/>
            </p:nvSpPr>
            <p:spPr>
              <a:xfrm>
                <a:off x="143489" y="4832247"/>
                <a:ext cx="4608512" cy="934808"/>
              </a:xfrm>
              <a:prstGeom prst="rect">
                <a:avLst/>
              </a:prstGeom>
              <a:noFill/>
            </p:spPr>
            <p:txBody>
              <a:bodyPr wrap="square" rtlCol="0">
                <a:spAutoFit/>
              </a:bodyPr>
              <a:lstStyle/>
              <a:p>
                <a:pPr algn="ctr"/>
                <a:r>
                  <a:rPr lang="en-GB" dirty="0" smtClean="0">
                    <a:latin typeface="Garamond" panose="02020404030301010803" pitchFamily="18" charset="0"/>
                    <a:ea typeface="Cambria Math"/>
                  </a:rPr>
                  <a:t>A solution in the form of the first element</a:t>
                </a:r>
              </a:p>
              <a:p>
                <a:pPr algn="ctr"/>
                <a:r>
                  <a:rPr lang="en-GB" dirty="0" smtClean="0">
                    <a:latin typeface="Garamond" panose="02020404030301010803" pitchFamily="18" charset="0"/>
                    <a:ea typeface="Cambria Math"/>
                  </a:rPr>
                  <a:t>of the asymptotic expansion</a:t>
                </a:r>
                <a:endParaRPr lang="en-US" dirty="0" smtClean="0">
                  <a:latin typeface="Garamond" panose="02020404030301010803" pitchFamily="18" charset="0"/>
                  <a:ea typeface="Cambria Math"/>
                </a:endParaRPr>
              </a:p>
              <a:p>
                <a:pPr algn="ctr"/>
                <a14:m>
                  <m:oMath xmlns:m="http://schemas.openxmlformats.org/officeDocument/2006/math">
                    <m:r>
                      <a:rPr lang="en-GB" b="1" i="1">
                        <a:latin typeface="Cambria Math"/>
                        <a:ea typeface="Cambria Math"/>
                      </a:rPr>
                      <m:t>𝑻</m:t>
                    </m:r>
                    <m:d>
                      <m:dPr>
                        <m:ctrlPr>
                          <a:rPr lang="en-GB" i="1">
                            <a:latin typeface="Cambria Math"/>
                            <a:ea typeface="Cambria Math"/>
                          </a:rPr>
                        </m:ctrlPr>
                      </m:dPr>
                      <m:e>
                        <m:r>
                          <a:rPr lang="en-GB" b="1" i="1">
                            <a:latin typeface="Cambria Math"/>
                            <a:ea typeface="Cambria Math"/>
                          </a:rPr>
                          <m:t>𝒙</m:t>
                        </m:r>
                        <m:r>
                          <a:rPr lang="en-GB" i="1">
                            <a:latin typeface="Cambria Math"/>
                            <a:ea typeface="Cambria Math"/>
                          </a:rPr>
                          <m:t>,</m:t>
                        </m:r>
                        <m:r>
                          <a:rPr lang="en-GB" i="1">
                            <a:latin typeface="Cambria Math"/>
                            <a:ea typeface="Cambria Math"/>
                          </a:rPr>
                          <m:t>𝜀</m:t>
                        </m:r>
                      </m:e>
                    </m:d>
                    <m:r>
                      <a:rPr lang="en-GB" i="1">
                        <a:latin typeface="Cambria Math"/>
                        <a:ea typeface="Cambria Math"/>
                      </a:rPr>
                      <m:t>=</m:t>
                    </m:r>
                    <m:sSup>
                      <m:sSupPr>
                        <m:ctrlPr>
                          <a:rPr lang="en-GB" b="0" i="1" smtClean="0">
                            <a:latin typeface="Cambria Math"/>
                            <a:ea typeface="Cambria Math"/>
                          </a:rPr>
                        </m:ctrlPr>
                      </m:sSupPr>
                      <m:e>
                        <m:r>
                          <a:rPr lang="en-GB" b="1" i="1" smtClean="0">
                            <a:latin typeface="Cambria Math"/>
                            <a:ea typeface="Cambria Math"/>
                          </a:rPr>
                          <m:t>𝑻</m:t>
                        </m:r>
                      </m:e>
                      <m:sup>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sup>
                    </m:sSup>
                    <m:d>
                      <m:dPr>
                        <m:ctrlPr>
                          <a:rPr lang="en-GB" b="0" i="1" smtClean="0">
                            <a:latin typeface="Cambria Math"/>
                            <a:ea typeface="Cambria Math"/>
                          </a:rPr>
                        </m:ctrlPr>
                      </m:dPr>
                      <m:e>
                        <m:r>
                          <a:rPr lang="en-GB" b="1" i="1" smtClean="0">
                            <a:latin typeface="Cambria Math"/>
                            <a:ea typeface="Cambria Math"/>
                          </a:rPr>
                          <m:t>𝒙</m:t>
                        </m:r>
                      </m:e>
                    </m:d>
                    <m:r>
                      <a:rPr lang="en-GB" b="0" i="0" smtClean="0">
                        <a:latin typeface="Cambria Math"/>
                        <a:ea typeface="Cambria Math"/>
                      </a:rPr>
                      <m:t>+</m:t>
                    </m:r>
                    <m:sSup>
                      <m:sSupPr>
                        <m:ctrlPr>
                          <a:rPr lang="en-GB" b="1" i="1" smtClean="0">
                            <a:latin typeface="Cambria Math"/>
                            <a:ea typeface="Cambria Math"/>
                          </a:rPr>
                        </m:ctrlPr>
                      </m:sSupPr>
                      <m:e>
                        <m:acc>
                          <m:accPr>
                            <m:chr m:val="̃"/>
                            <m:ctrlPr>
                              <a:rPr lang="en-GB" i="1">
                                <a:latin typeface="Cambria Math"/>
                                <a:ea typeface="Cambria Math"/>
                              </a:rPr>
                            </m:ctrlPr>
                          </m:accPr>
                          <m:e>
                            <m:r>
                              <a:rPr lang="en-GB" b="1" i="1">
                                <a:latin typeface="Cambria Math"/>
                                <a:ea typeface="Cambria Math"/>
                              </a:rPr>
                              <m:t>𝑻</m:t>
                            </m:r>
                          </m:e>
                        </m:acc>
                      </m:e>
                      <m:sup>
                        <m:r>
                          <a:rPr lang="en-GB" b="1" i="1" smtClean="0">
                            <a:latin typeface="Cambria Math"/>
                            <a:ea typeface="Cambria Math"/>
                          </a:rPr>
                          <m:t>(</m:t>
                        </m:r>
                        <m:r>
                          <a:rPr lang="en-GB" b="0" i="1" smtClean="0">
                            <a:latin typeface="Cambria Math"/>
                            <a:ea typeface="Cambria Math"/>
                          </a:rPr>
                          <m:t>0</m:t>
                        </m:r>
                        <m:r>
                          <a:rPr lang="en-GB" b="1" i="1" smtClean="0">
                            <a:latin typeface="Cambria Math"/>
                            <a:ea typeface="Cambria Math"/>
                          </a:rPr>
                          <m:t>)</m:t>
                        </m:r>
                      </m:sup>
                    </m:sSup>
                    <m:d>
                      <m:dPr>
                        <m:ctrlPr>
                          <a:rPr lang="en-GB" b="1" i="1" smtClean="0">
                            <a:latin typeface="Cambria Math"/>
                            <a:ea typeface="Cambria Math"/>
                          </a:rPr>
                        </m:ctrlPr>
                      </m:dPr>
                      <m:e>
                        <m:r>
                          <a:rPr lang="en-GB" b="1" i="1" smtClean="0">
                            <a:latin typeface="Cambria Math"/>
                            <a:ea typeface="Cambria Math"/>
                          </a:rPr>
                          <m:t>𝒙</m:t>
                        </m:r>
                        <m:r>
                          <a:rPr lang="en-GB" b="0" i="1" smtClean="0">
                            <a:latin typeface="Cambria Math"/>
                            <a:ea typeface="Cambria Math"/>
                          </a:rPr>
                          <m:t>/</m:t>
                        </m:r>
                        <m:r>
                          <a:rPr lang="en-GB" b="0" i="1" smtClean="0">
                            <a:latin typeface="Cambria Math"/>
                            <a:ea typeface="Cambria Math"/>
                          </a:rPr>
                          <m:t>𝜀</m:t>
                        </m:r>
                      </m:e>
                    </m:d>
                    <m:r>
                      <a:rPr lang="en-GB" b="1" i="1" smtClean="0">
                        <a:latin typeface="Cambria Math"/>
                        <a:ea typeface="Cambria Math"/>
                      </a:rPr>
                      <m:t>+</m:t>
                    </m:r>
                    <m:r>
                      <a:rPr lang="en-GB" b="0" i="1" smtClean="0">
                        <a:latin typeface="Cambria Math"/>
                        <a:ea typeface="Cambria Math"/>
                      </a:rPr>
                      <m:t>𝑂</m:t>
                    </m:r>
                    <m:d>
                      <m:dPr>
                        <m:ctrlPr>
                          <a:rPr lang="en-GB" b="1" i="1" smtClean="0">
                            <a:latin typeface="Cambria Math"/>
                            <a:ea typeface="Cambria Math"/>
                          </a:rPr>
                        </m:ctrlPr>
                      </m:dPr>
                      <m:e>
                        <m:r>
                          <a:rPr lang="en-GB" b="0" i="1" smtClean="0">
                            <a:latin typeface="Cambria Math"/>
                            <a:ea typeface="Cambria Math"/>
                          </a:rPr>
                          <m:t>𝜀</m:t>
                        </m:r>
                      </m:e>
                    </m:d>
                  </m:oMath>
                </a14:m>
                <a:r>
                  <a:rPr lang="en-US" dirty="0"/>
                  <a:t>	</a:t>
                </a:r>
              </a:p>
            </p:txBody>
          </p:sp>
        </mc:Choice>
        <mc:Fallback xmlns="">
          <p:sp>
            <p:nvSpPr>
              <p:cNvPr id="11" name="TextovéPole 10"/>
              <p:cNvSpPr txBox="1">
                <a:spLocks noRot="1" noChangeAspect="1" noMove="1" noResize="1" noEditPoints="1" noAdjustHandles="1" noChangeArrowheads="1" noChangeShapeType="1" noTextEdit="1"/>
              </p:cNvSpPr>
              <p:nvPr/>
            </p:nvSpPr>
            <p:spPr>
              <a:xfrm>
                <a:off x="143489" y="4832247"/>
                <a:ext cx="4608512" cy="934808"/>
              </a:xfrm>
              <a:prstGeom prst="rect">
                <a:avLst/>
              </a:prstGeom>
              <a:blipFill rotWithShape="1">
                <a:blip r:embed="rId4"/>
                <a:stretch>
                  <a:fillRect t="-3268" b="-4575"/>
                </a:stretch>
              </a:blipFill>
            </p:spPr>
            <p:txBody>
              <a:bodyPr/>
              <a:lstStyle/>
              <a:p>
                <a:r>
                  <a:rPr lang="en-US">
                    <a:noFill/>
                  </a:rPr>
                  <a:t> </a:t>
                </a:r>
              </a:p>
            </p:txBody>
          </p:sp>
        </mc:Fallback>
      </mc:AlternateContent>
      <p:sp>
        <p:nvSpPr>
          <p:cNvPr id="14" name="Čárový popisek 1 (se zvýrazněním) 13"/>
          <p:cNvSpPr/>
          <p:nvPr/>
        </p:nvSpPr>
        <p:spPr>
          <a:xfrm flipH="1">
            <a:off x="306582" y="5877272"/>
            <a:ext cx="899592" cy="509993"/>
          </a:xfrm>
          <a:prstGeom prst="accentCallout1">
            <a:avLst>
              <a:gd name="adj1" fmla="val 18750"/>
              <a:gd name="adj2" fmla="val 908"/>
              <a:gd name="adj3" fmla="val -35790"/>
              <a:gd name="adj4" fmla="val -59532"/>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en-GB" i="1" dirty="0" smtClean="0">
                <a:solidFill>
                  <a:schemeClr val="accent2"/>
                </a:solidFill>
                <a:latin typeface="Garamond" panose="02020404030301010803" pitchFamily="18" charset="0"/>
              </a:rPr>
              <a:t>Outer solution</a:t>
            </a:r>
            <a:endParaRPr lang="en-US" i="1" dirty="0">
              <a:solidFill>
                <a:schemeClr val="accent2"/>
              </a:solidFill>
              <a:latin typeface="Garamond" panose="02020404030301010803" pitchFamily="18" charset="0"/>
            </a:endParaRPr>
          </a:p>
        </p:txBody>
      </p:sp>
      <p:sp>
        <p:nvSpPr>
          <p:cNvPr id="15" name="Čárový popisek 1 (se zvýrazněním) 14"/>
          <p:cNvSpPr/>
          <p:nvPr/>
        </p:nvSpPr>
        <p:spPr>
          <a:xfrm flipH="1">
            <a:off x="1763688" y="5943343"/>
            <a:ext cx="899592" cy="509993"/>
          </a:xfrm>
          <a:prstGeom prst="accentCallout1">
            <a:avLst>
              <a:gd name="adj1" fmla="val 18750"/>
              <a:gd name="adj2" fmla="val 908"/>
              <a:gd name="adj3" fmla="val -47432"/>
              <a:gd name="adj4" fmla="val -30490"/>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en-GB" i="1" dirty="0" smtClean="0">
                <a:solidFill>
                  <a:schemeClr val="accent2"/>
                </a:solidFill>
                <a:latin typeface="Garamond" panose="02020404030301010803" pitchFamily="18" charset="0"/>
              </a:rPr>
              <a:t>Inner solution</a:t>
            </a:r>
            <a:endParaRPr lang="en-US" i="1" dirty="0">
              <a:solidFill>
                <a:schemeClr val="accent2"/>
              </a:solidFill>
              <a:latin typeface="Garamond" panose="02020404030301010803" pitchFamily="18" charset="0"/>
            </a:endParaRPr>
          </a:p>
        </p:txBody>
      </p:sp>
      <p:sp>
        <p:nvSpPr>
          <p:cNvPr id="16" name="Čárový popisek 1 (se zvýrazněním) 15"/>
          <p:cNvSpPr/>
          <p:nvPr/>
        </p:nvSpPr>
        <p:spPr>
          <a:xfrm>
            <a:off x="8090169" y="2027812"/>
            <a:ext cx="802311" cy="509993"/>
          </a:xfrm>
          <a:prstGeom prst="accentCallout1">
            <a:avLst>
              <a:gd name="adj1" fmla="val 18750"/>
              <a:gd name="adj2" fmla="val 908"/>
              <a:gd name="adj3" fmla="val -35790"/>
              <a:gd name="adj4" fmla="val -59532"/>
            </a:avLst>
          </a:prstGeom>
        </p:spPr>
        <p:style>
          <a:lnRef idx="2">
            <a:schemeClr val="accent2"/>
          </a:lnRef>
          <a:fillRef idx="1">
            <a:schemeClr val="lt1"/>
          </a:fillRef>
          <a:effectRef idx="0">
            <a:schemeClr val="accent2"/>
          </a:effectRef>
          <a:fontRef idx="minor">
            <a:schemeClr val="dk1"/>
          </a:fontRef>
        </p:style>
        <p:txBody>
          <a:bodyPr rtlCol="0" anchor="ctr"/>
          <a:lstStyle/>
          <a:p>
            <a:r>
              <a:rPr lang="en-GB" i="1" dirty="0" smtClean="0">
                <a:solidFill>
                  <a:schemeClr val="accent2"/>
                </a:solidFill>
                <a:latin typeface="Garamond" panose="02020404030301010803" pitchFamily="18" charset="0"/>
              </a:rPr>
              <a:t>Outer solution</a:t>
            </a:r>
            <a:endParaRPr lang="en-US" i="1" dirty="0">
              <a:solidFill>
                <a:schemeClr val="accent2"/>
              </a:solidFill>
              <a:latin typeface="Garamond" panose="02020404030301010803" pitchFamily="18" charset="0"/>
            </a:endParaRPr>
          </a:p>
        </p:txBody>
      </p:sp>
      <p:sp>
        <p:nvSpPr>
          <p:cNvPr id="17" name="Čárový popisek 1 (se zvýrazněním) 16"/>
          <p:cNvSpPr/>
          <p:nvPr/>
        </p:nvSpPr>
        <p:spPr>
          <a:xfrm>
            <a:off x="4160582" y="5936501"/>
            <a:ext cx="856728" cy="509993"/>
          </a:xfrm>
          <a:prstGeom prst="accentCallout1">
            <a:avLst>
              <a:gd name="adj1" fmla="val 18750"/>
              <a:gd name="adj2" fmla="val 908"/>
              <a:gd name="adj3" fmla="val -47432"/>
              <a:gd name="adj4" fmla="val -30490"/>
            </a:avLst>
          </a:prstGeom>
        </p:spPr>
        <p:style>
          <a:lnRef idx="2">
            <a:schemeClr val="accent2"/>
          </a:lnRef>
          <a:fillRef idx="1">
            <a:schemeClr val="lt1"/>
          </a:fillRef>
          <a:effectRef idx="0">
            <a:schemeClr val="accent2"/>
          </a:effectRef>
          <a:fontRef idx="minor">
            <a:schemeClr val="dk1"/>
          </a:fontRef>
        </p:style>
        <p:txBody>
          <a:bodyPr rtlCol="0" anchor="ctr"/>
          <a:lstStyle/>
          <a:p>
            <a:r>
              <a:rPr lang="en-GB" i="1" dirty="0" smtClean="0">
                <a:solidFill>
                  <a:schemeClr val="accent2"/>
                </a:solidFill>
                <a:latin typeface="Garamond" panose="02020404030301010803" pitchFamily="18" charset="0"/>
              </a:rPr>
              <a:t>Error</a:t>
            </a:r>
            <a:endParaRPr lang="en-US" i="1" dirty="0">
              <a:solidFill>
                <a:schemeClr val="accent2"/>
              </a:solidFill>
              <a:latin typeface="Garamond" panose="02020404030301010803" pitchFamily="18" charset="0"/>
            </a:endParaRPr>
          </a:p>
        </p:txBody>
      </p:sp>
      <p:sp>
        <p:nvSpPr>
          <p:cNvPr id="18" name="Čárový popisek 1 (se zvýrazněním) 17"/>
          <p:cNvSpPr/>
          <p:nvPr/>
        </p:nvSpPr>
        <p:spPr>
          <a:xfrm>
            <a:off x="8242569" y="3139411"/>
            <a:ext cx="802311" cy="509993"/>
          </a:xfrm>
          <a:prstGeom prst="accentCallout1">
            <a:avLst>
              <a:gd name="adj1" fmla="val 18750"/>
              <a:gd name="adj2" fmla="val 908"/>
              <a:gd name="adj3" fmla="val 20095"/>
              <a:gd name="adj4" fmla="val -90615"/>
            </a:avLst>
          </a:prstGeom>
        </p:spPr>
        <p:style>
          <a:lnRef idx="2">
            <a:schemeClr val="accent2"/>
          </a:lnRef>
          <a:fillRef idx="1">
            <a:schemeClr val="lt1"/>
          </a:fillRef>
          <a:effectRef idx="0">
            <a:schemeClr val="accent2"/>
          </a:effectRef>
          <a:fontRef idx="minor">
            <a:schemeClr val="dk1"/>
          </a:fontRef>
        </p:style>
        <p:txBody>
          <a:bodyPr rtlCol="0" anchor="ctr"/>
          <a:lstStyle/>
          <a:p>
            <a:r>
              <a:rPr lang="en-GB" i="1" dirty="0" smtClean="0">
                <a:solidFill>
                  <a:schemeClr val="accent2"/>
                </a:solidFill>
                <a:latin typeface="Garamond" panose="02020404030301010803" pitchFamily="18" charset="0"/>
              </a:rPr>
              <a:t>Inner solution</a:t>
            </a:r>
            <a:endParaRPr lang="en-US" i="1" dirty="0">
              <a:solidFill>
                <a:schemeClr val="accent2"/>
              </a:solidFill>
              <a:latin typeface="Garamond" panose="02020404030301010803" pitchFamily="18" charset="0"/>
            </a:endParaRPr>
          </a:p>
        </p:txBody>
      </p:sp>
      <p:sp>
        <p:nvSpPr>
          <p:cNvPr id="19" name="Čárový popisek 1 (se zvýrazněním) 18"/>
          <p:cNvSpPr/>
          <p:nvPr/>
        </p:nvSpPr>
        <p:spPr>
          <a:xfrm>
            <a:off x="8062960" y="5299651"/>
            <a:ext cx="856728" cy="509993"/>
          </a:xfrm>
          <a:prstGeom prst="accentCallout1">
            <a:avLst>
              <a:gd name="adj1" fmla="val 18750"/>
              <a:gd name="adj2" fmla="val 908"/>
              <a:gd name="adj3" fmla="val -47432"/>
              <a:gd name="adj4" fmla="val -30490"/>
            </a:avLst>
          </a:prstGeom>
        </p:spPr>
        <p:style>
          <a:lnRef idx="2">
            <a:schemeClr val="accent2"/>
          </a:lnRef>
          <a:fillRef idx="1">
            <a:schemeClr val="lt1"/>
          </a:fillRef>
          <a:effectRef idx="0">
            <a:schemeClr val="accent2"/>
          </a:effectRef>
          <a:fontRef idx="minor">
            <a:schemeClr val="dk1"/>
          </a:fontRef>
        </p:style>
        <p:txBody>
          <a:bodyPr rtlCol="0" anchor="ctr"/>
          <a:lstStyle/>
          <a:p>
            <a:r>
              <a:rPr lang="en-GB" i="1" dirty="0" smtClean="0">
                <a:solidFill>
                  <a:schemeClr val="accent2"/>
                </a:solidFill>
                <a:latin typeface="Garamond" panose="02020404030301010803" pitchFamily="18" charset="0"/>
              </a:rPr>
              <a:t>Error</a:t>
            </a:r>
            <a:endParaRPr lang="en-US" i="1"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247387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077218"/>
          </a:xfrm>
          <a:prstGeom prst="rect">
            <a:avLst/>
          </a:prstGeom>
          <a:noFill/>
        </p:spPr>
        <p:txBody>
          <a:bodyPr wrap="square" rtlCol="0">
            <a:spAutoFit/>
          </a:bodyPr>
          <a:lstStyle/>
          <a:p>
            <a:pPr algn="ctr"/>
            <a:r>
              <a:rPr lang="en-GB" sz="3200" b="1" dirty="0" smtClean="0">
                <a:latin typeface="Garamond" panose="02020404030301010803" pitchFamily="18" charset="0"/>
              </a:rPr>
              <a:t>ASYMPTOTIC ANALYSIS</a:t>
            </a:r>
          </a:p>
          <a:p>
            <a:pPr algn="ctr"/>
            <a:r>
              <a:rPr lang="en-GB" sz="3200" i="1" dirty="0" smtClean="0">
                <a:latin typeface="Garamond" panose="02020404030301010803" pitchFamily="18" charset="0"/>
              </a:rPr>
              <a:t>Outer solution</a:t>
            </a:r>
            <a:endParaRPr lang="cs-CZ" sz="3200" i="1"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12" name="TextovéPole 11"/>
              <p:cNvSpPr txBox="1"/>
              <p:nvPr/>
            </p:nvSpPr>
            <p:spPr>
              <a:xfrm>
                <a:off x="3098104" y="5138547"/>
                <a:ext cx="2952328" cy="720710"/>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Boundary conditions</a:t>
                </a:r>
              </a:p>
              <a:p>
                <a14:m>
                  <m:oMath xmlns:m="http://schemas.openxmlformats.org/officeDocument/2006/math">
                    <m:sSup>
                      <m:sSupPr>
                        <m:ctrlPr>
                          <a:rPr lang="en-GB" sz="2000" b="1" i="1" smtClean="0">
                            <a:latin typeface="Cambria Math"/>
                            <a:ea typeface="Cambria Math"/>
                          </a:rPr>
                        </m:ctrlPr>
                      </m:sSupPr>
                      <m:e>
                        <m:r>
                          <a:rPr lang="en-GB" sz="2000" b="1" i="1">
                            <a:latin typeface="Cambria Math"/>
                            <a:ea typeface="Cambria Math"/>
                          </a:rPr>
                          <m:t>𝑻</m:t>
                        </m:r>
                      </m:e>
                      <m:sup>
                        <m:r>
                          <a:rPr lang="en-GB" sz="2000" b="1" i="1" smtClean="0">
                            <a:latin typeface="Cambria Math"/>
                            <a:ea typeface="Cambria Math"/>
                          </a:rPr>
                          <m:t>(</m:t>
                        </m:r>
                        <m:r>
                          <a:rPr lang="en-GB" sz="2000" b="0" i="1" smtClean="0">
                            <a:latin typeface="Cambria Math"/>
                            <a:ea typeface="Cambria Math"/>
                          </a:rPr>
                          <m:t>0</m:t>
                        </m:r>
                        <m:r>
                          <a:rPr lang="en-GB" sz="2000" b="1" i="1" smtClean="0">
                            <a:latin typeface="Cambria Math"/>
                            <a:ea typeface="Cambria Math"/>
                          </a:rPr>
                          <m:t>)</m:t>
                        </m:r>
                      </m:sup>
                    </m:sSup>
                    <m:d>
                      <m:dPr>
                        <m:ctrlPr>
                          <a:rPr lang="en-GB" sz="2000" i="1">
                            <a:latin typeface="Cambria Math"/>
                            <a:ea typeface="Cambria Math"/>
                          </a:rPr>
                        </m:ctrlPr>
                      </m:dPr>
                      <m:e>
                        <m:r>
                          <a:rPr lang="en-GB" sz="2000" b="1" i="1">
                            <a:latin typeface="Cambria Math"/>
                            <a:ea typeface="Cambria Math"/>
                          </a:rPr>
                          <m:t>𝒙</m:t>
                        </m:r>
                      </m:e>
                    </m:d>
                    <m:r>
                      <a:rPr lang="en-GB" sz="2000" i="1">
                        <a:latin typeface="Cambria Math"/>
                        <a:ea typeface="Cambria Math"/>
                      </a:rPr>
                      <m:t>⋅</m:t>
                    </m:r>
                    <m:r>
                      <a:rPr lang="en-GB" sz="2000" b="1" i="1" smtClean="0">
                        <a:latin typeface="Cambria Math"/>
                        <a:ea typeface="Cambria Math"/>
                      </a:rPr>
                      <m:t>𝒏</m:t>
                    </m:r>
                    <m:r>
                      <a:rPr lang="en-GB" sz="2000" i="1">
                        <a:latin typeface="Cambria Math"/>
                        <a:ea typeface="Cambria Math"/>
                      </a:rPr>
                      <m:t>=</m:t>
                    </m:r>
                    <m:sSup>
                      <m:sSupPr>
                        <m:ctrlPr>
                          <a:rPr lang="en-GB" sz="2000" i="1" smtClean="0">
                            <a:latin typeface="Cambria Math"/>
                            <a:ea typeface="Cambria Math"/>
                          </a:rPr>
                        </m:ctrlPr>
                      </m:sSupPr>
                      <m:e>
                        <m:r>
                          <a:rPr lang="en-GB" sz="2000" b="1" i="1" smtClean="0">
                            <a:latin typeface="Cambria Math"/>
                            <a:ea typeface="Cambria Math"/>
                          </a:rPr>
                          <m:t>𝒕</m:t>
                        </m:r>
                      </m:e>
                      <m:sup>
                        <m:r>
                          <a:rPr lang="en-GB" sz="2000" b="0" i="1" smtClean="0">
                            <a:latin typeface="Cambria Math"/>
                            <a:ea typeface="Cambria Math"/>
                          </a:rPr>
                          <m:t>𝑃</m:t>
                        </m:r>
                      </m:sup>
                    </m:sSup>
                  </m:oMath>
                </a14:m>
                <a:r>
                  <a:rPr lang="en-US" sz="2000" dirty="0" smtClean="0"/>
                  <a:t>	</a:t>
                </a:r>
                <a:r>
                  <a:rPr lang="en-GB" sz="2000" b="1" dirty="0">
                    <a:ea typeface="Cambria Math"/>
                  </a:rPr>
                  <a:t> </a:t>
                </a:r>
                <a14:m>
                  <m:oMath xmlns:m="http://schemas.openxmlformats.org/officeDocument/2006/math">
                    <m:r>
                      <a:rPr lang="en-GB" sz="2000" b="1" i="1">
                        <a:latin typeface="Cambria Math"/>
                        <a:ea typeface="Cambria Math"/>
                      </a:rPr>
                      <m:t>𝒙</m:t>
                    </m:r>
                    <m:r>
                      <a:rPr lang="en-GB" sz="2000" i="1">
                        <a:latin typeface="Cambria Math"/>
                        <a:ea typeface="Cambria Math"/>
                      </a:rPr>
                      <m:t>∈</m:t>
                    </m:r>
                    <m:r>
                      <a:rPr lang="en-GB" sz="2000" i="1" smtClean="0">
                        <a:latin typeface="Cambria Math"/>
                        <a:ea typeface="Cambria Math"/>
                      </a:rPr>
                      <m:t>𝜕</m:t>
                    </m:r>
                    <m:r>
                      <m:rPr>
                        <m:sty m:val="p"/>
                      </m:rPr>
                      <a:rPr lang="el-GR" sz="2000" i="1">
                        <a:latin typeface="Cambria Math"/>
                        <a:ea typeface="Cambria Math"/>
                      </a:rPr>
                      <m:t>Ω</m:t>
                    </m:r>
                  </m:oMath>
                </a14:m>
                <a:endParaRPr lang="en-US" sz="20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3098104" y="5138547"/>
                <a:ext cx="2952328" cy="720710"/>
              </a:xfrm>
              <a:prstGeom prst="rect">
                <a:avLst/>
              </a:prstGeom>
              <a:blipFill rotWithShape="1">
                <a:blip r:embed="rId3"/>
                <a:stretch>
                  <a:fillRect t="-4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2497141" y="2601922"/>
                <a:ext cx="42484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a:latin typeface="Cambria Math"/>
                        </a:rPr>
                        <m:t>Ω</m:t>
                      </m:r>
                      <m:r>
                        <a:rPr lang="en-GB" i="1">
                          <a:latin typeface="Cambria Math"/>
                        </a:rPr>
                        <m:t>=</m:t>
                      </m:r>
                      <m:sSub>
                        <m:sSubPr>
                          <m:ctrlPr>
                            <a:rPr lang="en-GB" i="1">
                              <a:latin typeface="Cambria Math"/>
                            </a:rPr>
                          </m:ctrlPr>
                        </m:sSubPr>
                        <m:e>
                          <m:r>
                            <m:rPr>
                              <m:sty m:val="p"/>
                            </m:rPr>
                            <a:rPr lang="el-GR" i="1">
                              <a:latin typeface="Cambria Math"/>
                            </a:rPr>
                            <m:t>Ω</m:t>
                          </m:r>
                        </m:e>
                        <m:sub>
                          <m:r>
                            <a:rPr lang="en-GB" i="1">
                              <a:latin typeface="Cambria Math"/>
                            </a:rPr>
                            <m:t>1</m:t>
                          </m:r>
                        </m:sub>
                      </m:sSub>
                      <m:r>
                        <a:rPr lang="en-GB" i="1">
                          <a:latin typeface="Cambria Math"/>
                        </a:rPr>
                        <m:t>⋃</m:t>
                      </m:r>
                      <m:sSub>
                        <m:sSubPr>
                          <m:ctrlPr>
                            <a:rPr lang="en-GB" i="1">
                              <a:latin typeface="Cambria Math"/>
                            </a:rPr>
                          </m:ctrlPr>
                        </m:sSubPr>
                        <m:e>
                          <m:r>
                            <m:rPr>
                              <m:sty m:val="p"/>
                            </m:rPr>
                            <a:rPr lang="el-GR" i="1">
                              <a:latin typeface="Cambria Math"/>
                            </a:rPr>
                            <m:t>Ω</m:t>
                          </m:r>
                        </m:e>
                        <m:sub>
                          <m:r>
                            <a:rPr lang="en-GB" i="1">
                              <a:latin typeface="Cambria Math"/>
                            </a:rPr>
                            <m:t>2</m:t>
                          </m:r>
                        </m:sub>
                      </m:sSub>
                      <m:r>
                        <a:rPr lang="en-GB" i="1">
                          <a:latin typeface="Cambria Math"/>
                        </a:rPr>
                        <m:t>⋃</m:t>
                      </m:r>
                      <m:sSub>
                        <m:sSubPr>
                          <m:ctrlPr>
                            <a:rPr lang="en-GB" i="1">
                              <a:latin typeface="Cambria Math"/>
                            </a:rPr>
                          </m:ctrlPr>
                        </m:sSubPr>
                        <m:e>
                          <m:r>
                            <m:rPr>
                              <m:sty m:val="p"/>
                            </m:rPr>
                            <a:rPr lang="el-GR" i="1">
                              <a:latin typeface="Cambria Math"/>
                            </a:rPr>
                            <m:t>Ω</m:t>
                          </m:r>
                        </m:e>
                        <m:sub>
                          <m:r>
                            <a:rPr lang="en-GB" i="1">
                              <a:latin typeface="Cambria Math"/>
                            </a:rPr>
                            <m:t>3</m:t>
                          </m:r>
                        </m:sub>
                      </m:sSub>
                    </m:oMath>
                  </m:oMathPara>
                </a14:m>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2497141" y="2601922"/>
                <a:ext cx="4248472"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2771800" y="1844824"/>
                <a:ext cx="3600400" cy="657809"/>
              </a:xfrm>
              <a:prstGeom prst="rect">
                <a:avLst/>
              </a:prstGeom>
              <a:noFill/>
            </p:spPr>
            <p:txBody>
              <a:bodyPr wrap="square" rtlCol="0">
                <a:spAutoFit/>
              </a:bodyPr>
              <a:lstStyle/>
              <a:p>
                <a:pPr algn="ctr"/>
                <a:r>
                  <a:rPr lang="en-GB" dirty="0" smtClean="0">
                    <a:latin typeface="Garamond" panose="02020404030301010803" pitchFamily="18" charset="0"/>
                    <a:ea typeface="Cambria Math"/>
                  </a:rPr>
                  <a:t>Governing partial differential equation</a:t>
                </a:r>
                <a:endParaRPr lang="en-US" dirty="0" smtClean="0">
                  <a:latin typeface="Garamond" panose="02020404030301010803" pitchFamily="18" charset="0"/>
                  <a:ea typeface="Cambria Math"/>
                </a:endParaRPr>
              </a:p>
              <a:p>
                <a:pPr algn="ctr"/>
                <a14:m>
                  <m:oMath xmlns:m="http://schemas.openxmlformats.org/officeDocument/2006/math">
                    <m:r>
                      <a:rPr lang="en-US" i="1">
                        <a:latin typeface="Cambria Math"/>
                        <a:ea typeface="Cambria Math"/>
                      </a:rPr>
                      <m:t>𝛻</m:t>
                    </m:r>
                    <m:r>
                      <a:rPr lang="en-GB" i="1">
                        <a:latin typeface="Cambria Math"/>
                        <a:ea typeface="Cambria Math"/>
                      </a:rPr>
                      <m:t>⋅</m:t>
                    </m:r>
                    <m:sSup>
                      <m:sSupPr>
                        <m:ctrlPr>
                          <a:rPr lang="en-GB" b="1" i="1" smtClean="0">
                            <a:latin typeface="Cambria Math"/>
                            <a:ea typeface="Cambria Math"/>
                          </a:rPr>
                        </m:ctrlPr>
                      </m:sSupPr>
                      <m:e>
                        <m:r>
                          <a:rPr lang="en-GB" b="1" i="1">
                            <a:latin typeface="Cambria Math"/>
                            <a:ea typeface="Cambria Math"/>
                          </a:rPr>
                          <m:t>𝑻</m:t>
                        </m:r>
                      </m:e>
                      <m:sup>
                        <m:r>
                          <a:rPr lang="en-GB" b="1" i="1" smtClean="0">
                            <a:latin typeface="Cambria Math"/>
                            <a:ea typeface="Cambria Math"/>
                          </a:rPr>
                          <m:t>(</m:t>
                        </m:r>
                        <m:r>
                          <a:rPr lang="en-GB" b="0" i="1" smtClean="0">
                            <a:latin typeface="Cambria Math"/>
                            <a:ea typeface="Cambria Math"/>
                          </a:rPr>
                          <m:t>0</m:t>
                        </m:r>
                        <m:r>
                          <a:rPr lang="en-GB" b="1" i="1" smtClean="0">
                            <a:latin typeface="Cambria Math"/>
                            <a:ea typeface="Cambria Math"/>
                          </a:rPr>
                          <m:t>)</m:t>
                        </m:r>
                      </m:sup>
                    </m:sSup>
                    <m:d>
                      <m:dPr>
                        <m:ctrlPr>
                          <a:rPr lang="en-GB" i="1">
                            <a:latin typeface="Cambria Math"/>
                            <a:ea typeface="Cambria Math"/>
                          </a:rPr>
                        </m:ctrlPr>
                      </m:dPr>
                      <m:e>
                        <m:r>
                          <a:rPr lang="en-GB" b="1" i="1">
                            <a:latin typeface="Cambria Math"/>
                            <a:ea typeface="Cambria Math"/>
                          </a:rPr>
                          <m:t>𝒙</m:t>
                        </m:r>
                      </m:e>
                    </m:d>
                    <m:r>
                      <a:rPr lang="en-GB" i="1">
                        <a:latin typeface="Cambria Math"/>
                        <a:ea typeface="Cambria Math"/>
                      </a:rPr>
                      <m:t>=</m:t>
                    </m:r>
                    <m:r>
                      <a:rPr lang="en-GB" b="1" i="1">
                        <a:latin typeface="Cambria Math"/>
                        <a:ea typeface="Cambria Math"/>
                      </a:rPr>
                      <m:t>𝟎</m:t>
                    </m:r>
                  </m:oMath>
                </a14:m>
                <a:r>
                  <a:rPr lang="en-US" dirty="0"/>
                  <a:t>	</a:t>
                </a:r>
                <a:r>
                  <a:rPr lang="en-GB" dirty="0">
                    <a:ea typeface="Cambria Math"/>
                  </a:rPr>
                  <a:t> </a:t>
                </a:r>
                <a14:m>
                  <m:oMath xmlns:m="http://schemas.openxmlformats.org/officeDocument/2006/math">
                    <m:r>
                      <a:rPr lang="en-GB" b="1" i="1">
                        <a:latin typeface="Cambria Math"/>
                        <a:ea typeface="Cambria Math"/>
                      </a:rPr>
                      <m:t>𝒙</m:t>
                    </m:r>
                    <m:r>
                      <a:rPr lang="en-GB" i="1">
                        <a:latin typeface="Cambria Math"/>
                        <a:ea typeface="Cambria Math"/>
                      </a:rPr>
                      <m:t>∈</m:t>
                    </m:r>
                  </m:oMath>
                </a14:m>
                <a:r>
                  <a:rPr lang="el-GR" dirty="0">
                    <a:ea typeface="Cambria Math"/>
                  </a:rPr>
                  <a:t> </a:t>
                </a:r>
                <a14:m>
                  <m:oMath xmlns:m="http://schemas.openxmlformats.org/officeDocument/2006/math">
                    <m:r>
                      <m:rPr>
                        <m:sty m:val="p"/>
                      </m:rPr>
                      <a:rPr lang="el-GR" i="1">
                        <a:latin typeface="Cambria Math"/>
                        <a:ea typeface="Cambria Math"/>
                      </a:rPr>
                      <m:t>Ω</m:t>
                    </m:r>
                  </m:oMath>
                </a14:m>
                <a:endParaRPr lang="en-US"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2771800" y="1844824"/>
                <a:ext cx="3600400" cy="657809"/>
              </a:xfrm>
              <a:prstGeom prst="rect">
                <a:avLst/>
              </a:prstGeom>
              <a:blipFill rotWithShape="1">
                <a:blip r:embed="rId5"/>
                <a:stretch>
                  <a:fillRect l="-1525" t="-4630" r="-1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595683" y="3301634"/>
                <a:ext cx="3410551" cy="1476558"/>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Compatibility conditions </a:t>
                </a:r>
                <a14:m>
                  <m:oMath xmlns:m="http://schemas.openxmlformats.org/officeDocument/2006/math">
                    <m:d>
                      <m:dPr>
                        <m:begChr m:val="‖"/>
                        <m:endChr m:val="‖"/>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𝑅</m:t>
                        </m:r>
                      </m:e>
                      <m:sub>
                        <m:r>
                          <a:rPr lang="en-GB" sz="2000" i="1">
                            <a:latin typeface="Cambria Math"/>
                            <a:ea typeface="Cambria Math"/>
                          </a:rPr>
                          <m:t>1</m:t>
                        </m:r>
                      </m:sub>
                    </m:sSub>
                  </m:oMath>
                </a14:m>
                <a:endParaRPr lang="en-GB" sz="2000" dirty="0" smtClean="0">
                  <a:latin typeface="Garamond" panose="02020404030301010803" pitchFamily="18" charset="0"/>
                  <a:ea typeface="Cambria Math"/>
                </a:endParaRPr>
              </a:p>
              <a:p>
                <a:pPr/>
                <a14:m>
                  <m:oMathPara xmlns:m="http://schemas.openxmlformats.org/officeDocument/2006/math">
                    <m:oMathParaPr>
                      <m:jc m:val="centerGroup"/>
                    </m:oMathParaPr>
                    <m:oMath xmlns:m="http://schemas.openxmlformats.org/officeDocument/2006/math">
                      <m:sSubSup>
                        <m:sSubSupPr>
                          <m:ctrlPr>
                            <a:rPr lang="en-US" sz="2000" i="1">
                              <a:latin typeface="Cambria Math"/>
                            </a:rPr>
                          </m:ctrlPr>
                        </m:sSubSupPr>
                        <m:e>
                          <m:r>
                            <a:rPr lang="en-US" sz="2000" b="1" i="1">
                              <a:latin typeface="Cambria Math"/>
                            </a:rPr>
                            <m:t>𝒖</m:t>
                          </m:r>
                        </m:e>
                        <m:sub>
                          <m:r>
                            <a:rPr lang="en-US" sz="2000" i="1">
                              <a:latin typeface="Cambria Math"/>
                            </a:rPr>
                            <m:t>1</m:t>
                          </m:r>
                        </m:sub>
                        <m:sup>
                          <m:r>
                            <a:rPr lang="en-US" sz="2000" i="1">
                              <a:latin typeface="Cambria Math"/>
                            </a:rPr>
                            <m:t>(</m:t>
                          </m:r>
                          <m:r>
                            <a:rPr lang="en-US" sz="2000" i="1">
                              <a:latin typeface="Cambria Math"/>
                            </a:rPr>
                            <m:t>0</m:t>
                          </m:r>
                          <m:r>
                            <a:rPr lang="en-US" sz="2000" i="1">
                              <a:latin typeface="Cambria Math"/>
                            </a:rPr>
                            <m:t>)</m:t>
                          </m:r>
                        </m:sup>
                      </m:sSubSup>
                      <m:d>
                        <m:dPr>
                          <m:ctrlPr>
                            <a:rPr lang="en-GB" sz="2000" b="1" i="1" smtClean="0">
                              <a:latin typeface="Cambria Math"/>
                              <a:ea typeface="Cambria Math"/>
                            </a:rPr>
                          </m:ctrlPr>
                        </m:dPr>
                        <m:e>
                          <m:r>
                            <a:rPr lang="en-GB" sz="2000" b="1" i="1" smtClean="0">
                              <a:latin typeface="Cambria Math"/>
                              <a:ea typeface="Cambria Math"/>
                            </a:rPr>
                            <m:t>𝒙</m:t>
                          </m:r>
                        </m:e>
                      </m:d>
                      <m:r>
                        <a:rPr lang="en-GB" sz="2000" i="1">
                          <a:latin typeface="Cambria Math"/>
                          <a:ea typeface="Cambria Math"/>
                        </a:rPr>
                        <m:t>=</m:t>
                      </m:r>
                      <m:sSubSup>
                        <m:sSubSupPr>
                          <m:ctrlPr>
                            <a:rPr lang="en-US" sz="2000" i="1">
                              <a:latin typeface="Cambria Math"/>
                            </a:rPr>
                          </m:ctrlPr>
                        </m:sSubSupPr>
                        <m:e>
                          <m:r>
                            <a:rPr lang="en-US" sz="2000" b="1" i="1">
                              <a:latin typeface="Cambria Math"/>
                            </a:rPr>
                            <m:t>𝒖</m:t>
                          </m:r>
                        </m:e>
                        <m:sub>
                          <m:r>
                            <a:rPr lang="en-GB" sz="2000" b="0" i="1" smtClean="0">
                              <a:latin typeface="Cambria Math"/>
                            </a:rPr>
                            <m:t>2</m:t>
                          </m:r>
                        </m:sub>
                        <m:sup>
                          <m:r>
                            <a:rPr lang="en-US" sz="2000" i="1">
                              <a:latin typeface="Cambria Math"/>
                            </a:rPr>
                            <m:t>(</m:t>
                          </m:r>
                          <m:r>
                            <a:rPr lang="en-US" sz="2000" i="1">
                              <a:latin typeface="Cambria Math"/>
                            </a:rPr>
                            <m:t>0</m:t>
                          </m:r>
                          <m:r>
                            <a:rPr lang="en-US" sz="2000" i="1">
                              <a:latin typeface="Cambria Math"/>
                            </a:rPr>
                            <m:t>)</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a:p>
                <a:pPr/>
                <a14:m>
                  <m:oMathPara xmlns:m="http://schemas.openxmlformats.org/officeDocument/2006/math">
                    <m:oMathParaPr>
                      <m:jc m:val="centerGroup"/>
                    </m:oMathParaPr>
                    <m:oMath xmlns:m="http://schemas.openxmlformats.org/officeDocument/2006/math">
                      <m:sSubSup>
                        <m:sSubSupPr>
                          <m:ctrlPr>
                            <a:rPr lang="en-US" sz="2000" i="1">
                              <a:latin typeface="Cambria Math"/>
                            </a:rPr>
                          </m:ctrlPr>
                        </m:sSubSupPr>
                        <m:e>
                          <m:r>
                            <a:rPr lang="en-GB" sz="2000" b="1" i="1" smtClean="0">
                              <a:latin typeface="Cambria Math"/>
                            </a:rPr>
                            <m:t>𝒕</m:t>
                          </m:r>
                        </m:e>
                        <m:sub>
                          <m:r>
                            <a:rPr lang="en-US" sz="2000" i="1">
                              <a:latin typeface="Cambria Math"/>
                            </a:rPr>
                            <m:t>1</m:t>
                          </m:r>
                        </m:sub>
                        <m:sup>
                          <m:r>
                            <a:rPr lang="en-US" sz="2000" i="1">
                              <a:latin typeface="Cambria Math"/>
                            </a:rPr>
                            <m:t>(</m:t>
                          </m:r>
                          <m:r>
                            <a:rPr lang="en-US" sz="2000" i="1">
                              <a:latin typeface="Cambria Math"/>
                            </a:rPr>
                            <m:t>0</m:t>
                          </m:r>
                          <m:r>
                            <a:rPr lang="en-US" sz="2000" i="1">
                              <a:latin typeface="Cambria Math"/>
                            </a:rPr>
                            <m:t>)</m:t>
                          </m:r>
                        </m:sup>
                      </m:sSubSup>
                      <m:d>
                        <m:dPr>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Sup>
                        <m:sSubSupPr>
                          <m:ctrlPr>
                            <a:rPr lang="en-US" sz="2000" i="1">
                              <a:latin typeface="Cambria Math"/>
                            </a:rPr>
                          </m:ctrlPr>
                        </m:sSubSupPr>
                        <m:e>
                          <m:r>
                            <a:rPr lang="en-GB" sz="2000" b="1" i="1" smtClean="0">
                              <a:latin typeface="Cambria Math"/>
                            </a:rPr>
                            <m:t>𝒕</m:t>
                          </m:r>
                        </m:e>
                        <m:sub>
                          <m:r>
                            <a:rPr lang="en-GB" sz="2000" b="0" i="1" smtClean="0">
                              <a:latin typeface="Cambria Math"/>
                            </a:rPr>
                            <m:t>2</m:t>
                          </m:r>
                        </m:sub>
                        <m:sup>
                          <m:r>
                            <a:rPr lang="en-US" sz="2000" i="1">
                              <a:latin typeface="Cambria Math"/>
                            </a:rPr>
                            <m:t>(</m:t>
                          </m:r>
                          <m:r>
                            <a:rPr lang="en-US" sz="2000" i="1">
                              <a:latin typeface="Cambria Math"/>
                            </a:rPr>
                            <m:t>0</m:t>
                          </m:r>
                          <m:r>
                            <a:rPr lang="en-US" sz="2000" i="1">
                              <a:latin typeface="Cambria Math"/>
                            </a:rPr>
                            <m:t>)</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p:txBody>
          </p:sp>
        </mc:Choice>
        <mc:Fallback xmlns="">
          <p:sp>
            <p:nvSpPr>
              <p:cNvPr id="21" name="TextovéPole 20"/>
              <p:cNvSpPr txBox="1">
                <a:spLocks noRot="1" noChangeAspect="1" noMove="1" noResize="1" noEditPoints="1" noAdjustHandles="1" noChangeArrowheads="1" noChangeShapeType="1" noTextEdit="1"/>
              </p:cNvSpPr>
              <p:nvPr/>
            </p:nvSpPr>
            <p:spPr>
              <a:xfrm>
                <a:off x="595683" y="3301634"/>
                <a:ext cx="3410551" cy="1476558"/>
              </a:xfrm>
              <a:prstGeom prst="rect">
                <a:avLst/>
              </a:prstGeom>
              <a:blipFill rotWithShape="1">
                <a:blip r:embed="rId6"/>
                <a:stretch>
                  <a:fillRect t="-2066"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p:cNvSpPr txBox="1"/>
              <p:nvPr/>
            </p:nvSpPr>
            <p:spPr>
              <a:xfrm>
                <a:off x="5032686" y="3301634"/>
                <a:ext cx="3410551" cy="1476558"/>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Compatibility conditions </a:t>
                </a:r>
                <a14:m>
                  <m:oMath xmlns:m="http://schemas.openxmlformats.org/officeDocument/2006/math">
                    <m:d>
                      <m:dPr>
                        <m:begChr m:val="‖"/>
                        <m:endChr m:val="‖"/>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𝑅</m:t>
                        </m:r>
                      </m:e>
                      <m:sub>
                        <m:r>
                          <a:rPr lang="en-GB" sz="2000" b="0" i="1" smtClean="0">
                            <a:latin typeface="Cambria Math"/>
                            <a:ea typeface="Cambria Math"/>
                          </a:rPr>
                          <m:t>2</m:t>
                        </m:r>
                      </m:sub>
                    </m:sSub>
                  </m:oMath>
                </a14:m>
                <a:endParaRPr lang="en-GB" sz="2000" dirty="0" smtClean="0">
                  <a:latin typeface="Garamond" panose="02020404030301010803" pitchFamily="18" charset="0"/>
                  <a:ea typeface="Cambria Math"/>
                </a:endParaRPr>
              </a:p>
              <a:p>
                <a:pPr/>
                <a14:m>
                  <m:oMathPara xmlns:m="http://schemas.openxmlformats.org/officeDocument/2006/math">
                    <m:oMathParaPr>
                      <m:jc m:val="centerGroup"/>
                    </m:oMathParaPr>
                    <m:oMath xmlns:m="http://schemas.openxmlformats.org/officeDocument/2006/math">
                      <m:sSubSup>
                        <m:sSubSupPr>
                          <m:ctrlPr>
                            <a:rPr lang="en-US" sz="2000" i="1">
                              <a:latin typeface="Cambria Math"/>
                            </a:rPr>
                          </m:ctrlPr>
                        </m:sSubSupPr>
                        <m:e>
                          <m:r>
                            <a:rPr lang="en-US" sz="2000" b="1" i="1">
                              <a:latin typeface="Cambria Math"/>
                            </a:rPr>
                            <m:t>𝒖</m:t>
                          </m:r>
                        </m:e>
                        <m:sub>
                          <m:r>
                            <a:rPr lang="en-GB" sz="2000" b="0" i="1" smtClean="0">
                              <a:latin typeface="Cambria Math"/>
                            </a:rPr>
                            <m:t>2</m:t>
                          </m:r>
                        </m:sub>
                        <m:sup>
                          <m:r>
                            <a:rPr lang="en-US" sz="2000" i="1">
                              <a:latin typeface="Cambria Math"/>
                            </a:rPr>
                            <m:t>(</m:t>
                          </m:r>
                          <m:r>
                            <a:rPr lang="en-US" sz="2000" i="1">
                              <a:latin typeface="Cambria Math"/>
                            </a:rPr>
                            <m:t>0</m:t>
                          </m:r>
                          <m:r>
                            <a:rPr lang="en-US" sz="2000" i="1">
                              <a:latin typeface="Cambria Math"/>
                            </a:rPr>
                            <m:t>)</m:t>
                          </m:r>
                        </m:sup>
                      </m:sSubSup>
                      <m:d>
                        <m:dPr>
                          <m:ctrlPr>
                            <a:rPr lang="en-GB" sz="2000" b="1" i="1" smtClean="0">
                              <a:latin typeface="Cambria Math"/>
                              <a:ea typeface="Cambria Math"/>
                            </a:rPr>
                          </m:ctrlPr>
                        </m:dPr>
                        <m:e>
                          <m:r>
                            <a:rPr lang="en-GB" sz="2000" b="1" i="1" smtClean="0">
                              <a:latin typeface="Cambria Math"/>
                              <a:ea typeface="Cambria Math"/>
                            </a:rPr>
                            <m:t>𝒙</m:t>
                          </m:r>
                        </m:e>
                      </m:d>
                      <m:r>
                        <a:rPr lang="en-GB" sz="2000" i="1">
                          <a:latin typeface="Cambria Math"/>
                          <a:ea typeface="Cambria Math"/>
                        </a:rPr>
                        <m:t>=</m:t>
                      </m:r>
                      <m:sSubSup>
                        <m:sSubSupPr>
                          <m:ctrlPr>
                            <a:rPr lang="en-US" sz="2000" i="1">
                              <a:latin typeface="Cambria Math"/>
                            </a:rPr>
                          </m:ctrlPr>
                        </m:sSubSupPr>
                        <m:e>
                          <m:r>
                            <a:rPr lang="en-US" sz="2000" b="1" i="1">
                              <a:latin typeface="Cambria Math"/>
                            </a:rPr>
                            <m:t>𝒖</m:t>
                          </m:r>
                        </m:e>
                        <m:sub>
                          <m:r>
                            <a:rPr lang="en-GB" sz="2000" b="0" i="1" smtClean="0">
                              <a:latin typeface="Cambria Math"/>
                            </a:rPr>
                            <m:t>3</m:t>
                          </m:r>
                        </m:sub>
                        <m:sup>
                          <m:r>
                            <a:rPr lang="en-US" sz="2000" i="1">
                              <a:latin typeface="Cambria Math"/>
                            </a:rPr>
                            <m:t>(</m:t>
                          </m:r>
                          <m:r>
                            <a:rPr lang="en-US" sz="2000" i="1">
                              <a:latin typeface="Cambria Math"/>
                            </a:rPr>
                            <m:t>0</m:t>
                          </m:r>
                          <m:r>
                            <a:rPr lang="en-US" sz="2000" i="1">
                              <a:latin typeface="Cambria Math"/>
                            </a:rPr>
                            <m:t>)</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a:rPr>
                          </m:ctrlPr>
                        </m:sSubSupPr>
                        <m:e>
                          <m:r>
                            <a:rPr lang="en-GB" sz="2000" b="1" i="1" smtClean="0">
                              <a:latin typeface="Cambria Math"/>
                            </a:rPr>
                            <m:t>𝒕</m:t>
                          </m:r>
                        </m:e>
                        <m:sub>
                          <m:r>
                            <a:rPr lang="en-GB" sz="2000" b="0" i="1" smtClean="0">
                              <a:latin typeface="Cambria Math"/>
                            </a:rPr>
                            <m:t>2</m:t>
                          </m:r>
                        </m:sub>
                        <m:sup>
                          <m:r>
                            <a:rPr lang="en-US" sz="2000" i="1">
                              <a:latin typeface="Cambria Math"/>
                            </a:rPr>
                            <m:t>(</m:t>
                          </m:r>
                          <m:r>
                            <a:rPr lang="en-US" sz="2000" i="1">
                              <a:latin typeface="Cambria Math"/>
                            </a:rPr>
                            <m:t>0</m:t>
                          </m:r>
                          <m:r>
                            <a:rPr lang="en-US" sz="2000" i="1">
                              <a:latin typeface="Cambria Math"/>
                            </a:rPr>
                            <m:t>)</m:t>
                          </m:r>
                        </m:sup>
                      </m:sSubSup>
                      <m:d>
                        <m:dPr>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Sup>
                        <m:sSubSupPr>
                          <m:ctrlPr>
                            <a:rPr lang="en-US" sz="2000" i="1">
                              <a:latin typeface="Cambria Math"/>
                            </a:rPr>
                          </m:ctrlPr>
                        </m:sSubSupPr>
                        <m:e>
                          <m:r>
                            <a:rPr lang="en-GB" sz="2000" b="1" i="1" smtClean="0">
                              <a:latin typeface="Cambria Math"/>
                            </a:rPr>
                            <m:t>𝒕</m:t>
                          </m:r>
                        </m:e>
                        <m:sub>
                          <m:r>
                            <a:rPr lang="en-GB" sz="2000" b="0" i="1" smtClean="0">
                              <a:latin typeface="Cambria Math"/>
                            </a:rPr>
                            <m:t>3</m:t>
                          </m:r>
                        </m:sub>
                        <m:sup>
                          <m:r>
                            <a:rPr lang="en-US" sz="2000" i="1">
                              <a:latin typeface="Cambria Math"/>
                            </a:rPr>
                            <m:t>(</m:t>
                          </m:r>
                          <m:r>
                            <a:rPr lang="en-US" sz="2000" i="1">
                              <a:latin typeface="Cambria Math"/>
                            </a:rPr>
                            <m:t>0</m:t>
                          </m:r>
                          <m:r>
                            <a:rPr lang="en-US" sz="2000" i="1">
                              <a:latin typeface="Cambria Math"/>
                            </a:rPr>
                            <m:t>)</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p:txBody>
          </p:sp>
        </mc:Choice>
        <mc:Fallback xmlns="">
          <p:sp>
            <p:nvSpPr>
              <p:cNvPr id="23" name="TextovéPole 22"/>
              <p:cNvSpPr txBox="1">
                <a:spLocks noRot="1" noChangeAspect="1" noMove="1" noResize="1" noEditPoints="1" noAdjustHandles="1" noChangeArrowheads="1" noChangeShapeType="1" noTextEdit="1"/>
              </p:cNvSpPr>
              <p:nvPr/>
            </p:nvSpPr>
            <p:spPr>
              <a:xfrm>
                <a:off x="5032686" y="3301634"/>
                <a:ext cx="3410551" cy="1476558"/>
              </a:xfrm>
              <a:prstGeom prst="rect">
                <a:avLst/>
              </a:prstGeom>
              <a:blipFill rotWithShape="1">
                <a:blip r:embed="rId7"/>
                <a:stretch>
                  <a:fillRect t="-2066"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3026591" y="5949280"/>
                <a:ext cx="3023841" cy="647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1" i="1" smtClean="0">
                              <a:latin typeface="Cambria Math"/>
                            </a:rPr>
                            <m:t>𝒕</m:t>
                          </m:r>
                        </m:e>
                        <m:sup>
                          <m:r>
                            <a:rPr lang="en-GB" b="0" i="1" smtClean="0">
                              <a:latin typeface="Cambria Math"/>
                            </a:rPr>
                            <m:t>𝑃</m:t>
                          </m:r>
                        </m:sup>
                      </m:sSup>
                      <m:r>
                        <a:rPr lang="en-GB" b="0" i="1" smtClean="0">
                          <a:latin typeface="Cambria Math"/>
                        </a:rPr>
                        <m:t>=</m:t>
                      </m:r>
                      <m:d>
                        <m:dPr>
                          <m:begChr m:val="{"/>
                          <m:endChr m:val=""/>
                          <m:ctrlPr>
                            <a:rPr lang="en-GB" b="0" i="1" smtClean="0">
                              <a:latin typeface="Cambria Math"/>
                            </a:rPr>
                          </m:ctrlPr>
                        </m:dPr>
                        <m:e>
                          <m:eqArr>
                            <m:eqArrPr>
                              <m:ctrlPr>
                                <a:rPr lang="en-GB" b="0" i="1" smtClean="0">
                                  <a:latin typeface="Cambria Math"/>
                                </a:rPr>
                              </m:ctrlPr>
                            </m:eqArrPr>
                            <m:e>
                              <m:d>
                                <m:dPr>
                                  <m:ctrlPr>
                                    <a:rPr lang="en-GB" b="0" i="1" smtClean="0">
                                      <a:latin typeface="Cambria Math"/>
                                    </a:rPr>
                                  </m:ctrlPr>
                                </m:dPr>
                                <m:e>
                                  <m:sSub>
                                    <m:sSubPr>
                                      <m:ctrlPr>
                                        <a:rPr lang="en-GB" b="0" i="1" smtClean="0">
                                          <a:latin typeface="Cambria Math"/>
                                        </a:rPr>
                                      </m:ctrlPr>
                                    </m:sSubPr>
                                    <m:e>
                                      <m:r>
                                        <a:rPr lang="en-GB" b="0" i="1" smtClean="0">
                                          <a:latin typeface="Cambria Math"/>
                                        </a:rPr>
                                        <m:t>𝑇</m:t>
                                      </m:r>
                                    </m:e>
                                    <m:sub>
                                      <m:r>
                                        <a:rPr lang="en-GB" b="0" i="1" smtClean="0">
                                          <a:latin typeface="Cambria Math"/>
                                        </a:rPr>
                                        <m:t>1</m:t>
                                      </m:r>
                                    </m:sub>
                                  </m:sSub>
                                  <m:r>
                                    <a:rPr lang="en-GB" b="0" i="1" smtClean="0">
                                      <a:latin typeface="Cambria Math"/>
                                    </a:rPr>
                                    <m:t>,</m:t>
                                  </m:r>
                                  <m:r>
                                    <a:rPr lang="en-GB" b="0" i="1" smtClean="0">
                                      <a:latin typeface="Cambria Math"/>
                                    </a:rPr>
                                    <m:t>0</m:t>
                                  </m:r>
                                </m:e>
                              </m:d>
                              <m:r>
                                <a:rPr lang="en-GB" b="0" i="1" smtClean="0">
                                  <a:latin typeface="Cambria Math"/>
                                </a:rPr>
                                <m:t> </m:t>
                              </m:r>
                              <m:r>
                                <m:rPr>
                                  <m:sty m:val="p"/>
                                </m:rPr>
                                <a:rPr lang="en-GB" b="0" i="0" smtClean="0">
                                  <a:latin typeface="Cambria Math"/>
                                </a:rPr>
                                <m:t>for</m:t>
                              </m:r>
                              <m:r>
                                <a:rPr lang="en-GB" b="0" i="1" smtClean="0">
                                  <a:latin typeface="Cambria Math"/>
                                </a:rPr>
                                <m:t> </m:t>
                              </m:r>
                              <m:r>
                                <a:rPr lang="en-GB" b="1" i="1" smtClean="0">
                                  <a:latin typeface="Cambria Math"/>
                                </a:rPr>
                                <m:t>𝒏</m:t>
                              </m:r>
                              <m:r>
                                <a:rPr lang="en-GB" b="0" i="1" smtClean="0">
                                  <a:latin typeface="Cambria Math"/>
                                </a:rPr>
                                <m:t>=(±</m:t>
                              </m:r>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e>
                            <m:e>
                              <m:d>
                                <m:dPr>
                                  <m:ctrlPr>
                                    <a:rPr lang="en-GB" i="1">
                                      <a:latin typeface="Cambria Math"/>
                                    </a:rPr>
                                  </m:ctrlPr>
                                </m:dPr>
                                <m:e>
                                  <m:r>
                                    <a:rPr lang="en-GB" b="0" i="1" smtClean="0">
                                      <a:latin typeface="Cambria Math"/>
                                    </a:rPr>
                                    <m:t>0</m:t>
                                  </m:r>
                                  <m:r>
                                    <a:rPr lang="en-GB" b="0" i="1" smtClean="0">
                                      <a:latin typeface="Cambria Math"/>
                                    </a:rPr>
                                    <m:t>,</m:t>
                                  </m:r>
                                  <m:sSub>
                                    <m:sSubPr>
                                      <m:ctrlPr>
                                        <a:rPr lang="en-GB" i="1">
                                          <a:latin typeface="Cambria Math"/>
                                        </a:rPr>
                                      </m:ctrlPr>
                                    </m:sSubPr>
                                    <m:e>
                                      <m:r>
                                        <a:rPr lang="en-GB" i="1">
                                          <a:latin typeface="Cambria Math"/>
                                        </a:rPr>
                                        <m:t>𝑇</m:t>
                                      </m:r>
                                    </m:e>
                                    <m:sub>
                                      <m:r>
                                        <a:rPr lang="en-GB" b="0" i="1" smtClean="0">
                                          <a:latin typeface="Cambria Math"/>
                                        </a:rPr>
                                        <m:t>2</m:t>
                                      </m:r>
                                    </m:sub>
                                  </m:sSub>
                                </m:e>
                              </m:d>
                              <m:r>
                                <a:rPr lang="en-GB" i="1">
                                  <a:latin typeface="Cambria Math"/>
                                </a:rPr>
                                <m:t> </m:t>
                              </m:r>
                              <m:r>
                                <m:rPr>
                                  <m:sty m:val="p"/>
                                </m:rPr>
                                <a:rPr lang="en-GB">
                                  <a:latin typeface="Cambria Math"/>
                                </a:rPr>
                                <m:t>for</m:t>
                              </m:r>
                              <m:r>
                                <a:rPr lang="en-GB" i="1">
                                  <a:latin typeface="Cambria Math"/>
                                </a:rPr>
                                <m:t> </m:t>
                              </m:r>
                              <m:r>
                                <a:rPr lang="en-GB" b="1" i="1">
                                  <a:latin typeface="Cambria Math"/>
                                </a:rPr>
                                <m:t>𝒏</m:t>
                              </m:r>
                              <m:r>
                                <a:rPr lang="en-GB" i="1">
                                  <a:latin typeface="Cambria Math"/>
                                </a:rPr>
                                <m:t>=(</m:t>
                              </m:r>
                              <m:r>
                                <a:rPr lang="en-GB" b="0" i="1" smtClean="0">
                                  <a:latin typeface="Cambria Math"/>
                                </a:rPr>
                                <m:t>0</m:t>
                              </m:r>
                              <m:r>
                                <a:rPr lang="en-GB" b="0" i="1" smtClean="0">
                                  <a:latin typeface="Cambria Math"/>
                                </a:rPr>
                                <m:t>,±</m:t>
                              </m:r>
                              <m:r>
                                <a:rPr lang="en-GB" i="1">
                                  <a:latin typeface="Cambria Math"/>
                                </a:rPr>
                                <m:t>1</m:t>
                              </m:r>
                              <m:r>
                                <a:rPr lang="en-GB" i="1">
                                  <a:latin typeface="Cambria Math"/>
                                </a:rPr>
                                <m:t>)</m:t>
                              </m:r>
                            </m:e>
                          </m:eqArr>
                        </m:e>
                      </m:d>
                    </m:oMath>
                  </m:oMathPara>
                </a14:m>
                <a:endParaRPr lang="en-US"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3026591" y="5949280"/>
                <a:ext cx="3023841" cy="647293"/>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233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077218"/>
          </a:xfrm>
          <a:prstGeom prst="rect">
            <a:avLst/>
          </a:prstGeom>
          <a:noFill/>
        </p:spPr>
        <p:txBody>
          <a:bodyPr wrap="square" rtlCol="0">
            <a:spAutoFit/>
          </a:bodyPr>
          <a:lstStyle/>
          <a:p>
            <a:pPr algn="ctr"/>
            <a:r>
              <a:rPr lang="en-GB" sz="3200" b="1" dirty="0" smtClean="0">
                <a:latin typeface="Garamond" panose="02020404030301010803" pitchFamily="18" charset="0"/>
              </a:rPr>
              <a:t>ASYMPTOTIC ANALYSIS</a:t>
            </a:r>
          </a:p>
          <a:p>
            <a:pPr algn="ctr"/>
            <a:r>
              <a:rPr lang="en-GB" sz="3200" i="1" dirty="0" smtClean="0">
                <a:latin typeface="Garamond" panose="02020404030301010803" pitchFamily="18" charset="0"/>
              </a:rPr>
              <a:t>Inner solution</a:t>
            </a:r>
            <a:endParaRPr lang="cs-CZ" sz="3200" i="1"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12" name="TextovéPole 11"/>
              <p:cNvSpPr txBox="1"/>
              <p:nvPr/>
            </p:nvSpPr>
            <p:spPr>
              <a:xfrm>
                <a:off x="1835696" y="5138547"/>
                <a:ext cx="5472608" cy="1064779"/>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Boundary conditions</a:t>
                </a:r>
              </a:p>
              <a:p>
                <a:r>
                  <a:rPr lang="en-GB" sz="2000" b="1" dirty="0" smtClean="0">
                    <a:ea typeface="Cambria Math"/>
                  </a:rPr>
                  <a:t>	</a:t>
                </a:r>
                <a14:m>
                  <m:oMath xmlns:m="http://schemas.openxmlformats.org/officeDocument/2006/math">
                    <m:sSup>
                      <m:sSupPr>
                        <m:ctrlPr>
                          <a:rPr lang="en-GB" sz="2000" b="1" i="1" smtClean="0">
                            <a:latin typeface="Cambria Math"/>
                            <a:ea typeface="Cambria Math"/>
                          </a:rPr>
                        </m:ctrlPr>
                      </m:sSupPr>
                      <m:e>
                        <m:acc>
                          <m:accPr>
                            <m:chr m:val="̃"/>
                            <m:ctrlPr>
                              <a:rPr lang="en-GB" sz="2000" b="1" i="1" smtClean="0">
                                <a:latin typeface="Cambria Math"/>
                                <a:ea typeface="Cambria Math"/>
                              </a:rPr>
                            </m:ctrlPr>
                          </m:accPr>
                          <m:e>
                            <m:r>
                              <a:rPr lang="en-GB" sz="2000" b="1" i="1">
                                <a:latin typeface="Cambria Math"/>
                                <a:ea typeface="Cambria Math"/>
                              </a:rPr>
                              <m:t>𝑻</m:t>
                            </m:r>
                          </m:e>
                        </m:acc>
                      </m:e>
                      <m:sup>
                        <m:r>
                          <a:rPr lang="en-GB" sz="2000" b="1" i="1" smtClean="0">
                            <a:latin typeface="Cambria Math"/>
                            <a:ea typeface="Cambria Math"/>
                          </a:rPr>
                          <m:t>(</m:t>
                        </m:r>
                        <m:r>
                          <a:rPr lang="en-GB" sz="2000" b="0" i="1" smtClean="0">
                            <a:latin typeface="Cambria Math"/>
                            <a:ea typeface="Cambria Math"/>
                          </a:rPr>
                          <m:t>0</m:t>
                        </m:r>
                        <m:r>
                          <a:rPr lang="en-GB" sz="2000" b="1" i="1" smtClean="0">
                            <a:latin typeface="Cambria Math"/>
                            <a:ea typeface="Cambria Math"/>
                          </a:rPr>
                          <m:t>)</m:t>
                        </m:r>
                      </m:sup>
                    </m:sSup>
                    <m:d>
                      <m:dPr>
                        <m:ctrlPr>
                          <a:rPr lang="en-GB" sz="2000" i="1">
                            <a:latin typeface="Cambria Math"/>
                            <a:ea typeface="Cambria Math"/>
                          </a:rPr>
                        </m:ctrlPr>
                      </m:dPr>
                      <m:e>
                        <m:r>
                          <a:rPr lang="en-GB" sz="2000" b="1" i="1" smtClean="0">
                            <a:latin typeface="Cambria Math"/>
                            <a:ea typeface="Cambria Math"/>
                          </a:rPr>
                          <m:t>𝑿</m:t>
                        </m:r>
                      </m:e>
                    </m:d>
                    <m:r>
                      <a:rPr lang="en-GB" sz="2000" i="1" smtClean="0">
                        <a:latin typeface="Cambria Math"/>
                        <a:ea typeface="Cambria Math"/>
                      </a:rPr>
                      <m:t>→</m:t>
                    </m:r>
                    <m:r>
                      <a:rPr lang="en-GB" sz="2000" b="1" i="1" smtClean="0">
                        <a:latin typeface="Cambria Math"/>
                        <a:ea typeface="Cambria Math"/>
                      </a:rPr>
                      <m:t>𝟎</m:t>
                    </m:r>
                  </m:oMath>
                </a14:m>
                <a:r>
                  <a:rPr lang="en-US" sz="2000" dirty="0" smtClean="0"/>
                  <a:t>	</a:t>
                </a:r>
                <a:r>
                  <a:rPr lang="en-US" sz="2000" dirty="0" smtClean="0">
                    <a:latin typeface="Garamond" panose="02020404030301010803" pitchFamily="18" charset="0"/>
                  </a:rPr>
                  <a:t>for</a:t>
                </a:r>
                <a:r>
                  <a:rPr lang="en-US" sz="2000" dirty="0" smtClean="0"/>
                  <a:t> </a:t>
                </a:r>
                <a14:m>
                  <m:oMath xmlns:m="http://schemas.openxmlformats.org/officeDocument/2006/math">
                    <m:d>
                      <m:dPr>
                        <m:begChr m:val="|"/>
                        <m:endChr m:val="|"/>
                        <m:ctrlPr>
                          <a:rPr lang="en-GB" sz="2000" i="1" smtClean="0">
                            <a:latin typeface="Cambria Math"/>
                            <a:ea typeface="Cambria Math"/>
                          </a:rPr>
                        </m:ctrlPr>
                      </m:dPr>
                      <m:e>
                        <m:r>
                          <a:rPr lang="en-GB" sz="2000" b="1" i="1" smtClean="0">
                            <a:latin typeface="Cambria Math"/>
                            <a:ea typeface="Cambria Math"/>
                          </a:rPr>
                          <m:t>𝑿</m:t>
                        </m:r>
                      </m:e>
                    </m:d>
                    <m:r>
                      <a:rPr lang="en-GB" sz="2000" i="1" smtClean="0">
                        <a:latin typeface="Cambria Math"/>
                        <a:ea typeface="Cambria Math"/>
                      </a:rPr>
                      <m:t>→∞</m:t>
                    </m:r>
                  </m:oMath>
                </a14:m>
                <a:endParaRPr lang="en-US" sz="2000" dirty="0" smtClean="0"/>
              </a:p>
              <a:p>
                <a14:m>
                  <m:oMath xmlns:m="http://schemas.openxmlformats.org/officeDocument/2006/math">
                    <m:acc>
                      <m:accPr>
                        <m:chr m:val="̃"/>
                        <m:ctrlPr>
                          <a:rPr lang="en-GB" sz="2000" i="1" smtClean="0">
                            <a:latin typeface="Cambria Math"/>
                          </a:rPr>
                        </m:ctrlPr>
                      </m:accPr>
                      <m:e>
                        <m:r>
                          <a:rPr lang="en-GB" sz="2000" b="1" i="1" smtClean="0">
                            <a:latin typeface="Cambria Math"/>
                          </a:rPr>
                          <m:t>𝒕</m:t>
                        </m:r>
                      </m:e>
                    </m:acc>
                    <m:d>
                      <m:dPr>
                        <m:ctrlPr>
                          <a:rPr lang="en-GB" sz="2000" i="1">
                            <a:latin typeface="Cambria Math"/>
                          </a:rPr>
                        </m:ctrlPr>
                      </m:dPr>
                      <m:e>
                        <m:r>
                          <a:rPr lang="en-GB" sz="2000" i="1">
                            <a:latin typeface="Cambria Math"/>
                          </a:rPr>
                          <m:t>𝑋</m:t>
                        </m:r>
                      </m:e>
                    </m:d>
                    <m:r>
                      <a:rPr lang="en-GB" sz="2000" b="0" i="0" smtClean="0">
                        <a:latin typeface="Cambria Math"/>
                      </a:rPr>
                      <m:t>=</m:t>
                    </m:r>
                    <m:sSup>
                      <m:sSupPr>
                        <m:ctrlPr>
                          <a:rPr lang="en-GB" sz="2000" b="0" i="1" smtClean="0">
                            <a:latin typeface="Cambria Math"/>
                          </a:rPr>
                        </m:ctrlPr>
                      </m:sSupPr>
                      <m:e>
                        <m:r>
                          <a:rPr lang="en-GB" sz="2000" b="1" i="1" smtClean="0">
                            <a:latin typeface="Cambria Math"/>
                          </a:rPr>
                          <m:t>𝑻</m:t>
                        </m:r>
                      </m:e>
                      <m:sup>
                        <m:r>
                          <a:rPr lang="en-GB" sz="2000" b="0" i="1" smtClean="0">
                            <a:latin typeface="Cambria Math"/>
                          </a:rPr>
                          <m:t>(0)</m:t>
                        </m:r>
                      </m:sup>
                    </m:sSup>
                    <m:d>
                      <m:dPr>
                        <m:ctrlPr>
                          <a:rPr lang="en-GB" sz="2000" b="0" i="1" smtClean="0">
                            <a:latin typeface="Cambria Math"/>
                          </a:rPr>
                        </m:ctrlPr>
                      </m:dPr>
                      <m:e>
                        <m:r>
                          <a:rPr lang="en-GB" sz="2000" b="0" i="1" smtClean="0">
                            <a:latin typeface="Cambria Math"/>
                            <a:ea typeface="Cambria Math"/>
                          </a:rPr>
                          <m:t>𝛼</m:t>
                        </m:r>
                        <m:r>
                          <a:rPr lang="en-GB" sz="2000" b="0" i="1" smtClean="0">
                            <a:latin typeface="Cambria Math"/>
                            <a:ea typeface="Cambria Math"/>
                          </a:rPr>
                          <m:t>,</m:t>
                        </m:r>
                        <m:r>
                          <a:rPr lang="en-GB" sz="2000" b="0" i="1" smtClean="0">
                            <a:latin typeface="Cambria Math"/>
                            <a:ea typeface="Cambria Math"/>
                          </a:rPr>
                          <m:t>𝜃</m:t>
                        </m:r>
                        <m:r>
                          <a:rPr lang="en-GB" sz="2000" b="0" i="1" smtClean="0">
                            <a:latin typeface="Cambria Math"/>
                            <a:ea typeface="Cambria Math"/>
                          </a:rPr>
                          <m:t>,</m:t>
                        </m:r>
                        <m:r>
                          <a:rPr lang="en-GB" sz="2000" b="0" i="1" smtClean="0">
                            <a:latin typeface="Cambria Math"/>
                            <a:ea typeface="Cambria Math"/>
                          </a:rPr>
                          <m:t>𝜀</m:t>
                        </m:r>
                        <m:r>
                          <a:rPr lang="en-GB" sz="2000" b="1" i="1" smtClean="0">
                            <a:latin typeface="Cambria Math"/>
                            <a:ea typeface="Cambria Math"/>
                          </a:rPr>
                          <m:t>𝑿</m:t>
                        </m:r>
                      </m:e>
                    </m:d>
                  </m:oMath>
                </a14:m>
                <a:r>
                  <a:rPr lang="en-US" sz="2000" dirty="0" smtClean="0"/>
                  <a:t>	</a:t>
                </a:r>
                <a:r>
                  <a:rPr lang="en-US" sz="2000" dirty="0" smtClean="0">
                    <a:latin typeface="Garamond" panose="02020404030301010803" pitchFamily="18" charset="0"/>
                  </a:rPr>
                  <a:t>for</a:t>
                </a:r>
                <a:r>
                  <a:rPr lang="en-US" sz="2000" dirty="0" smtClean="0"/>
                  <a:t> </a:t>
                </a:r>
                <a14:m>
                  <m:oMath xmlns:m="http://schemas.openxmlformats.org/officeDocument/2006/math">
                    <m:r>
                      <a:rPr lang="en-GB" sz="2000" b="1" i="1" smtClean="0">
                        <a:latin typeface="Cambria Math"/>
                      </a:rPr>
                      <m:t>𝑿</m:t>
                    </m:r>
                    <m:r>
                      <a:rPr lang="en-GB" sz="2000" b="0" i="1" smtClean="0">
                        <a:latin typeface="Cambria Math"/>
                        <a:ea typeface="Cambria Math"/>
                      </a:rPr>
                      <m:t>∈</m:t>
                    </m:r>
                    <m:sSub>
                      <m:sSubPr>
                        <m:ctrlPr>
                          <a:rPr lang="en-GB" sz="2000" b="0" i="1" smtClean="0">
                            <a:latin typeface="Cambria Math"/>
                            <a:ea typeface="Cambria Math"/>
                          </a:rPr>
                        </m:ctrlPr>
                      </m:sSubPr>
                      <m:e>
                        <m:r>
                          <a:rPr lang="en-GB" sz="2000" b="0" i="1" smtClean="0">
                            <a:latin typeface="Cambria Math"/>
                            <a:ea typeface="Cambria Math"/>
                          </a:rPr>
                          <m:t>𝛾</m:t>
                        </m:r>
                      </m:e>
                      <m:sub>
                        <m:r>
                          <a:rPr lang="en-GB" sz="2000" b="0" i="1" smtClean="0">
                            <a:latin typeface="Cambria Math"/>
                            <a:ea typeface="Cambria Math"/>
                          </a:rPr>
                          <m:t>1</m:t>
                        </m:r>
                      </m:sub>
                    </m:sSub>
                  </m:oMath>
                </a14:m>
                <a:r>
                  <a:rPr lang="en-US" sz="2000" dirty="0" smtClean="0"/>
                  <a:t> </a:t>
                </a:r>
                <a:r>
                  <a:rPr lang="en-US" sz="2000" dirty="0" smtClean="0">
                    <a:latin typeface="Garamond" panose="02020404030301010803" pitchFamily="18" charset="0"/>
                  </a:rPr>
                  <a:t>or</a:t>
                </a:r>
                <a:r>
                  <a:rPr lang="en-US" sz="2000" dirty="0" smtClean="0"/>
                  <a:t> </a:t>
                </a:r>
                <a14:m>
                  <m:oMath xmlns:m="http://schemas.openxmlformats.org/officeDocument/2006/math">
                    <m:r>
                      <m:rPr>
                        <m:sty m:val="p"/>
                      </m:rPr>
                      <a:rPr lang="el-GR" sz="2000" i="1" smtClean="0">
                        <a:latin typeface="Cambria Math"/>
                        <a:ea typeface="Cambria Math"/>
                      </a:rPr>
                      <m:t>ε</m:t>
                    </m:r>
                    <m:r>
                      <a:rPr lang="en-GB" sz="2000" b="1" i="1">
                        <a:latin typeface="Cambria Math"/>
                      </a:rPr>
                      <m:t>𝑿</m:t>
                    </m:r>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𝛾</m:t>
                        </m:r>
                      </m:e>
                      <m:sub>
                        <m:r>
                          <a:rPr lang="en-GB" sz="2000" i="1" smtClean="0">
                            <a:latin typeface="Cambria Math"/>
                            <a:ea typeface="Cambria Math"/>
                          </a:rPr>
                          <m:t>𝜀</m:t>
                        </m:r>
                      </m:sub>
                    </m:sSub>
                  </m:oMath>
                </a14:m>
                <a:endParaRPr lang="en-US" sz="20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1835696" y="5138547"/>
                <a:ext cx="5472608" cy="1064779"/>
              </a:xfrm>
              <a:prstGeom prst="rect">
                <a:avLst/>
              </a:prstGeom>
              <a:blipFill rotWithShape="1">
                <a:blip r:embed="rId3"/>
                <a:stretch>
                  <a:fillRect t="-2857" b="-7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108520" y="2586970"/>
                <a:ext cx="9144000" cy="369332"/>
              </a:xfrm>
              <a:prstGeom prst="rect">
                <a:avLst/>
              </a:prstGeom>
              <a:noFill/>
            </p:spPr>
            <p:txBody>
              <a:bodyPr wrap="square" rtlCol="0">
                <a:spAutoFit/>
              </a:bodyPr>
              <a:lstStyle/>
              <a:p>
                <a:pPr algn="ctr"/>
                <a14:m>
                  <m:oMath xmlns:m="http://schemas.openxmlformats.org/officeDocument/2006/math">
                    <m:sSup>
                      <m:sSupPr>
                        <m:ctrlPr>
                          <a:rPr lang="el-GR" i="1" smtClean="0">
                            <a:latin typeface="Cambria Math"/>
                          </a:rPr>
                        </m:ctrlPr>
                      </m:sSupPr>
                      <m:e>
                        <m:r>
                          <m:rPr>
                            <m:sty m:val="p"/>
                          </m:rPr>
                          <a:rPr lang="el-GR" i="1">
                            <a:latin typeface="Cambria Math"/>
                          </a:rPr>
                          <m:t>Ω</m:t>
                        </m:r>
                      </m:e>
                      <m:sup>
                        <m:r>
                          <a:rPr lang="el-GR" i="1" smtClean="0">
                            <a:latin typeface="Cambria Math"/>
                            <a:ea typeface="Cambria Math"/>
                          </a:rPr>
                          <m:t>∞</m:t>
                        </m:r>
                      </m:sup>
                    </m:sSup>
                    <m:r>
                      <a:rPr lang="en-GB" i="1">
                        <a:latin typeface="Cambria Math"/>
                      </a:rPr>
                      <m:t>=</m:t>
                    </m:r>
                    <m:sSubSup>
                      <m:sSubSupPr>
                        <m:ctrlPr>
                          <a:rPr lang="en-US" i="1">
                            <a:latin typeface="Cambria Math"/>
                          </a:rPr>
                        </m:ctrlPr>
                      </m:sSubSupPr>
                      <m:e>
                        <m:r>
                          <a:rPr lang="en-US" i="1">
                            <a:latin typeface="Cambria Math"/>
                            <a:ea typeface="Cambria Math"/>
                          </a:rPr>
                          <m:t>𝛺</m:t>
                        </m:r>
                      </m:e>
                      <m:sub>
                        <m:r>
                          <a:rPr lang="en-GB" b="0" i="1" smtClean="0">
                            <a:latin typeface="Cambria Math"/>
                            <a:ea typeface="Cambria Math"/>
                          </a:rPr>
                          <m:t>1</m:t>
                        </m:r>
                      </m:sub>
                      <m:sup>
                        <m:r>
                          <a:rPr lang="en-US" i="1">
                            <a:latin typeface="Cambria Math"/>
                            <a:ea typeface="Cambria Math"/>
                          </a:rPr>
                          <m:t>∞</m:t>
                        </m:r>
                      </m:sup>
                    </m:sSubSup>
                    <m:r>
                      <a:rPr lang="en-GB" i="1">
                        <a:latin typeface="Cambria Math"/>
                      </a:rPr>
                      <m:t>⋃</m:t>
                    </m:r>
                    <m:sSub>
                      <m:sSubPr>
                        <m:ctrlPr>
                          <a:rPr lang="en-GB" i="1">
                            <a:latin typeface="Cambria Math"/>
                          </a:rPr>
                        </m:ctrlPr>
                      </m:sSubPr>
                      <m:e>
                        <m:r>
                          <m:rPr>
                            <m:sty m:val="p"/>
                          </m:rPr>
                          <a:rPr lang="el-GR" i="1">
                            <a:latin typeface="Cambria Math"/>
                          </a:rPr>
                          <m:t>Ω</m:t>
                        </m:r>
                      </m:e>
                      <m:sub>
                        <m:r>
                          <a:rPr lang="en-GB" i="1">
                            <a:latin typeface="Cambria Math"/>
                          </a:rPr>
                          <m:t>2</m:t>
                        </m:r>
                      </m:sub>
                    </m:sSub>
                    <m:r>
                      <a:rPr lang="en-GB" i="1">
                        <a:latin typeface="Cambria Math"/>
                      </a:rPr>
                      <m:t>⋃</m:t>
                    </m:r>
                    <m:sSub>
                      <m:sSubPr>
                        <m:ctrlPr>
                          <a:rPr lang="en-GB" i="1">
                            <a:latin typeface="Cambria Math"/>
                          </a:rPr>
                        </m:ctrlPr>
                      </m:sSubPr>
                      <m:e>
                        <m:r>
                          <m:rPr>
                            <m:sty m:val="p"/>
                          </m:rPr>
                          <a:rPr lang="el-GR" i="1">
                            <a:latin typeface="Cambria Math"/>
                          </a:rPr>
                          <m:t>Ω</m:t>
                        </m:r>
                      </m:e>
                      <m:sub>
                        <m:r>
                          <a:rPr lang="en-GB" i="1">
                            <a:latin typeface="Cambria Math"/>
                          </a:rPr>
                          <m:t>3</m:t>
                        </m:r>
                      </m:sub>
                    </m:sSub>
                  </m:oMath>
                </a14:m>
                <a:r>
                  <a:rPr lang="en-US" dirty="0" smtClean="0"/>
                  <a:t>		 </a:t>
                </a:r>
                <a14:m>
                  <m:oMath xmlns:m="http://schemas.openxmlformats.org/officeDocument/2006/math">
                    <m:sSubSup>
                      <m:sSubSupPr>
                        <m:ctrlPr>
                          <a:rPr lang="en-US" i="1">
                            <a:latin typeface="Cambria Math"/>
                          </a:rPr>
                        </m:ctrlPr>
                      </m:sSubSupPr>
                      <m:e>
                        <m:r>
                          <a:rPr lang="en-US" i="1">
                            <a:latin typeface="Cambria Math"/>
                            <a:ea typeface="Cambria Math"/>
                          </a:rPr>
                          <m:t>𝛺</m:t>
                        </m:r>
                      </m:e>
                      <m:sub>
                        <m:r>
                          <a:rPr lang="en-GB" i="1">
                            <a:latin typeface="Cambria Math"/>
                            <a:ea typeface="Cambria Math"/>
                          </a:rPr>
                          <m:t>1</m:t>
                        </m:r>
                      </m:sub>
                      <m:sup>
                        <m:r>
                          <a:rPr lang="en-US" i="1">
                            <a:latin typeface="Cambria Math"/>
                            <a:ea typeface="Cambria Math"/>
                          </a:rPr>
                          <m:t>∞</m:t>
                        </m:r>
                      </m:sup>
                    </m:sSubSup>
                    <m:r>
                      <a:rPr lang="en-GB" b="0" i="0" smtClean="0">
                        <a:latin typeface="Cambria Math"/>
                        <a:ea typeface="Cambria Math"/>
                      </a:rPr>
                      <m:t>=</m:t>
                    </m:r>
                    <m:sSubSup>
                      <m:sSubSupPr>
                        <m:ctrlPr>
                          <a:rPr lang="en-US" i="1">
                            <a:latin typeface="Cambria Math"/>
                          </a:rPr>
                        </m:ctrlPr>
                      </m:sSubSupPr>
                      <m:e>
                        <m:r>
                          <a:rPr lang="en-US" i="1">
                            <a:latin typeface="Cambria Math"/>
                            <a:ea typeface="Cambria Math"/>
                          </a:rPr>
                          <m:t>𝛺</m:t>
                        </m:r>
                      </m:e>
                      <m:sub>
                        <m:r>
                          <a:rPr lang="en-GB" i="1" smtClean="0">
                            <a:latin typeface="Cambria Math"/>
                            <a:ea typeface="Cambria Math"/>
                          </a:rPr>
                          <m:t>𝜀</m:t>
                        </m:r>
                      </m:sub>
                      <m:sup>
                        <m:r>
                          <a:rPr lang="en-US" i="1">
                            <a:latin typeface="Cambria Math"/>
                            <a:ea typeface="Cambria Math"/>
                          </a:rPr>
                          <m:t>∞</m:t>
                        </m:r>
                      </m:sup>
                    </m:sSubSup>
                    <m:r>
                      <a:rPr lang="en-US" i="1" smtClean="0">
                        <a:latin typeface="Cambria Math"/>
                        <a:ea typeface="Cambria Math"/>
                      </a:rPr>
                      <m:t>∖</m:t>
                    </m:r>
                    <m:sSub>
                      <m:sSubPr>
                        <m:ctrlPr>
                          <a:rPr lang="en-US" i="1" smtClean="0">
                            <a:latin typeface="Cambria Math"/>
                            <a:ea typeface="Cambria Math"/>
                          </a:rPr>
                        </m:ctrlPr>
                      </m:sSubPr>
                      <m:e>
                        <m:r>
                          <a:rPr lang="en-US" i="1">
                            <a:latin typeface="Cambria Math"/>
                            <a:ea typeface="Cambria Math"/>
                          </a:rPr>
                          <m:t>𝛾</m:t>
                        </m:r>
                      </m:e>
                      <m:sub>
                        <m:r>
                          <a:rPr lang="en-US" i="1" smtClean="0">
                            <a:latin typeface="Cambria Math"/>
                            <a:ea typeface="Cambria Math"/>
                          </a:rPr>
                          <m:t>𝜀</m:t>
                        </m:r>
                      </m:sub>
                    </m:sSub>
                  </m:oMath>
                </a14:m>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108520" y="2586970"/>
                <a:ext cx="9144000"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2763927" y="1755780"/>
                <a:ext cx="3600400" cy="738857"/>
              </a:xfrm>
              <a:prstGeom prst="rect">
                <a:avLst/>
              </a:prstGeom>
              <a:noFill/>
            </p:spPr>
            <p:txBody>
              <a:bodyPr wrap="square" rtlCol="0">
                <a:spAutoFit/>
              </a:bodyPr>
              <a:lstStyle/>
              <a:p>
                <a:pPr algn="ctr"/>
                <a:r>
                  <a:rPr lang="en-GB" dirty="0" smtClean="0">
                    <a:latin typeface="Garamond" panose="02020404030301010803" pitchFamily="18" charset="0"/>
                    <a:ea typeface="Cambria Math"/>
                  </a:rPr>
                  <a:t>Governing partial differential equation</a:t>
                </a:r>
                <a:endParaRPr lang="en-US" dirty="0" smtClean="0">
                  <a:latin typeface="Garamond" panose="02020404030301010803" pitchFamily="18" charset="0"/>
                  <a:ea typeface="Cambria Math"/>
                </a:endParaRPr>
              </a:p>
              <a:p>
                <a:pPr algn="ctr"/>
                <a14:m>
                  <m:oMath xmlns:m="http://schemas.openxmlformats.org/officeDocument/2006/math">
                    <m:r>
                      <a:rPr lang="en-US" i="1">
                        <a:latin typeface="Cambria Math"/>
                        <a:ea typeface="Cambria Math"/>
                      </a:rPr>
                      <m:t>𝛻</m:t>
                    </m:r>
                    <m:r>
                      <a:rPr lang="en-GB" i="1">
                        <a:latin typeface="Cambria Math"/>
                        <a:ea typeface="Cambria Math"/>
                      </a:rPr>
                      <m:t>⋅</m:t>
                    </m:r>
                    <m:sSup>
                      <m:sSupPr>
                        <m:ctrlPr>
                          <a:rPr lang="en-GB" b="1" i="1" smtClean="0">
                            <a:latin typeface="Cambria Math"/>
                            <a:ea typeface="Cambria Math"/>
                          </a:rPr>
                        </m:ctrlPr>
                      </m:sSupPr>
                      <m:e>
                        <m:acc>
                          <m:accPr>
                            <m:chr m:val="̃"/>
                            <m:ctrlPr>
                              <a:rPr lang="en-GB" i="1">
                                <a:latin typeface="Cambria Math"/>
                                <a:ea typeface="Cambria Math"/>
                              </a:rPr>
                            </m:ctrlPr>
                          </m:accPr>
                          <m:e>
                            <m:r>
                              <a:rPr lang="en-GB" b="1" i="1">
                                <a:latin typeface="Cambria Math"/>
                                <a:ea typeface="Cambria Math"/>
                              </a:rPr>
                              <m:t>𝑻</m:t>
                            </m:r>
                          </m:e>
                        </m:acc>
                      </m:e>
                      <m:sup>
                        <m:r>
                          <a:rPr lang="en-GB" b="1" i="1" smtClean="0">
                            <a:latin typeface="Cambria Math"/>
                            <a:ea typeface="Cambria Math"/>
                          </a:rPr>
                          <m:t>(</m:t>
                        </m:r>
                        <m:r>
                          <a:rPr lang="en-GB" b="0" i="1" smtClean="0">
                            <a:latin typeface="Cambria Math"/>
                            <a:ea typeface="Cambria Math"/>
                          </a:rPr>
                          <m:t>0</m:t>
                        </m:r>
                        <m:r>
                          <a:rPr lang="en-GB" b="1" i="1" smtClean="0">
                            <a:latin typeface="Cambria Math"/>
                            <a:ea typeface="Cambria Math"/>
                          </a:rPr>
                          <m:t>)</m:t>
                        </m:r>
                      </m:sup>
                    </m:sSup>
                    <m:d>
                      <m:dPr>
                        <m:ctrlPr>
                          <a:rPr lang="en-GB" i="1">
                            <a:latin typeface="Cambria Math"/>
                            <a:ea typeface="Cambria Math"/>
                          </a:rPr>
                        </m:ctrlPr>
                      </m:dPr>
                      <m:e>
                        <m:r>
                          <a:rPr lang="en-GB" b="1" i="1" smtClean="0">
                            <a:latin typeface="Cambria Math"/>
                            <a:ea typeface="Cambria Math"/>
                          </a:rPr>
                          <m:t>𝑿</m:t>
                        </m:r>
                      </m:e>
                    </m:d>
                    <m:r>
                      <a:rPr lang="en-GB" i="1">
                        <a:latin typeface="Cambria Math"/>
                        <a:ea typeface="Cambria Math"/>
                      </a:rPr>
                      <m:t>=</m:t>
                    </m:r>
                    <m:r>
                      <a:rPr lang="en-GB" b="1" i="1">
                        <a:latin typeface="Cambria Math"/>
                        <a:ea typeface="Cambria Math"/>
                      </a:rPr>
                      <m:t>𝟎</m:t>
                    </m:r>
                  </m:oMath>
                </a14:m>
                <a:r>
                  <a:rPr lang="en-US" dirty="0"/>
                  <a:t>	</a:t>
                </a:r>
                <a:r>
                  <a:rPr lang="en-GB" dirty="0">
                    <a:ea typeface="Cambria Math"/>
                  </a:rPr>
                  <a:t> </a:t>
                </a:r>
                <a14:m>
                  <m:oMath xmlns:m="http://schemas.openxmlformats.org/officeDocument/2006/math">
                    <m:r>
                      <a:rPr lang="en-GB" b="1" i="1">
                        <a:solidFill>
                          <a:srgbClr val="C00000"/>
                        </a:solidFill>
                        <a:latin typeface="Cambria Math"/>
                      </a:rPr>
                      <m:t>𝑿</m:t>
                    </m:r>
                    <m:r>
                      <a:rPr lang="en-GB" i="1">
                        <a:solidFill>
                          <a:srgbClr val="C00000"/>
                        </a:solidFill>
                        <a:latin typeface="Cambria Math"/>
                      </a:rPr>
                      <m:t>=</m:t>
                    </m:r>
                    <m:f>
                      <m:fPr>
                        <m:ctrlPr>
                          <a:rPr lang="en-GB" i="1">
                            <a:solidFill>
                              <a:srgbClr val="C00000"/>
                            </a:solidFill>
                            <a:latin typeface="Cambria Math"/>
                          </a:rPr>
                        </m:ctrlPr>
                      </m:fPr>
                      <m:num>
                        <m:r>
                          <a:rPr lang="en-GB" b="1" i="1">
                            <a:solidFill>
                              <a:srgbClr val="C00000"/>
                            </a:solidFill>
                            <a:latin typeface="Cambria Math"/>
                          </a:rPr>
                          <m:t>𝒙</m:t>
                        </m:r>
                      </m:num>
                      <m:den>
                        <m:r>
                          <a:rPr lang="en-GB" i="1">
                            <a:solidFill>
                              <a:srgbClr val="C00000"/>
                            </a:solidFill>
                            <a:latin typeface="Cambria Math"/>
                            <a:ea typeface="Cambria Math"/>
                          </a:rPr>
                          <m:t>𝜀</m:t>
                        </m:r>
                      </m:den>
                    </m:f>
                  </m:oMath>
                </a14:m>
                <a:r>
                  <a:rPr lang="en-GB" dirty="0"/>
                  <a:t> </a:t>
                </a:r>
                <a:r>
                  <a:rPr lang="en-GB" dirty="0" smtClean="0"/>
                  <a:t>, </a:t>
                </a:r>
                <a14:m>
                  <m:oMath xmlns:m="http://schemas.openxmlformats.org/officeDocument/2006/math">
                    <m:r>
                      <a:rPr lang="en-GB" b="1" i="1" smtClean="0">
                        <a:latin typeface="Cambria Math"/>
                        <a:ea typeface="Cambria Math"/>
                      </a:rPr>
                      <m:t>𝑿</m:t>
                    </m:r>
                    <m:r>
                      <a:rPr lang="en-GB" i="1">
                        <a:latin typeface="Cambria Math"/>
                        <a:ea typeface="Cambria Math"/>
                      </a:rPr>
                      <m:t>∈</m:t>
                    </m:r>
                    <m:sSubSup>
                      <m:sSubSupPr>
                        <m:ctrlPr>
                          <a:rPr lang="en-US" i="1">
                            <a:latin typeface="Cambria Math"/>
                          </a:rPr>
                        </m:ctrlPr>
                      </m:sSubSupPr>
                      <m:e>
                        <m:r>
                          <a:rPr lang="en-US" b="0" i="1" smtClean="0">
                            <a:latin typeface="Cambria Math"/>
                            <a:ea typeface="Cambria Math"/>
                          </a:rPr>
                          <m:t>𝛺</m:t>
                        </m:r>
                      </m:e>
                      <m:sub>
                        <m:r>
                          <a:rPr lang="en-US" b="1" i="1" smtClean="0">
                            <a:latin typeface="Cambria Math"/>
                            <a:ea typeface="Cambria Math"/>
                          </a:rPr>
                          <m:t>𝜀</m:t>
                        </m:r>
                      </m:sub>
                      <m:sup>
                        <m:r>
                          <a:rPr lang="en-US" i="1" smtClean="0">
                            <a:latin typeface="Cambria Math"/>
                            <a:ea typeface="Cambria Math"/>
                          </a:rPr>
                          <m:t>∞</m:t>
                        </m:r>
                      </m:sup>
                    </m:sSubSup>
                  </m:oMath>
                </a14:m>
                <a:endParaRPr lang="en-US"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2763927" y="1755780"/>
                <a:ext cx="3600400" cy="738857"/>
              </a:xfrm>
              <a:prstGeom prst="rect">
                <a:avLst/>
              </a:prstGeom>
              <a:blipFill rotWithShape="1">
                <a:blip r:embed="rId5"/>
                <a:stretch>
                  <a:fillRect l="-1354" t="-4132" r="-1354" b="-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590704" y="3356992"/>
                <a:ext cx="3410551" cy="1531958"/>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Compatibility conditions </a:t>
                </a:r>
                <a14:m>
                  <m:oMath xmlns:m="http://schemas.openxmlformats.org/officeDocument/2006/math">
                    <m:d>
                      <m:dPr>
                        <m:begChr m:val="‖"/>
                        <m:endChr m:val="‖"/>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𝑅</m:t>
                        </m:r>
                      </m:e>
                      <m:sub>
                        <m:r>
                          <a:rPr lang="en-GB" sz="2000" i="1">
                            <a:latin typeface="Cambria Math"/>
                            <a:ea typeface="Cambria Math"/>
                          </a:rPr>
                          <m:t>1</m:t>
                        </m:r>
                      </m:sub>
                    </m:sSub>
                  </m:oMath>
                </a14:m>
                <a:endParaRPr lang="en-GB" sz="2000" dirty="0" smtClean="0">
                  <a:latin typeface="Garamond" panose="02020404030301010803" pitchFamily="18" charset="0"/>
                  <a:ea typeface="Cambria Math"/>
                </a:endParaRPr>
              </a:p>
              <a:p>
                <a:pPr/>
                <a14:m>
                  <m:oMathPara xmlns:m="http://schemas.openxmlformats.org/officeDocument/2006/math">
                    <m:oMathParaPr>
                      <m:jc m:val="centerGroup"/>
                    </m:oMathParaPr>
                    <m:oMath xmlns:m="http://schemas.openxmlformats.org/officeDocument/2006/math">
                      <m:sSubSup>
                        <m:sSubSupPr>
                          <m:ctrlPr>
                            <a:rPr lang="en-US" sz="2000" i="1">
                              <a:latin typeface="Cambria Math"/>
                            </a:rPr>
                          </m:ctrlPr>
                        </m:sSubSupPr>
                        <m:e>
                          <m:acc>
                            <m:accPr>
                              <m:chr m:val="̃"/>
                              <m:ctrlPr>
                                <a:rPr lang="en-US" sz="2000" b="1" i="1" smtClean="0">
                                  <a:latin typeface="Cambria Math"/>
                                </a:rPr>
                              </m:ctrlPr>
                            </m:accPr>
                            <m:e>
                              <m:r>
                                <a:rPr lang="en-US" sz="2000" b="1" i="1">
                                  <a:latin typeface="Cambria Math"/>
                                </a:rPr>
                                <m:t>𝒖</m:t>
                              </m:r>
                            </m:e>
                          </m:acc>
                        </m:e>
                        <m:sub>
                          <m:r>
                            <a:rPr lang="en-US" sz="2000" i="1">
                              <a:latin typeface="Cambria Math"/>
                            </a:rPr>
                            <m:t>1</m:t>
                          </m:r>
                        </m:sub>
                        <m:sup>
                          <m:r>
                            <a:rPr lang="en-US" sz="2000" i="1">
                              <a:latin typeface="Cambria Math"/>
                            </a:rPr>
                            <m:t>(0)</m:t>
                          </m:r>
                        </m:sup>
                      </m:sSubSup>
                      <m:d>
                        <m:dPr>
                          <m:ctrlPr>
                            <a:rPr lang="en-GB" sz="2000" b="1" i="1" smtClean="0">
                              <a:latin typeface="Cambria Math"/>
                              <a:ea typeface="Cambria Math"/>
                            </a:rPr>
                          </m:ctrlPr>
                        </m:dPr>
                        <m:e>
                          <m:r>
                            <a:rPr lang="en-GB" sz="2000" b="1" i="1" smtClean="0">
                              <a:latin typeface="Cambria Math"/>
                              <a:ea typeface="Cambria Math"/>
                            </a:rPr>
                            <m:t>𝒙</m:t>
                          </m:r>
                        </m:e>
                      </m:d>
                      <m:r>
                        <a:rPr lang="en-GB" sz="2000" i="1">
                          <a:latin typeface="Cambria Math"/>
                          <a:ea typeface="Cambria Math"/>
                        </a:rPr>
                        <m:t>=</m:t>
                      </m:r>
                      <m:sSubSup>
                        <m:sSubSupPr>
                          <m:ctrlPr>
                            <a:rPr lang="en-US" sz="2000" i="1">
                              <a:latin typeface="Cambria Math"/>
                            </a:rPr>
                          </m:ctrlPr>
                        </m:sSubSupPr>
                        <m:e>
                          <m:acc>
                            <m:accPr>
                              <m:chr m:val="̃"/>
                              <m:ctrlPr>
                                <a:rPr lang="en-US" sz="2000" b="1" i="1" smtClean="0">
                                  <a:latin typeface="Cambria Math"/>
                                </a:rPr>
                              </m:ctrlPr>
                            </m:accPr>
                            <m:e>
                              <m:r>
                                <a:rPr lang="en-US" sz="2000" b="1" i="1">
                                  <a:latin typeface="Cambria Math"/>
                                </a:rPr>
                                <m:t>𝒖</m:t>
                              </m:r>
                            </m:e>
                          </m:acc>
                        </m:e>
                        <m:sub>
                          <m:r>
                            <a:rPr lang="en-GB" sz="2000" b="0" i="1" smtClean="0">
                              <a:latin typeface="Cambria Math"/>
                            </a:rPr>
                            <m:t>2</m:t>
                          </m:r>
                        </m:sub>
                        <m:sup>
                          <m:r>
                            <a:rPr lang="en-US" sz="2000" i="1">
                              <a:latin typeface="Cambria Math"/>
                            </a:rPr>
                            <m:t>(0)</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a:p>
                <a:pPr/>
                <a14:m>
                  <m:oMathPara xmlns:m="http://schemas.openxmlformats.org/officeDocument/2006/math">
                    <m:oMathParaPr>
                      <m:jc m:val="centerGroup"/>
                    </m:oMathParaPr>
                    <m:oMath xmlns:m="http://schemas.openxmlformats.org/officeDocument/2006/math">
                      <m:sSubSup>
                        <m:sSubSupPr>
                          <m:ctrlPr>
                            <a:rPr lang="en-US" sz="2000" i="1">
                              <a:latin typeface="Cambria Math"/>
                            </a:rPr>
                          </m:ctrlPr>
                        </m:sSubSupPr>
                        <m:e>
                          <m:acc>
                            <m:accPr>
                              <m:chr m:val="̃"/>
                              <m:ctrlPr>
                                <a:rPr lang="en-GB" sz="2000" b="1" i="1" smtClean="0">
                                  <a:latin typeface="Cambria Math"/>
                                </a:rPr>
                              </m:ctrlPr>
                            </m:accPr>
                            <m:e>
                              <m:r>
                                <a:rPr lang="en-GB" sz="2000" b="1" i="1" smtClean="0">
                                  <a:latin typeface="Cambria Math"/>
                                </a:rPr>
                                <m:t>𝒕</m:t>
                              </m:r>
                            </m:e>
                          </m:acc>
                        </m:e>
                        <m:sub>
                          <m:r>
                            <a:rPr lang="en-US" sz="2000" i="1">
                              <a:latin typeface="Cambria Math"/>
                            </a:rPr>
                            <m:t>1</m:t>
                          </m:r>
                        </m:sub>
                        <m:sup>
                          <m:r>
                            <a:rPr lang="en-US" sz="2000" i="1">
                              <a:latin typeface="Cambria Math"/>
                            </a:rPr>
                            <m:t>(0)</m:t>
                          </m:r>
                        </m:sup>
                      </m:sSubSup>
                      <m:d>
                        <m:dPr>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Sup>
                        <m:sSubSupPr>
                          <m:ctrlPr>
                            <a:rPr lang="en-US" sz="2000" i="1">
                              <a:latin typeface="Cambria Math"/>
                            </a:rPr>
                          </m:ctrlPr>
                        </m:sSubSupPr>
                        <m:e>
                          <m:acc>
                            <m:accPr>
                              <m:chr m:val="̃"/>
                              <m:ctrlPr>
                                <a:rPr lang="en-GB" sz="2000" b="1" i="1" smtClean="0">
                                  <a:latin typeface="Cambria Math"/>
                                </a:rPr>
                              </m:ctrlPr>
                            </m:accPr>
                            <m:e>
                              <m:r>
                                <a:rPr lang="en-GB" sz="2000" b="1" i="1" smtClean="0">
                                  <a:latin typeface="Cambria Math"/>
                                </a:rPr>
                                <m:t>𝒕</m:t>
                              </m:r>
                            </m:e>
                          </m:acc>
                        </m:e>
                        <m:sub>
                          <m:r>
                            <a:rPr lang="en-GB" sz="2000" b="0" i="1" smtClean="0">
                              <a:latin typeface="Cambria Math"/>
                            </a:rPr>
                            <m:t>2</m:t>
                          </m:r>
                        </m:sub>
                        <m:sup>
                          <m:r>
                            <a:rPr lang="en-US" sz="2000" i="1">
                              <a:latin typeface="Cambria Math"/>
                            </a:rPr>
                            <m:t>(0)</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p:txBody>
          </p:sp>
        </mc:Choice>
        <mc:Fallback xmlns="">
          <p:sp>
            <p:nvSpPr>
              <p:cNvPr id="21" name="TextovéPole 20"/>
              <p:cNvSpPr txBox="1">
                <a:spLocks noRot="1" noChangeAspect="1" noMove="1" noResize="1" noEditPoints="1" noAdjustHandles="1" noChangeArrowheads="1" noChangeShapeType="1" noTextEdit="1"/>
              </p:cNvSpPr>
              <p:nvPr/>
            </p:nvSpPr>
            <p:spPr>
              <a:xfrm>
                <a:off x="590704" y="3356992"/>
                <a:ext cx="3410551" cy="1531958"/>
              </a:xfrm>
              <a:prstGeom prst="rect">
                <a:avLst/>
              </a:prstGeom>
              <a:blipFill rotWithShape="1">
                <a:blip r:embed="rId6"/>
                <a:stretch>
                  <a:fillRect t="-1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p:cNvSpPr txBox="1"/>
              <p:nvPr/>
            </p:nvSpPr>
            <p:spPr>
              <a:xfrm>
                <a:off x="5032685" y="3356992"/>
                <a:ext cx="3410551" cy="1628446"/>
              </a:xfrm>
              <a:prstGeom prst="rect">
                <a:avLst/>
              </a:prstGeom>
              <a:noFill/>
            </p:spPr>
            <p:txBody>
              <a:bodyPr wrap="square" rtlCol="0">
                <a:spAutoFit/>
              </a:bodyPr>
              <a:lstStyle/>
              <a:p>
                <a:pPr algn="ctr"/>
                <a:r>
                  <a:rPr lang="en-GB" sz="2000" dirty="0" smtClean="0">
                    <a:latin typeface="Garamond" panose="02020404030301010803" pitchFamily="18" charset="0"/>
                    <a:ea typeface="Cambria Math"/>
                  </a:rPr>
                  <a:t>Compatibility conditions </a:t>
                </a:r>
                <a14:m>
                  <m:oMath xmlns:m="http://schemas.openxmlformats.org/officeDocument/2006/math">
                    <m:d>
                      <m:dPr>
                        <m:begChr m:val="‖"/>
                        <m:endChr m:val="‖"/>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
                      <m:sSubPr>
                        <m:ctrlPr>
                          <a:rPr lang="en-GB" sz="2000" i="1">
                            <a:latin typeface="Cambria Math"/>
                            <a:ea typeface="Cambria Math"/>
                          </a:rPr>
                        </m:ctrlPr>
                      </m:sSubPr>
                      <m:e>
                        <m:r>
                          <a:rPr lang="en-GB" sz="2000" i="1">
                            <a:latin typeface="Cambria Math"/>
                            <a:ea typeface="Cambria Math"/>
                          </a:rPr>
                          <m:t>𝑅</m:t>
                        </m:r>
                      </m:e>
                      <m:sub>
                        <m:r>
                          <a:rPr lang="en-GB" sz="2000" b="0" i="1" smtClean="0">
                            <a:latin typeface="Cambria Math"/>
                            <a:ea typeface="Cambria Math"/>
                          </a:rPr>
                          <m:t>2</m:t>
                        </m:r>
                      </m:sub>
                    </m:sSub>
                  </m:oMath>
                </a14:m>
                <a:endParaRPr lang="en-GB" sz="2000" dirty="0" smtClean="0">
                  <a:latin typeface="Garamond" panose="02020404030301010803" pitchFamily="18" charset="0"/>
                  <a:ea typeface="Cambria Math"/>
                </a:endParaRPr>
              </a:p>
              <a:p>
                <a:pPr/>
                <a14:m>
                  <m:oMathPara xmlns:m="http://schemas.openxmlformats.org/officeDocument/2006/math">
                    <m:oMathParaPr>
                      <m:jc m:val="centerGroup"/>
                    </m:oMathParaPr>
                    <m:oMath xmlns:m="http://schemas.openxmlformats.org/officeDocument/2006/math">
                      <m:sSubSup>
                        <m:sSubSupPr>
                          <m:ctrlPr>
                            <a:rPr lang="en-US" sz="2000" i="1">
                              <a:latin typeface="Cambria Math"/>
                            </a:rPr>
                          </m:ctrlPr>
                        </m:sSubSupPr>
                        <m:e>
                          <m:acc>
                            <m:accPr>
                              <m:chr m:val="̃"/>
                              <m:ctrlPr>
                                <a:rPr lang="en-US" sz="2000" b="1" i="1" smtClean="0">
                                  <a:latin typeface="Cambria Math"/>
                                </a:rPr>
                              </m:ctrlPr>
                            </m:accPr>
                            <m:e>
                              <m:r>
                                <a:rPr lang="en-US" sz="2000" b="1" i="1">
                                  <a:latin typeface="Cambria Math"/>
                                </a:rPr>
                                <m:t>𝒖</m:t>
                              </m:r>
                            </m:e>
                          </m:acc>
                        </m:e>
                        <m:sub>
                          <m:r>
                            <a:rPr lang="en-GB" sz="2000" b="0" i="1" smtClean="0">
                              <a:latin typeface="Cambria Math"/>
                            </a:rPr>
                            <m:t>2</m:t>
                          </m:r>
                        </m:sub>
                        <m:sup>
                          <m:r>
                            <a:rPr lang="en-US" sz="2000" i="1">
                              <a:latin typeface="Cambria Math"/>
                            </a:rPr>
                            <m:t>(0)</m:t>
                          </m:r>
                        </m:sup>
                      </m:sSubSup>
                      <m:d>
                        <m:dPr>
                          <m:ctrlPr>
                            <a:rPr lang="en-GB" sz="2000" b="1" i="1" smtClean="0">
                              <a:latin typeface="Cambria Math"/>
                              <a:ea typeface="Cambria Math"/>
                            </a:rPr>
                          </m:ctrlPr>
                        </m:dPr>
                        <m:e>
                          <m:r>
                            <a:rPr lang="en-GB" sz="2000" b="1" i="1" smtClean="0">
                              <a:latin typeface="Cambria Math"/>
                              <a:ea typeface="Cambria Math"/>
                            </a:rPr>
                            <m:t>𝒙</m:t>
                          </m:r>
                        </m:e>
                      </m:d>
                      <m:r>
                        <a:rPr lang="en-GB" sz="2000" i="1">
                          <a:latin typeface="Cambria Math"/>
                          <a:ea typeface="Cambria Math"/>
                        </a:rPr>
                        <m:t>=</m:t>
                      </m:r>
                      <m:sSubSup>
                        <m:sSubSupPr>
                          <m:ctrlPr>
                            <a:rPr lang="en-US" sz="2000" i="1">
                              <a:latin typeface="Cambria Math"/>
                            </a:rPr>
                          </m:ctrlPr>
                        </m:sSubSupPr>
                        <m:e>
                          <m:acc>
                            <m:accPr>
                              <m:chr m:val="̃"/>
                              <m:ctrlPr>
                                <a:rPr lang="en-US" sz="2000" b="1" i="1" smtClean="0">
                                  <a:latin typeface="Cambria Math"/>
                                </a:rPr>
                              </m:ctrlPr>
                            </m:accPr>
                            <m:e>
                              <m:r>
                                <a:rPr lang="en-US" sz="2000" b="1" i="1">
                                  <a:latin typeface="Cambria Math"/>
                                </a:rPr>
                                <m:t>𝒖</m:t>
                              </m:r>
                            </m:e>
                          </m:acc>
                        </m:e>
                        <m:sub>
                          <m:r>
                            <a:rPr lang="en-GB" sz="2000" b="0" i="1" smtClean="0">
                              <a:latin typeface="Cambria Math"/>
                            </a:rPr>
                            <m:t>3</m:t>
                          </m:r>
                        </m:sub>
                        <m:sup>
                          <m:r>
                            <a:rPr lang="en-US" sz="2000" i="1">
                              <a:latin typeface="Cambria Math"/>
                            </a:rPr>
                            <m:t>(0)</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a:rPr>
                          </m:ctrlPr>
                        </m:sSubSupPr>
                        <m:e>
                          <m:acc>
                            <m:accPr>
                              <m:chr m:val="̃"/>
                              <m:ctrlPr>
                                <a:rPr lang="en-GB" sz="2000" b="1" i="1" smtClean="0">
                                  <a:latin typeface="Cambria Math"/>
                                </a:rPr>
                              </m:ctrlPr>
                            </m:accPr>
                            <m:e>
                              <m:r>
                                <a:rPr lang="en-GB" sz="2000" b="1" i="1">
                                  <a:latin typeface="Cambria Math"/>
                                </a:rPr>
                                <m:t>𝒕</m:t>
                              </m:r>
                            </m:e>
                          </m:acc>
                        </m:e>
                        <m:sub>
                          <m:r>
                            <a:rPr lang="en-GB" sz="2000" b="0" i="1" smtClean="0">
                              <a:latin typeface="Cambria Math"/>
                            </a:rPr>
                            <m:t>2</m:t>
                          </m:r>
                        </m:sub>
                        <m:sup>
                          <m:r>
                            <a:rPr lang="en-US" sz="2000" i="1">
                              <a:latin typeface="Cambria Math"/>
                            </a:rPr>
                            <m:t>(0)</m:t>
                          </m:r>
                        </m:sup>
                      </m:sSubSup>
                      <m:d>
                        <m:dPr>
                          <m:ctrlPr>
                            <a:rPr lang="en-GB" sz="2000" b="1" i="1">
                              <a:latin typeface="Cambria Math"/>
                              <a:ea typeface="Cambria Math"/>
                            </a:rPr>
                          </m:ctrlPr>
                        </m:dPr>
                        <m:e>
                          <m:r>
                            <a:rPr lang="en-GB" sz="2000" b="1" i="1">
                              <a:latin typeface="Cambria Math"/>
                              <a:ea typeface="Cambria Math"/>
                            </a:rPr>
                            <m:t>𝒙</m:t>
                          </m:r>
                        </m:e>
                      </m:d>
                      <m:r>
                        <a:rPr lang="en-GB" sz="2000" i="1">
                          <a:latin typeface="Cambria Math"/>
                          <a:ea typeface="Cambria Math"/>
                        </a:rPr>
                        <m:t>=</m:t>
                      </m:r>
                      <m:sSubSup>
                        <m:sSubSupPr>
                          <m:ctrlPr>
                            <a:rPr lang="en-US" sz="2000" i="1">
                              <a:latin typeface="Cambria Math"/>
                            </a:rPr>
                          </m:ctrlPr>
                        </m:sSubSupPr>
                        <m:e>
                          <m:acc>
                            <m:accPr>
                              <m:chr m:val="̃"/>
                              <m:ctrlPr>
                                <a:rPr lang="en-GB" sz="2000" b="1" i="1" smtClean="0">
                                  <a:latin typeface="Cambria Math"/>
                                </a:rPr>
                              </m:ctrlPr>
                            </m:accPr>
                            <m:e>
                              <m:r>
                                <a:rPr lang="en-GB" sz="2000" b="1" i="1">
                                  <a:latin typeface="Cambria Math"/>
                                </a:rPr>
                                <m:t>𝒕</m:t>
                              </m:r>
                            </m:e>
                          </m:acc>
                        </m:e>
                        <m:sub>
                          <m:r>
                            <a:rPr lang="en-GB" sz="2000" b="0" i="1" smtClean="0">
                              <a:latin typeface="Cambria Math"/>
                            </a:rPr>
                            <m:t>3</m:t>
                          </m:r>
                        </m:sub>
                        <m:sup>
                          <m:r>
                            <a:rPr lang="en-US" sz="2000" i="1">
                              <a:latin typeface="Cambria Math"/>
                            </a:rPr>
                            <m:t>(0)</m:t>
                          </m:r>
                        </m:sup>
                      </m:sSubSup>
                      <m:d>
                        <m:dPr>
                          <m:ctrlPr>
                            <a:rPr lang="en-GB" sz="2000" b="1" i="1">
                              <a:latin typeface="Cambria Math"/>
                              <a:ea typeface="Cambria Math"/>
                            </a:rPr>
                          </m:ctrlPr>
                        </m:dPr>
                        <m:e>
                          <m:r>
                            <a:rPr lang="en-GB" sz="2000" b="1" i="1">
                              <a:latin typeface="Cambria Math"/>
                              <a:ea typeface="Cambria Math"/>
                            </a:rPr>
                            <m:t>𝒙</m:t>
                          </m:r>
                        </m:e>
                      </m:d>
                    </m:oMath>
                  </m:oMathPara>
                </a14:m>
                <a:endParaRPr lang="en-US" sz="2000" dirty="0" smtClean="0"/>
              </a:p>
            </p:txBody>
          </p:sp>
        </mc:Choice>
        <mc:Fallback xmlns="">
          <p:sp>
            <p:nvSpPr>
              <p:cNvPr id="23" name="TextovéPole 22"/>
              <p:cNvSpPr txBox="1">
                <a:spLocks noRot="1" noChangeAspect="1" noMove="1" noResize="1" noEditPoints="1" noAdjustHandles="1" noChangeArrowheads="1" noChangeShapeType="1" noTextEdit="1"/>
              </p:cNvSpPr>
              <p:nvPr/>
            </p:nvSpPr>
            <p:spPr>
              <a:xfrm>
                <a:off x="5032685" y="3356992"/>
                <a:ext cx="3410551" cy="1628446"/>
              </a:xfrm>
              <a:prstGeom prst="rect">
                <a:avLst/>
              </a:prstGeom>
              <a:blipFill rotWithShape="1">
                <a:blip r:embed="rId7"/>
                <a:stretch>
                  <a:fillRect t="-1873"/>
                </a:stretch>
              </a:blipFill>
            </p:spPr>
            <p:txBody>
              <a:bodyPr/>
              <a:lstStyle/>
              <a:p>
                <a:r>
                  <a:rPr lang="en-US">
                    <a:noFill/>
                  </a:rPr>
                  <a:t> </a:t>
                </a:r>
              </a:p>
            </p:txBody>
          </p:sp>
        </mc:Fallback>
      </mc:AlternateContent>
    </p:spTree>
    <p:extLst>
      <p:ext uri="{BB962C8B-B14F-4D97-AF65-F5344CB8AC3E}">
        <p14:creationId xmlns:p14="http://schemas.microsoft.com/office/powerpoint/2010/main" val="1485407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584775"/>
          </a:xfrm>
          <a:prstGeom prst="rect">
            <a:avLst/>
          </a:prstGeom>
          <a:noFill/>
        </p:spPr>
        <p:txBody>
          <a:bodyPr wrap="square" rtlCol="0">
            <a:spAutoFit/>
          </a:bodyPr>
          <a:lstStyle/>
          <a:p>
            <a:pPr algn="ctr"/>
            <a:r>
              <a:rPr lang="en-GB" sz="3200" b="1" dirty="0" smtClean="0">
                <a:latin typeface="Garamond" panose="02020404030301010803" pitchFamily="18" charset="0"/>
              </a:rPr>
              <a:t>FUNDAMENTAL SOLUTION</a:t>
            </a:r>
            <a:endParaRPr lang="cs-CZ" sz="3200" i="1" dirty="0">
              <a:latin typeface="Garamond" panose="02020404030301010803" pitchFamily="18"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904278"/>
            <a:ext cx="3023781" cy="2198226"/>
          </a:xfrm>
          <a:prstGeom prst="rect">
            <a:avLst/>
          </a:prstGeom>
        </p:spPr>
      </p:pic>
      <mc:AlternateContent xmlns:mc="http://schemas.openxmlformats.org/markup-compatibility/2006" xmlns:a14="http://schemas.microsoft.com/office/drawing/2010/main">
        <mc:Choice Requires="a14">
          <p:sp>
            <p:nvSpPr>
              <p:cNvPr id="4" name="Obdélník 3"/>
              <p:cNvSpPr/>
              <p:nvPr/>
            </p:nvSpPr>
            <p:spPr>
              <a:xfrm>
                <a:off x="363247" y="1079613"/>
                <a:ext cx="4842284" cy="1880387"/>
              </a:xfrm>
              <a:prstGeom prst="rect">
                <a:avLst/>
              </a:prstGeom>
            </p:spPr>
            <p:txBody>
              <a:bodyPr wrap="square">
                <a:spAutoFit/>
              </a:bodyPr>
              <a:lstStyle/>
              <a:p>
                <a:pPr algn="ctr"/>
                <a:r>
                  <a:rPr lang="en-GB" dirty="0" smtClean="0">
                    <a:latin typeface="Garamond" panose="02020404030301010803" pitchFamily="18" charset="0"/>
                  </a:rPr>
                  <a:t> Matrix </a:t>
                </a:r>
                <a14:m>
                  <m:oMath xmlns:m="http://schemas.openxmlformats.org/officeDocument/2006/math">
                    <m:sSubSup>
                      <m:sSubSupPr>
                        <m:ctrlPr>
                          <a:rPr lang="en-US" i="1">
                            <a:latin typeface="Cambria Math"/>
                          </a:rPr>
                        </m:ctrlPr>
                      </m:sSubSupPr>
                      <m:e>
                        <m:r>
                          <m:rPr>
                            <m:sty m:val="p"/>
                          </m:rPr>
                          <a:rPr lang="en-US">
                            <a:latin typeface="Cambria Math"/>
                          </a:rPr>
                          <m:t>Ω</m:t>
                        </m:r>
                      </m:e>
                      <m:sub>
                        <m:r>
                          <a:rPr lang="en-US" i="1">
                            <a:latin typeface="Cambria Math"/>
                          </a:rPr>
                          <m:t>1</m:t>
                        </m:r>
                      </m:sub>
                      <m:sup>
                        <m:r>
                          <a:rPr lang="en-US" i="1">
                            <a:latin typeface="Cambria Math"/>
                          </a:rPr>
                          <m:t>∞</m:t>
                        </m:r>
                      </m:sup>
                    </m:sSubSup>
                  </m:oMath>
                </a14:m>
                <a:endParaRPr lang="en-GB" dirty="0" smtClean="0">
                  <a:latin typeface="Garamond" panose="02020404030301010803"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𝜙</m:t>
                          </m:r>
                        </m:e>
                        <m:sub>
                          <m:r>
                            <a:rPr lang="en-US" i="1">
                              <a:latin typeface="Cambria Math"/>
                            </a:rPr>
                            <m:t>1</m:t>
                          </m:r>
                        </m:sub>
                      </m:sSub>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sSup>
                        <m:sSupPr>
                          <m:ctrlPr>
                            <a:rPr lang="en-US" i="1">
                              <a:latin typeface="Cambria Math"/>
                            </a:rPr>
                          </m:ctrlPr>
                        </m:sSupPr>
                        <m:e>
                          <m:r>
                            <a:rPr lang="en-US" i="1">
                              <a:latin typeface="Cambria Math"/>
                            </a:rPr>
                            <m:t>𝜙</m:t>
                          </m:r>
                        </m:e>
                        <m:sup>
                          <m:r>
                            <a:rPr lang="en-US" i="1">
                              <a:latin typeface="Cambria Math"/>
                            </a:rPr>
                            <m:t>𝑠</m:t>
                          </m:r>
                        </m:sup>
                      </m:sSup>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nary>
                        <m:naryPr>
                          <m:chr m:val="∑"/>
                          <m:limLoc m:val="undOvr"/>
                          <m:ctrlPr>
                            <a:rPr lang="en-US" i="1">
                              <a:latin typeface="Cambria Math"/>
                            </a:rPr>
                          </m:ctrlPr>
                        </m:naryPr>
                        <m:sub>
                          <m:r>
                            <a:rPr lang="en-US" i="1">
                              <a:latin typeface="Cambria Math"/>
                            </a:rPr>
                            <m:t>𝑛</m:t>
                          </m:r>
                          <m:r>
                            <a:rPr lang="en-US" i="1">
                              <a:latin typeface="Cambria Math"/>
                            </a:rPr>
                            <m:t>=</m:t>
                          </m:r>
                          <m:r>
                            <a:rPr lang="en-US" i="1">
                              <a:latin typeface="Cambria Math"/>
                            </a:rPr>
                            <m:t>0</m:t>
                          </m:r>
                        </m:sub>
                        <m:sup>
                          <m:r>
                            <a:rPr lang="en-US" i="1">
                              <a:latin typeface="Cambria Math"/>
                            </a:rPr>
                            <m:t>∞</m:t>
                          </m:r>
                        </m:sup>
                        <m:e>
                          <m:sSub>
                            <m:sSubPr>
                              <m:ctrlPr>
                                <a:rPr lang="en-US" i="1">
                                  <a:latin typeface="Cambria Math"/>
                                </a:rPr>
                              </m:ctrlPr>
                            </m:sSubPr>
                            <m:e>
                              <m:r>
                                <a:rPr lang="en-US" i="1">
                                  <a:latin typeface="Cambria Math"/>
                                </a:rPr>
                                <m:t>h</m:t>
                              </m:r>
                            </m:e>
                            <m:sub>
                              <m:r>
                                <a:rPr lang="en-US" i="1">
                                  <a:latin typeface="Cambria Math"/>
                                </a:rPr>
                                <m:t>−</m:t>
                              </m:r>
                              <m:r>
                                <a:rPr lang="en-US" i="1">
                                  <a:latin typeface="Cambria Math"/>
                                </a:rPr>
                                <m:t>𝑛</m:t>
                              </m:r>
                            </m:sub>
                          </m:sSub>
                          <m:r>
                            <a:rPr lang="en-US" i="1">
                              <a:latin typeface="Cambria Math"/>
                            </a:rPr>
                            <m:t> </m:t>
                          </m:r>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m:t>
                              </m:r>
                              <m:r>
                                <a:rPr lang="en-US" i="1">
                                  <a:latin typeface="Cambria Math"/>
                                </a:rPr>
                                <m:t>𝑛</m:t>
                              </m:r>
                            </m:sup>
                          </m:sSup>
                        </m:e>
                      </m:nary>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 </m:t>
                      </m:r>
                      <m:sSub>
                        <m:sSubPr>
                          <m:ctrlPr>
                            <a:rPr lang="en-US" i="1">
                              <a:latin typeface="Cambria Math"/>
                            </a:rPr>
                          </m:ctrlPr>
                        </m:sSubPr>
                        <m:e>
                          <m:r>
                            <a:rPr lang="en-US" i="1">
                              <a:latin typeface="Cambria Math"/>
                            </a:rPr>
                            <m:t>𝜓</m:t>
                          </m:r>
                        </m:e>
                        <m:sub>
                          <m:r>
                            <a:rPr lang="en-US" i="1">
                              <a:latin typeface="Cambria Math"/>
                            </a:rPr>
                            <m:t>1</m:t>
                          </m:r>
                        </m:sub>
                      </m:sSub>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sSup>
                        <m:sSupPr>
                          <m:ctrlPr>
                            <a:rPr lang="en-US" i="1">
                              <a:latin typeface="Cambria Math"/>
                            </a:rPr>
                          </m:ctrlPr>
                        </m:sSupPr>
                        <m:e>
                          <m:r>
                            <a:rPr lang="en-US" i="1">
                              <a:latin typeface="Cambria Math"/>
                            </a:rPr>
                            <m:t>𝜓</m:t>
                          </m:r>
                        </m:e>
                        <m:sup>
                          <m:r>
                            <a:rPr lang="en-US" i="1">
                              <a:latin typeface="Cambria Math"/>
                            </a:rPr>
                            <m:t>𝑠</m:t>
                          </m:r>
                        </m:sup>
                      </m:sSup>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nary>
                        <m:naryPr>
                          <m:chr m:val="∑"/>
                          <m:limLoc m:val="undOvr"/>
                          <m:ctrlPr>
                            <a:rPr lang="en-US" i="1">
                              <a:latin typeface="Cambria Math"/>
                            </a:rPr>
                          </m:ctrlPr>
                        </m:naryPr>
                        <m:sub>
                          <m:r>
                            <a:rPr lang="en-US" i="1">
                              <a:latin typeface="Cambria Math"/>
                            </a:rPr>
                            <m:t>𝑛</m:t>
                          </m:r>
                          <m:r>
                            <a:rPr lang="en-US" i="1">
                              <a:latin typeface="Cambria Math"/>
                            </a:rPr>
                            <m:t>=</m:t>
                          </m:r>
                          <m:r>
                            <a:rPr lang="en-US" i="1">
                              <a:latin typeface="Cambria Math"/>
                            </a:rPr>
                            <m:t>0</m:t>
                          </m:r>
                        </m:sub>
                        <m:sup>
                          <m:r>
                            <a:rPr lang="en-US" i="1">
                              <a:latin typeface="Cambria Math"/>
                            </a:rPr>
                            <m:t>∞</m:t>
                          </m:r>
                        </m:sup>
                        <m:e>
                          <m:sSub>
                            <m:sSubPr>
                              <m:ctrlPr>
                                <a:rPr lang="en-US" i="1">
                                  <a:latin typeface="Cambria Math"/>
                                </a:rPr>
                              </m:ctrlPr>
                            </m:sSubPr>
                            <m:e>
                              <m:r>
                                <a:rPr lang="en-US" i="1">
                                  <a:latin typeface="Cambria Math"/>
                                </a:rPr>
                                <m:t>𝑝</m:t>
                              </m:r>
                            </m:e>
                            <m:sub>
                              <m:r>
                                <a:rPr lang="en-US" i="1">
                                  <a:latin typeface="Cambria Math"/>
                                </a:rPr>
                                <m:t>−</m:t>
                              </m:r>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m:t>
                              </m:r>
                              <m:r>
                                <a:rPr lang="en-US" i="1">
                                  <a:latin typeface="Cambria Math"/>
                                </a:rPr>
                                <m:t>𝑛</m:t>
                              </m:r>
                            </m:sup>
                          </m:sSup>
                        </m:e>
                      </m:nary>
                    </m:oMath>
                  </m:oMathPara>
                </a14:m>
                <a:endParaRPr lang="en-US" dirty="0"/>
              </a:p>
            </p:txBody>
          </p:sp>
        </mc:Choice>
        <mc:Fallback xmlns="">
          <p:sp>
            <p:nvSpPr>
              <p:cNvPr id="4" name="Obdélník 3"/>
              <p:cNvSpPr>
                <a:spLocks noRot="1" noChangeAspect="1" noMove="1" noResize="1" noEditPoints="1" noAdjustHandles="1" noChangeArrowheads="1" noChangeShapeType="1" noTextEdit="1"/>
              </p:cNvSpPr>
              <p:nvPr/>
            </p:nvSpPr>
            <p:spPr>
              <a:xfrm>
                <a:off x="363247" y="1079613"/>
                <a:ext cx="4842284" cy="1880387"/>
              </a:xfrm>
              <a:prstGeom prst="rect">
                <a:avLst/>
              </a:prstGeom>
              <a:blipFill rotWithShape="1">
                <a:blip r:embed="rId4"/>
                <a:stretch>
                  <a:fillRect t="-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délník 10"/>
              <p:cNvSpPr/>
              <p:nvPr/>
            </p:nvSpPr>
            <p:spPr>
              <a:xfrm>
                <a:off x="243539" y="3171750"/>
                <a:ext cx="5112568" cy="1877181"/>
              </a:xfrm>
              <a:prstGeom prst="rect">
                <a:avLst/>
              </a:prstGeom>
            </p:spPr>
            <p:txBody>
              <a:bodyPr wrap="square">
                <a:spAutoFit/>
              </a:bodyPr>
              <a:lstStyle/>
              <a:p>
                <a:pPr algn="ctr"/>
                <a:r>
                  <a:rPr lang="en-GB" dirty="0" smtClean="0">
                    <a:latin typeface="Garamond" panose="02020404030301010803" pitchFamily="18" charset="0"/>
                  </a:rPr>
                  <a:t>Interfacial zone </a:t>
                </a:r>
                <a14:m>
                  <m:oMath xmlns:m="http://schemas.openxmlformats.org/officeDocument/2006/math">
                    <m:sSub>
                      <m:sSubPr>
                        <m:ctrlPr>
                          <a:rPr lang="en-GB" b="0" i="1" smtClean="0">
                            <a:latin typeface="Cambria Math"/>
                          </a:rPr>
                        </m:ctrlPr>
                      </m:sSubPr>
                      <m:e>
                        <m:r>
                          <m:rPr>
                            <m:sty m:val="p"/>
                          </m:rPr>
                          <a:rPr lang="en-GB" b="0" i="0" smtClean="0">
                            <a:latin typeface="Cambria Math"/>
                          </a:rPr>
                          <m:t>Ω</m:t>
                        </m:r>
                      </m:e>
                      <m:sub>
                        <m:r>
                          <a:rPr lang="en-GB" b="0" i="1" smtClean="0">
                            <a:latin typeface="Cambria Math"/>
                          </a:rPr>
                          <m:t>2</m:t>
                        </m:r>
                      </m:sub>
                    </m:sSub>
                  </m:oMath>
                </a14:m>
                <a:endParaRPr lang="en-GB" dirty="0" smtClean="0">
                  <a:latin typeface="Garamond" panose="02020404030301010803"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𝜙</m:t>
                          </m:r>
                        </m:e>
                        <m:sub>
                          <m:r>
                            <a:rPr lang="en-GB" b="0" i="1" smtClean="0">
                              <a:latin typeface="Cambria Math"/>
                            </a:rPr>
                            <m:t>2</m:t>
                          </m:r>
                        </m:sub>
                      </m:sSub>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nary>
                        <m:naryPr>
                          <m:chr m:val="∑"/>
                          <m:limLoc m:val="undOvr"/>
                          <m:ctrlPr>
                            <a:rPr lang="en-US" i="1">
                              <a:latin typeface="Cambria Math"/>
                            </a:rPr>
                          </m:ctrlPr>
                        </m:naryPr>
                        <m:sub>
                          <m:r>
                            <a:rPr lang="en-US" i="1">
                              <a:latin typeface="Cambria Math"/>
                            </a:rPr>
                            <m:t>𝑛</m:t>
                          </m:r>
                          <m:r>
                            <a:rPr lang="en-US" i="1">
                              <a:latin typeface="Cambria Math"/>
                            </a:rPr>
                            <m:t>=</m:t>
                          </m:r>
                          <m:r>
                            <a:rPr lang="en-US" i="1">
                              <a:latin typeface="Cambria Math"/>
                            </a:rPr>
                            <m:t>0</m:t>
                          </m:r>
                        </m:sub>
                        <m:sup>
                          <m:r>
                            <a:rPr lang="en-US" i="1">
                              <a:latin typeface="Cambria Math"/>
                            </a:rPr>
                            <m:t>∞</m:t>
                          </m:r>
                        </m:sup>
                        <m:e>
                          <m:d>
                            <m:dPr>
                              <m:begChr m:val="["/>
                              <m:endChr m:val="]"/>
                              <m:ctrlPr>
                                <a:rPr lang="en-US" i="1" smtClean="0">
                                  <a:latin typeface="Cambria Math"/>
                                </a:rPr>
                              </m:ctrlPr>
                            </m:dPr>
                            <m:e>
                              <m:sSub>
                                <m:sSubPr>
                                  <m:ctrlPr>
                                    <a:rPr lang="en-US" i="1" smtClean="0">
                                      <a:latin typeface="Cambria Math"/>
                                    </a:rPr>
                                  </m:ctrlPr>
                                </m:sSubPr>
                                <m:e>
                                  <m:r>
                                    <a:rPr lang="en-GB" i="1">
                                      <a:latin typeface="Cambria Math"/>
                                    </a:rPr>
                                    <m:t>𝑞</m:t>
                                  </m:r>
                                </m:e>
                                <m:sub>
                                  <m:r>
                                    <a:rPr lang="en-US" i="1">
                                      <a:latin typeface="Cambria Math"/>
                                    </a:rPr>
                                    <m:t>−</m:t>
                                  </m:r>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m:t>
                                  </m:r>
                                  <m:r>
                                    <a:rPr lang="en-US" i="1">
                                      <a:latin typeface="Cambria Math"/>
                                    </a:rPr>
                                    <m:t>𝑛</m:t>
                                  </m:r>
                                </m:sup>
                              </m:sSup>
                              <m:r>
                                <a:rPr lang="en-GB" b="0" i="1" smtClean="0">
                                  <a:latin typeface="Cambria Math"/>
                                </a:rPr>
                                <m:t>+</m:t>
                              </m:r>
                              <m:sSub>
                                <m:sSubPr>
                                  <m:ctrlPr>
                                    <a:rPr lang="en-US" i="1">
                                      <a:latin typeface="Cambria Math"/>
                                    </a:rPr>
                                  </m:ctrlPr>
                                </m:sSubPr>
                                <m:e>
                                  <m:r>
                                    <a:rPr lang="en-GB" i="1">
                                      <a:latin typeface="Cambria Math"/>
                                    </a:rPr>
                                    <m:t>𝑞</m:t>
                                  </m:r>
                                </m:e>
                                <m:sub>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𝑛</m:t>
                                  </m:r>
                                </m:sup>
                              </m:sSup>
                            </m:e>
                          </m:d>
                          <m:r>
                            <a:rPr lang="en-US" i="1">
                              <a:latin typeface="Cambria Math"/>
                            </a:rPr>
                            <m:t> </m:t>
                          </m:r>
                        </m:e>
                      </m:nary>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𝜓</m:t>
                          </m:r>
                        </m:e>
                        <m:sub>
                          <m:r>
                            <a:rPr lang="en-GB" b="0" i="1" smtClean="0">
                              <a:latin typeface="Cambria Math"/>
                            </a:rPr>
                            <m:t>2</m:t>
                          </m:r>
                        </m:sub>
                      </m:sSub>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nary>
                        <m:naryPr>
                          <m:chr m:val="∑"/>
                          <m:limLoc m:val="undOvr"/>
                          <m:ctrlPr>
                            <a:rPr lang="en-US" i="1">
                              <a:latin typeface="Cambria Math"/>
                            </a:rPr>
                          </m:ctrlPr>
                        </m:naryPr>
                        <m:sub>
                          <m:r>
                            <a:rPr lang="en-US" i="1">
                              <a:latin typeface="Cambria Math"/>
                            </a:rPr>
                            <m:t>𝑛</m:t>
                          </m:r>
                          <m:r>
                            <a:rPr lang="en-US" i="1">
                              <a:latin typeface="Cambria Math"/>
                            </a:rPr>
                            <m:t>=</m:t>
                          </m:r>
                          <m:r>
                            <a:rPr lang="en-US" i="1">
                              <a:latin typeface="Cambria Math"/>
                            </a:rPr>
                            <m:t>0</m:t>
                          </m:r>
                        </m:sub>
                        <m:sup>
                          <m:r>
                            <a:rPr lang="en-US" i="1">
                              <a:latin typeface="Cambria Math"/>
                            </a:rPr>
                            <m:t>∞</m:t>
                          </m:r>
                        </m:sup>
                        <m:e>
                          <m:d>
                            <m:dPr>
                              <m:begChr m:val="["/>
                              <m:endChr m:val="]"/>
                              <m:ctrlPr>
                                <a:rPr lang="en-US" i="1" smtClean="0">
                                  <a:latin typeface="Cambria Math"/>
                                </a:rPr>
                              </m:ctrlPr>
                            </m:dPr>
                            <m:e>
                              <m:sSub>
                                <m:sSubPr>
                                  <m:ctrlPr>
                                    <a:rPr lang="en-US" i="1">
                                      <a:latin typeface="Cambria Math"/>
                                    </a:rPr>
                                  </m:ctrlPr>
                                </m:sSubPr>
                                <m:e>
                                  <m:r>
                                    <a:rPr lang="en-GB" b="0" i="1" smtClean="0">
                                      <a:latin typeface="Cambria Math"/>
                                    </a:rPr>
                                    <m:t>𝑟</m:t>
                                  </m:r>
                                </m:e>
                                <m:sub>
                                  <m:r>
                                    <a:rPr lang="en-US" i="1">
                                      <a:latin typeface="Cambria Math"/>
                                    </a:rPr>
                                    <m:t>−</m:t>
                                  </m:r>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m:t>
                                  </m:r>
                                  <m:r>
                                    <a:rPr lang="en-US" i="1">
                                      <a:latin typeface="Cambria Math"/>
                                    </a:rPr>
                                    <m:t>𝑛</m:t>
                                  </m:r>
                                </m:sup>
                              </m:sSup>
                              <m:r>
                                <a:rPr lang="en-GB" b="0" i="1" smtClean="0">
                                  <a:latin typeface="Cambria Math"/>
                                </a:rPr>
                                <m:t>+</m:t>
                              </m:r>
                              <m:sSub>
                                <m:sSubPr>
                                  <m:ctrlPr>
                                    <a:rPr lang="en-US" i="1">
                                      <a:latin typeface="Cambria Math"/>
                                    </a:rPr>
                                  </m:ctrlPr>
                                </m:sSubPr>
                                <m:e>
                                  <m:r>
                                    <a:rPr lang="en-GB" b="0" i="1" smtClean="0">
                                      <a:latin typeface="Cambria Math"/>
                                    </a:rPr>
                                    <m:t>𝑟</m:t>
                                  </m:r>
                                </m:e>
                                <m:sub>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𝑛</m:t>
                                  </m:r>
                                </m:sup>
                              </m:sSup>
                            </m:e>
                          </m:d>
                        </m:e>
                      </m:nary>
                    </m:oMath>
                  </m:oMathPara>
                </a14:m>
                <a:endParaRPr lang="en-US" dirty="0"/>
              </a:p>
            </p:txBody>
          </p:sp>
        </mc:Choice>
        <mc:Fallback xmlns="">
          <p:sp>
            <p:nvSpPr>
              <p:cNvPr id="11" name="Obdélník 10"/>
              <p:cNvSpPr>
                <a:spLocks noRot="1" noChangeAspect="1" noMove="1" noResize="1" noEditPoints="1" noAdjustHandles="1" noChangeArrowheads="1" noChangeShapeType="1" noTextEdit="1"/>
              </p:cNvSpPr>
              <p:nvPr/>
            </p:nvSpPr>
            <p:spPr>
              <a:xfrm>
                <a:off x="243539" y="3171750"/>
                <a:ext cx="5112568" cy="1877181"/>
              </a:xfrm>
              <a:prstGeom prst="rect">
                <a:avLst/>
              </a:prstGeom>
              <a:blipFill rotWithShape="1">
                <a:blip r:embed="rId5"/>
                <a:stretch>
                  <a:fillRect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délník 13"/>
              <p:cNvSpPr/>
              <p:nvPr/>
            </p:nvSpPr>
            <p:spPr>
              <a:xfrm>
                <a:off x="5172395" y="3165709"/>
                <a:ext cx="3450179" cy="1877181"/>
              </a:xfrm>
              <a:prstGeom prst="rect">
                <a:avLst/>
              </a:prstGeom>
            </p:spPr>
            <p:txBody>
              <a:bodyPr wrap="square">
                <a:spAutoFit/>
              </a:bodyPr>
              <a:lstStyle/>
              <a:p>
                <a:pPr algn="ctr"/>
                <a:r>
                  <a:rPr lang="en-GB" dirty="0" smtClean="0">
                    <a:latin typeface="Garamond" panose="02020404030301010803" pitchFamily="18" charset="0"/>
                  </a:rPr>
                  <a:t>Inclusion </a:t>
                </a:r>
                <a14:m>
                  <m:oMath xmlns:m="http://schemas.openxmlformats.org/officeDocument/2006/math">
                    <m:sSub>
                      <m:sSubPr>
                        <m:ctrlPr>
                          <a:rPr lang="en-GB" b="0" i="1" smtClean="0">
                            <a:latin typeface="Cambria Math"/>
                          </a:rPr>
                        </m:ctrlPr>
                      </m:sSubPr>
                      <m:e>
                        <m:r>
                          <m:rPr>
                            <m:sty m:val="p"/>
                          </m:rPr>
                          <a:rPr lang="en-GB" b="0" i="0" smtClean="0">
                            <a:latin typeface="Cambria Math"/>
                          </a:rPr>
                          <m:t>Ω</m:t>
                        </m:r>
                      </m:e>
                      <m:sub>
                        <m:r>
                          <a:rPr lang="en-GB" b="0" i="1" smtClean="0">
                            <a:latin typeface="Cambria Math"/>
                          </a:rPr>
                          <m:t>3</m:t>
                        </m:r>
                      </m:sub>
                    </m:sSub>
                  </m:oMath>
                </a14:m>
                <a:endParaRPr lang="en-GB" dirty="0" smtClean="0">
                  <a:latin typeface="Garamond" panose="02020404030301010803"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𝜙</m:t>
                          </m:r>
                        </m:e>
                        <m:sub>
                          <m:r>
                            <a:rPr lang="en-GB" b="0" i="1" smtClean="0">
                              <a:latin typeface="Cambria Math"/>
                            </a:rPr>
                            <m:t>3</m:t>
                          </m:r>
                        </m:sub>
                      </m:sSub>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nary>
                        <m:naryPr>
                          <m:chr m:val="∑"/>
                          <m:limLoc m:val="undOvr"/>
                          <m:ctrlPr>
                            <a:rPr lang="en-US" i="1">
                              <a:latin typeface="Cambria Math"/>
                            </a:rPr>
                          </m:ctrlPr>
                        </m:naryPr>
                        <m:sub>
                          <m:r>
                            <a:rPr lang="en-US" i="1">
                              <a:latin typeface="Cambria Math"/>
                            </a:rPr>
                            <m:t>𝑛</m:t>
                          </m:r>
                          <m:r>
                            <a:rPr lang="en-US" i="1">
                              <a:latin typeface="Cambria Math"/>
                            </a:rPr>
                            <m:t>=</m:t>
                          </m:r>
                          <m:r>
                            <a:rPr lang="en-US" i="1">
                              <a:latin typeface="Cambria Math"/>
                            </a:rPr>
                            <m:t>0</m:t>
                          </m:r>
                        </m:sub>
                        <m:sup>
                          <m:r>
                            <a:rPr lang="en-US" i="1">
                              <a:latin typeface="Cambria Math"/>
                            </a:rPr>
                            <m:t>∞</m:t>
                          </m:r>
                        </m:sup>
                        <m:e>
                          <m:sSub>
                            <m:sSubPr>
                              <m:ctrlPr>
                                <a:rPr lang="en-US" i="1">
                                  <a:latin typeface="Cambria Math"/>
                                </a:rPr>
                              </m:ctrlPr>
                            </m:sSubPr>
                            <m:e>
                              <m:r>
                                <a:rPr lang="en-GB" i="1">
                                  <a:latin typeface="Cambria Math"/>
                                </a:rPr>
                                <m:t>𝑠</m:t>
                              </m:r>
                            </m:e>
                            <m:sub>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𝑛</m:t>
                              </m:r>
                            </m:sup>
                          </m:sSup>
                        </m:e>
                      </m:nary>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  </m:t>
                      </m:r>
                      <m:sSub>
                        <m:sSubPr>
                          <m:ctrlPr>
                            <a:rPr lang="en-US" i="1">
                              <a:latin typeface="Cambria Math"/>
                            </a:rPr>
                          </m:ctrlPr>
                        </m:sSubPr>
                        <m:e>
                          <m:r>
                            <a:rPr lang="en-US" i="1">
                              <a:latin typeface="Cambria Math"/>
                            </a:rPr>
                            <m:t>𝜓</m:t>
                          </m:r>
                        </m:e>
                        <m:sub>
                          <m:r>
                            <a:rPr lang="en-GB" b="0" i="1" smtClean="0">
                              <a:latin typeface="Cambria Math"/>
                            </a:rPr>
                            <m:t>3</m:t>
                          </m:r>
                        </m:sub>
                      </m:sSub>
                      <m:d>
                        <m:dPr>
                          <m:ctrlPr>
                            <a:rPr lang="en-US" i="1">
                              <a:latin typeface="Cambria Math"/>
                            </a:rPr>
                          </m:ctrlPr>
                        </m:dPr>
                        <m:e>
                          <m:r>
                            <a:rPr lang="en-US" i="1">
                              <a:latin typeface="Cambria Math"/>
                            </a:rPr>
                            <m:t>𝑧</m:t>
                          </m:r>
                          <m:r>
                            <a:rPr lang="en-US" i="1">
                              <a:latin typeface="Cambria Math"/>
                            </a:rPr>
                            <m:t>;</m:t>
                          </m:r>
                          <m:r>
                            <a:rPr lang="en-US" i="1">
                              <a:latin typeface="Cambria Math"/>
                            </a:rPr>
                            <m:t>𝜁</m:t>
                          </m:r>
                        </m:e>
                      </m:d>
                      <m:r>
                        <a:rPr lang="en-US" i="1">
                          <a:latin typeface="Cambria Math"/>
                        </a:rPr>
                        <m:t>=</m:t>
                      </m:r>
                      <m:nary>
                        <m:naryPr>
                          <m:chr m:val="∑"/>
                          <m:limLoc m:val="undOvr"/>
                          <m:ctrlPr>
                            <a:rPr lang="en-US" i="1">
                              <a:latin typeface="Cambria Math"/>
                            </a:rPr>
                          </m:ctrlPr>
                        </m:naryPr>
                        <m:sub>
                          <m:r>
                            <a:rPr lang="en-US" i="1">
                              <a:latin typeface="Cambria Math"/>
                            </a:rPr>
                            <m:t>𝑛</m:t>
                          </m:r>
                          <m:r>
                            <a:rPr lang="en-US" i="1">
                              <a:latin typeface="Cambria Math"/>
                            </a:rPr>
                            <m:t>=</m:t>
                          </m:r>
                          <m:r>
                            <a:rPr lang="en-US" i="1">
                              <a:latin typeface="Cambria Math"/>
                            </a:rPr>
                            <m:t>0</m:t>
                          </m:r>
                        </m:sub>
                        <m:sup>
                          <m:r>
                            <a:rPr lang="en-US" i="1">
                              <a:latin typeface="Cambria Math"/>
                            </a:rPr>
                            <m:t>∞</m:t>
                          </m:r>
                        </m:sup>
                        <m:e>
                          <m:sSub>
                            <m:sSubPr>
                              <m:ctrlPr>
                                <a:rPr lang="en-US" i="1">
                                  <a:latin typeface="Cambria Math"/>
                                </a:rPr>
                              </m:ctrlPr>
                            </m:sSubPr>
                            <m:e>
                              <m:r>
                                <a:rPr lang="en-GB" i="1">
                                  <a:latin typeface="Cambria Math"/>
                                </a:rPr>
                                <m:t>𝑡</m:t>
                              </m:r>
                            </m:e>
                            <m:sub>
                              <m:r>
                                <a:rPr lang="en-US" i="1">
                                  <a:latin typeface="Cambria Math"/>
                                </a:rPr>
                                <m:t>𝑛</m:t>
                              </m:r>
                            </m:sub>
                          </m:sSub>
                          <m:d>
                            <m:dPr>
                              <m:ctrlPr>
                                <a:rPr lang="en-US" i="1">
                                  <a:latin typeface="Cambria Math"/>
                                </a:rPr>
                              </m:ctrlPr>
                            </m:dPr>
                            <m:e>
                              <m:r>
                                <a:rPr lang="en-US" i="1">
                                  <a:latin typeface="Cambria Math"/>
                                </a:rPr>
                                <m:t>𝑘</m:t>
                              </m:r>
                              <m:r>
                                <a:rPr lang="en-US" i="1">
                                  <a:latin typeface="Cambria Math"/>
                                </a:rPr>
                                <m:t>,</m:t>
                              </m:r>
                              <m:r>
                                <a:rPr lang="en-US" i="1">
                                  <a:latin typeface="Cambria Math"/>
                                </a:rPr>
                                <m:t>𝛾</m:t>
                              </m:r>
                              <m:r>
                                <a:rPr lang="en-US" i="1">
                                  <a:latin typeface="Cambria Math"/>
                                </a:rPr>
                                <m:t>;</m:t>
                              </m:r>
                              <m:r>
                                <a:rPr lang="en-US" i="1">
                                  <a:latin typeface="Cambria Math"/>
                                </a:rPr>
                                <m:t>𝜁</m:t>
                              </m:r>
                            </m:e>
                          </m:d>
                          <m:sSup>
                            <m:sSupPr>
                              <m:ctrlPr>
                                <a:rPr lang="en-US" i="1">
                                  <a:latin typeface="Cambria Math"/>
                                </a:rPr>
                              </m:ctrlPr>
                            </m:sSupPr>
                            <m:e>
                              <m:r>
                                <a:rPr lang="en-US" i="1">
                                  <a:latin typeface="Cambria Math"/>
                                </a:rPr>
                                <m:t>𝑧</m:t>
                              </m:r>
                            </m:e>
                            <m:sup>
                              <m:r>
                                <a:rPr lang="en-US" i="1">
                                  <a:latin typeface="Cambria Math"/>
                                </a:rPr>
                                <m:t>𝑛</m:t>
                              </m:r>
                            </m:sup>
                          </m:sSup>
                        </m:e>
                      </m:nary>
                    </m:oMath>
                  </m:oMathPara>
                </a14:m>
                <a:endParaRPr lang="en-US" dirty="0"/>
              </a:p>
            </p:txBody>
          </p:sp>
        </mc:Choice>
        <mc:Fallback xmlns="">
          <p:sp>
            <p:nvSpPr>
              <p:cNvPr id="14" name="Obdélník 13"/>
              <p:cNvSpPr>
                <a:spLocks noRot="1" noChangeAspect="1" noMove="1" noResize="1" noEditPoints="1" noAdjustHandles="1" noChangeArrowheads="1" noChangeShapeType="1" noTextEdit="1"/>
              </p:cNvSpPr>
              <p:nvPr/>
            </p:nvSpPr>
            <p:spPr>
              <a:xfrm>
                <a:off x="5172395" y="3165709"/>
                <a:ext cx="3450179" cy="1877181"/>
              </a:xfrm>
              <a:prstGeom prst="rect">
                <a:avLst/>
              </a:prstGeom>
              <a:blipFill rotWithShape="1">
                <a:blip r:embed="rId6"/>
                <a:stretch>
                  <a:fillRect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1115616" y="5351248"/>
                <a:ext cx="3815019" cy="1526380"/>
              </a:xfrm>
              <a:prstGeom prst="rect">
                <a:avLst/>
              </a:prstGeom>
              <a:noFill/>
            </p:spPr>
            <p:txBody>
              <a:bodyPr wrap="none" rtlCol="0">
                <a:spAutoFit/>
              </a:bodyPr>
              <a:lstStyle/>
              <a:p>
                <a:r>
                  <a:rPr lang="en-GB" b="0" dirty="0" smtClean="0">
                    <a:latin typeface="Garamond" panose="02020404030301010803" pitchFamily="18" charset="0"/>
                  </a:rPr>
                  <a:t>Dislocation (point force) in matrix</a:t>
                </a:r>
                <a:r>
                  <a:rPr lang="en-GB" b="0" dirty="0" smtClean="0">
                    <a:latin typeface="Cambria Math"/>
                  </a:rPr>
                  <a:t> </a:t>
                </a:r>
                <a14:m>
                  <m:oMath xmlns:m="http://schemas.openxmlformats.org/officeDocument/2006/math">
                    <m:sSub>
                      <m:sSubPr>
                        <m:ctrlPr>
                          <a:rPr lang="en-GB" b="0" i="1" smtClean="0">
                            <a:latin typeface="Cambria Math"/>
                          </a:rPr>
                        </m:ctrlPr>
                      </m:sSubPr>
                      <m:e>
                        <m:r>
                          <m:rPr>
                            <m:sty m:val="p"/>
                          </m:rPr>
                          <a:rPr lang="en-GB" b="0" i="0" smtClean="0">
                            <a:latin typeface="Cambria Math"/>
                          </a:rPr>
                          <m:t>Ω</m:t>
                        </m:r>
                      </m:e>
                      <m:sub>
                        <m:r>
                          <a:rPr lang="en-GB" b="0" i="1" smtClean="0">
                            <a:latin typeface="Cambria Math"/>
                          </a:rPr>
                          <m:t>∞</m:t>
                        </m:r>
                      </m:sub>
                    </m:sSub>
                  </m:oMath>
                </a14:m>
                <a:r>
                  <a:rPr lang="en-GB" b="0" i="1" dirty="0" smtClean="0">
                    <a:latin typeface="Cambria Math"/>
                  </a:rPr>
                  <a:t> </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0" i="1" smtClean="0">
                              <a:latin typeface="Cambria Math"/>
                            </a:rPr>
                            <m:t>𝜙</m:t>
                          </m:r>
                        </m:e>
                        <m:sup>
                          <m:r>
                            <a:rPr lang="en-GB" b="0" i="1" smtClean="0">
                              <a:latin typeface="Cambria Math"/>
                            </a:rPr>
                            <m:t>𝑠</m:t>
                          </m:r>
                        </m:sup>
                      </m:sSup>
                      <m:d>
                        <m:dPr>
                          <m:ctrlPr>
                            <a:rPr lang="en-GB" b="0" i="1" smtClean="0">
                              <a:latin typeface="Cambria Math"/>
                            </a:rPr>
                          </m:ctrlPr>
                        </m:dPr>
                        <m:e>
                          <m:r>
                            <a:rPr lang="en-GB" b="0" i="1" smtClean="0">
                              <a:latin typeface="Cambria Math"/>
                            </a:rPr>
                            <m:t>𝑧</m:t>
                          </m:r>
                          <m:r>
                            <a:rPr lang="en-GB" b="0" i="1" smtClean="0">
                              <a:latin typeface="Cambria Math"/>
                            </a:rPr>
                            <m:t>;</m:t>
                          </m:r>
                          <m:r>
                            <a:rPr lang="en-GB" b="0" i="1" smtClean="0">
                              <a:latin typeface="Cambria Math"/>
                            </a:rPr>
                            <m:t>𝜁</m:t>
                          </m:r>
                        </m:e>
                      </m:d>
                      <m:r>
                        <a:rPr lang="en-GB" b="0" i="1" smtClean="0">
                          <a:latin typeface="Cambria Math"/>
                        </a:rPr>
                        <m:t>=−</m:t>
                      </m:r>
                      <m:r>
                        <a:rPr lang="en-GB" b="0" i="1" smtClean="0">
                          <a:latin typeface="Cambria Math"/>
                        </a:rPr>
                        <m:t>𝛾</m:t>
                      </m:r>
                      <m:r>
                        <m:rPr>
                          <m:sty m:val="p"/>
                        </m:rPr>
                        <a:rPr lang="en-GB" b="0" i="0" smtClean="0">
                          <a:latin typeface="Cambria Math"/>
                        </a:rPr>
                        <m:t>ln</m:t>
                      </m:r>
                      <m:d>
                        <m:dPr>
                          <m:ctrlPr>
                            <a:rPr lang="en-GB" b="0" i="1" smtClean="0">
                              <a:latin typeface="Cambria Math"/>
                            </a:rPr>
                          </m:ctrlPr>
                        </m:dPr>
                        <m:e>
                          <m:r>
                            <a:rPr lang="en-GB" b="0" i="1" smtClean="0">
                              <a:latin typeface="Cambria Math"/>
                            </a:rPr>
                            <m:t>𝑧</m:t>
                          </m:r>
                          <m:r>
                            <a:rPr lang="en-GB" b="0" i="1" smtClean="0">
                              <a:latin typeface="Cambria Math"/>
                            </a:rPr>
                            <m:t>−</m:t>
                          </m:r>
                          <m:r>
                            <a:rPr lang="en-GB" b="0" i="1" smtClean="0">
                              <a:latin typeface="Cambria Math"/>
                            </a:rPr>
                            <m:t>𝜁</m:t>
                          </m:r>
                        </m:e>
                      </m:d>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0" i="1" smtClean="0">
                              <a:latin typeface="Cambria Math"/>
                            </a:rPr>
                            <m:t>𝜓</m:t>
                          </m:r>
                        </m:e>
                        <m:sup>
                          <m:r>
                            <a:rPr lang="en-GB" b="0" i="1" smtClean="0">
                              <a:latin typeface="Cambria Math"/>
                            </a:rPr>
                            <m:t>𝑠</m:t>
                          </m:r>
                        </m:sup>
                      </m:sSup>
                      <m:d>
                        <m:dPr>
                          <m:ctrlPr>
                            <a:rPr lang="en-GB" b="0" i="1" smtClean="0">
                              <a:latin typeface="Cambria Math"/>
                            </a:rPr>
                          </m:ctrlPr>
                        </m:dPr>
                        <m:e>
                          <m:r>
                            <a:rPr lang="en-GB" b="0" i="1" smtClean="0">
                              <a:latin typeface="Cambria Math"/>
                            </a:rPr>
                            <m:t>𝑧</m:t>
                          </m:r>
                          <m:r>
                            <a:rPr lang="en-GB" b="0" i="1" smtClean="0">
                              <a:latin typeface="Cambria Math"/>
                            </a:rPr>
                            <m:t>;</m:t>
                          </m:r>
                          <m:r>
                            <a:rPr lang="en-GB" b="0" i="1" smtClean="0">
                              <a:latin typeface="Cambria Math"/>
                            </a:rPr>
                            <m:t>𝜁</m:t>
                          </m:r>
                        </m:e>
                      </m:d>
                      <m:r>
                        <a:rPr lang="en-GB" b="0" i="1" smtClean="0">
                          <a:latin typeface="Cambria Math"/>
                        </a:rPr>
                        <m:t>=−</m:t>
                      </m:r>
                      <m:r>
                        <a:rPr lang="en-GB" b="0" i="1" smtClean="0">
                          <a:latin typeface="Cambria Math"/>
                        </a:rPr>
                        <m:t>𝑘</m:t>
                      </m:r>
                      <m:acc>
                        <m:accPr>
                          <m:chr m:val="̅"/>
                          <m:ctrlPr>
                            <a:rPr lang="en-GB" b="0" i="1" smtClean="0">
                              <a:latin typeface="Cambria Math"/>
                            </a:rPr>
                          </m:ctrlPr>
                        </m:accPr>
                        <m:e>
                          <m:r>
                            <a:rPr lang="en-GB" i="1">
                              <a:latin typeface="Cambria Math"/>
                            </a:rPr>
                            <m:t>𝛾</m:t>
                          </m:r>
                        </m:e>
                      </m:acc>
                      <m:r>
                        <m:rPr>
                          <m:sty m:val="p"/>
                        </m:rPr>
                        <a:rPr lang="en-GB" b="0" i="0" smtClean="0">
                          <a:latin typeface="Cambria Math"/>
                        </a:rPr>
                        <m:t>ln</m:t>
                      </m:r>
                      <m:d>
                        <m:dPr>
                          <m:ctrlPr>
                            <a:rPr lang="en-GB" b="0" i="1" smtClean="0">
                              <a:latin typeface="Cambria Math"/>
                            </a:rPr>
                          </m:ctrlPr>
                        </m:dPr>
                        <m:e>
                          <m:r>
                            <a:rPr lang="en-GB" b="0" i="1" smtClean="0">
                              <a:latin typeface="Cambria Math"/>
                            </a:rPr>
                            <m:t>𝑧</m:t>
                          </m:r>
                          <m:r>
                            <a:rPr lang="en-GB" b="0" i="1" smtClean="0">
                              <a:latin typeface="Cambria Math"/>
                            </a:rPr>
                            <m:t>−</m:t>
                          </m:r>
                          <m:r>
                            <a:rPr lang="en-GB" b="0" i="1" smtClean="0">
                              <a:latin typeface="Cambria Math"/>
                            </a:rPr>
                            <m:t>𝜁</m:t>
                          </m:r>
                        </m:e>
                      </m:d>
                      <m:r>
                        <a:rPr lang="en-GB" b="0" i="1" smtClean="0">
                          <a:latin typeface="Cambria Math"/>
                        </a:rPr>
                        <m:t>+</m:t>
                      </m:r>
                      <m:r>
                        <a:rPr lang="en-GB" b="0" i="1" smtClean="0">
                          <a:latin typeface="Cambria Math"/>
                        </a:rPr>
                        <m:t>𝛾</m:t>
                      </m:r>
                      <m:f>
                        <m:fPr>
                          <m:ctrlPr>
                            <a:rPr lang="en-GB" b="0" i="1" smtClean="0">
                              <a:latin typeface="Cambria Math"/>
                            </a:rPr>
                          </m:ctrlPr>
                        </m:fPr>
                        <m:num>
                          <m:acc>
                            <m:accPr>
                              <m:chr m:val="̅"/>
                              <m:ctrlPr>
                                <a:rPr lang="en-GB" b="0" i="1" smtClean="0">
                                  <a:latin typeface="Cambria Math"/>
                                </a:rPr>
                              </m:ctrlPr>
                            </m:accPr>
                            <m:e>
                              <m:r>
                                <a:rPr lang="en-GB" i="1">
                                  <a:latin typeface="Cambria Math"/>
                                </a:rPr>
                                <m:t>𝜁</m:t>
                              </m:r>
                            </m:e>
                          </m:acc>
                        </m:num>
                        <m:den>
                          <m:r>
                            <a:rPr lang="en-GB" b="0" i="1" smtClean="0">
                              <a:latin typeface="Cambria Math"/>
                            </a:rPr>
                            <m:t>𝑧</m:t>
                          </m:r>
                          <m:r>
                            <a:rPr lang="en-GB" b="0" i="1" smtClean="0">
                              <a:latin typeface="Cambria Math"/>
                            </a:rPr>
                            <m:t>−</m:t>
                          </m:r>
                          <m:r>
                            <a:rPr lang="en-GB" b="0" i="1" smtClean="0">
                              <a:latin typeface="Cambria Math"/>
                            </a:rPr>
                            <m:t>𝜁</m:t>
                          </m:r>
                        </m:den>
                      </m:f>
                    </m:oMath>
                  </m:oMathPara>
                </a14:m>
                <a:endParaRPr lang="en-US" dirty="0" smtClean="0"/>
              </a:p>
              <a:p>
                <a:endParaRPr lang="en-US"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1115616" y="5351248"/>
                <a:ext cx="3815019" cy="1526380"/>
              </a:xfrm>
              <a:prstGeom prst="rect">
                <a:avLst/>
              </a:prstGeom>
              <a:blipFill rotWithShape="1">
                <a:blip r:embed="rId7"/>
                <a:stretch>
                  <a:fillRect l="-1278" t="-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5172395" y="5712321"/>
                <a:ext cx="275453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𝑘</m:t>
                      </m:r>
                      <m:r>
                        <a:rPr lang="en-GB" b="0" i="1" smtClean="0">
                          <a:latin typeface="Cambria Math"/>
                        </a:rPr>
                        <m:t>=</m:t>
                      </m:r>
                      <m:sSub>
                        <m:sSubPr>
                          <m:ctrlPr>
                            <a:rPr lang="en-GB" b="0" i="1" smtClean="0">
                              <a:latin typeface="Cambria Math"/>
                            </a:rPr>
                          </m:ctrlPr>
                        </m:sSubPr>
                        <m:e>
                          <m:r>
                            <a:rPr lang="en-GB" b="0" i="1" smtClean="0">
                              <a:latin typeface="Cambria Math"/>
                            </a:rPr>
                            <m:t>𝜅</m:t>
                          </m:r>
                        </m:e>
                        <m:sub>
                          <m:r>
                            <a:rPr lang="en-GB" b="0" i="1" smtClean="0">
                              <a:latin typeface="Cambria Math"/>
                            </a:rPr>
                            <m:t>1</m:t>
                          </m:r>
                        </m:sub>
                      </m:sSub>
                      <m:r>
                        <a:rPr lang="en-GB" b="0" i="1" smtClean="0">
                          <a:latin typeface="Cambria Math"/>
                        </a:rPr>
                        <m:t>, </m:t>
                      </m:r>
                      <m:r>
                        <a:rPr lang="en-GB" b="0" i="1" smtClean="0">
                          <a:latin typeface="Cambria Math"/>
                        </a:rPr>
                        <m:t>𝛾</m:t>
                      </m:r>
                      <m:r>
                        <a:rPr lang="en-GB" b="0" i="1" smtClean="0">
                          <a:latin typeface="Cambria Math"/>
                        </a:rPr>
                        <m:t>=</m:t>
                      </m:r>
                      <m:r>
                        <a:rPr lang="en-GB" i="1">
                          <a:latin typeface="Cambria Math"/>
                        </a:rPr>
                        <m:t>𝑓</m:t>
                      </m:r>
                      <m:r>
                        <a:rPr lang="en-GB" b="0" i="1" smtClean="0">
                          <a:latin typeface="Cambria Math"/>
                        </a:rPr>
                        <m:t>/</m:t>
                      </m:r>
                      <m:r>
                        <a:rPr lang="en-GB" i="1">
                          <a:latin typeface="Cambria Math"/>
                        </a:rPr>
                        <m:t>2</m:t>
                      </m:r>
                      <m:r>
                        <a:rPr lang="en-GB" i="1">
                          <a:latin typeface="Cambria Math"/>
                        </a:rPr>
                        <m:t>𝜋</m:t>
                      </m:r>
                      <m:d>
                        <m:dPr>
                          <m:ctrlPr>
                            <a:rPr lang="en-GB" i="1">
                              <a:latin typeface="Cambria Math"/>
                            </a:rPr>
                          </m:ctrlPr>
                        </m:dPr>
                        <m:e>
                          <m:sSub>
                            <m:sSubPr>
                              <m:ctrlPr>
                                <a:rPr lang="en-GB" i="1">
                                  <a:latin typeface="Cambria Math"/>
                                </a:rPr>
                              </m:ctrlPr>
                            </m:sSubPr>
                            <m:e>
                              <m:r>
                                <a:rPr lang="en-GB" i="1">
                                  <a:latin typeface="Cambria Math"/>
                                </a:rPr>
                                <m:t>𝜅</m:t>
                              </m:r>
                            </m:e>
                            <m:sub>
                              <m:r>
                                <a:rPr lang="en-GB" i="1">
                                  <a:latin typeface="Cambria Math"/>
                                </a:rPr>
                                <m:t>1</m:t>
                              </m:r>
                            </m:sub>
                          </m:sSub>
                          <m:r>
                            <a:rPr lang="en-GB" i="1">
                              <a:latin typeface="Cambria Math"/>
                            </a:rPr>
                            <m:t>+</m:t>
                          </m:r>
                          <m:r>
                            <a:rPr lang="en-GB" i="1">
                              <a:latin typeface="Cambria Math"/>
                            </a:rPr>
                            <m:t>1</m:t>
                          </m:r>
                        </m:e>
                      </m:d>
                    </m:oMath>
                  </m:oMathPara>
                </a14:m>
                <a:endParaRPr lang="en-GB" b="0" dirty="0" smtClean="0"/>
              </a:p>
              <a:p>
                <a:pPr/>
                <a14:m>
                  <m:oMathPara xmlns:m="http://schemas.openxmlformats.org/officeDocument/2006/math">
                    <m:oMathParaPr>
                      <m:jc m:val="centerGroup"/>
                    </m:oMathParaPr>
                    <m:oMath xmlns:m="http://schemas.openxmlformats.org/officeDocument/2006/math">
                      <m:r>
                        <a:rPr lang="en-GB" b="0" i="1" smtClean="0">
                          <a:latin typeface="Cambria Math"/>
                        </a:rPr>
                        <m:t>𝑘</m:t>
                      </m:r>
                      <m:r>
                        <a:rPr lang="en-GB" b="0" i="1" smtClean="0">
                          <a:latin typeface="Cambria Math"/>
                        </a:rPr>
                        <m:t>=</m:t>
                      </m:r>
                      <m:r>
                        <a:rPr lang="en-GB" b="0" i="1" smtClean="0">
                          <a:latin typeface="Cambria Math"/>
                        </a:rPr>
                        <m:t>1</m:t>
                      </m:r>
                      <m:r>
                        <a:rPr lang="en-GB" b="0" i="1" smtClean="0">
                          <a:latin typeface="Cambria Math"/>
                        </a:rPr>
                        <m:t>, </m:t>
                      </m:r>
                      <m:r>
                        <a:rPr lang="en-GB" b="0" i="1" smtClean="0">
                          <a:latin typeface="Cambria Math"/>
                        </a:rPr>
                        <m:t>𝛾</m:t>
                      </m:r>
                      <m:r>
                        <a:rPr lang="en-GB" b="0" i="1" smtClean="0">
                          <a:latin typeface="Cambria Math"/>
                        </a:rPr>
                        <m:t>=</m:t>
                      </m:r>
                      <m:r>
                        <m:rPr>
                          <m:sty m:val="p"/>
                        </m:rPr>
                        <a:rPr lang="en-GB" b="0" i="0" smtClean="0">
                          <a:latin typeface="Cambria Math"/>
                        </a:rPr>
                        <m:t>i</m:t>
                      </m:r>
                      <m:sSub>
                        <m:sSubPr>
                          <m:ctrlPr>
                            <a:rPr lang="en-GB" b="0" i="1" smtClean="0">
                              <a:latin typeface="Cambria Math"/>
                            </a:rPr>
                          </m:ctrlPr>
                        </m:sSubPr>
                        <m:e>
                          <m:r>
                            <a:rPr lang="en-GB" b="0" i="1" smtClean="0">
                              <a:latin typeface="Cambria Math"/>
                            </a:rPr>
                            <m:t>𝜇</m:t>
                          </m:r>
                        </m:e>
                        <m:sub>
                          <m:r>
                            <a:rPr lang="en-GB" b="0" i="1" smtClean="0">
                              <a:latin typeface="Cambria Math"/>
                            </a:rPr>
                            <m:t>1</m:t>
                          </m:r>
                        </m:sub>
                      </m:sSub>
                      <m:r>
                        <a:rPr lang="en-GB" b="0" i="1" smtClean="0">
                          <a:latin typeface="Cambria Math"/>
                        </a:rPr>
                        <m:t>𝑏</m:t>
                      </m:r>
                      <m:r>
                        <a:rPr lang="en-GB" b="0" i="1" smtClean="0">
                          <a:latin typeface="Cambria Math"/>
                        </a:rPr>
                        <m:t>/</m:t>
                      </m:r>
                      <m:d>
                        <m:dPr>
                          <m:ctrlPr>
                            <a:rPr lang="en-GB" b="0" i="1" smtClean="0">
                              <a:latin typeface="Cambria Math"/>
                            </a:rPr>
                          </m:ctrlPr>
                        </m:dPr>
                        <m:e>
                          <m:sSub>
                            <m:sSubPr>
                              <m:ctrlPr>
                                <a:rPr lang="en-GB" b="0" i="1" smtClean="0">
                                  <a:latin typeface="Cambria Math"/>
                                </a:rPr>
                              </m:ctrlPr>
                            </m:sSubPr>
                            <m:e>
                              <m:r>
                                <a:rPr lang="en-GB" b="0" i="1" smtClean="0">
                                  <a:latin typeface="Cambria Math"/>
                                </a:rPr>
                                <m:t>𝜅</m:t>
                              </m:r>
                            </m:e>
                            <m:sub>
                              <m:r>
                                <a:rPr lang="en-GB" b="0" i="1" smtClean="0">
                                  <a:latin typeface="Cambria Math"/>
                                </a:rPr>
                                <m:t>1</m:t>
                              </m:r>
                            </m:sub>
                          </m:sSub>
                          <m:r>
                            <a:rPr lang="en-GB" b="0" i="1" smtClean="0">
                              <a:latin typeface="Cambria Math"/>
                            </a:rPr>
                            <m:t>+</m:t>
                          </m:r>
                          <m:r>
                            <a:rPr lang="en-GB" b="0" i="1" smtClean="0">
                              <a:latin typeface="Cambria Math"/>
                            </a:rPr>
                            <m:t>1</m:t>
                          </m:r>
                        </m:e>
                      </m:d>
                    </m:oMath>
                  </m:oMathPara>
                </a14:m>
                <a:endParaRPr lang="en-US"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5172395" y="5712321"/>
                <a:ext cx="2754537" cy="646331"/>
              </a:xfrm>
              <a:prstGeom prst="rect">
                <a:avLst/>
              </a:prstGeom>
              <a:blipFill rotWithShape="1">
                <a:blip r:embed="rId8"/>
                <a:stretch>
                  <a:fillRect b="-6604"/>
                </a:stretch>
              </a:blipFill>
            </p:spPr>
            <p:txBody>
              <a:bodyPr/>
              <a:lstStyle/>
              <a:p>
                <a:r>
                  <a:rPr lang="en-US">
                    <a:noFill/>
                  </a:rPr>
                  <a:t> </a:t>
                </a:r>
              </a:p>
            </p:txBody>
          </p:sp>
        </mc:Fallback>
      </mc:AlternateContent>
    </p:spTree>
    <p:extLst>
      <p:ext uri="{BB962C8B-B14F-4D97-AF65-F5344CB8AC3E}">
        <p14:creationId xmlns:p14="http://schemas.microsoft.com/office/powerpoint/2010/main" val="129005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a:xfrm>
            <a:off x="0" y="0"/>
            <a:ext cx="9144000" cy="400110"/>
          </a:xfrm>
          <a:prstGeom prst="rect">
            <a:avLst/>
          </a:prstGeom>
        </p:spPr>
        <p:txBody>
          <a:bodyPr wrap="square">
            <a:spAutoFit/>
          </a:bodyPr>
          <a:lstStyle/>
          <a:p>
            <a:pPr algn="ctr"/>
            <a:r>
              <a:rPr lang="en-GB" sz="2000" i="1" dirty="0">
                <a:latin typeface="Garamond" panose="02020404030301010803" pitchFamily="18" charset="0"/>
              </a:rPr>
              <a:t>6th International Conference on Crack Paths (CP 2018), Verona, Italy, 19-21 September 2018 </a:t>
            </a:r>
            <a:r>
              <a:rPr lang="en-GB" sz="2000" spc="300" dirty="0" smtClean="0">
                <a:solidFill>
                  <a:schemeClr val="tx1">
                    <a:lumMod val="50000"/>
                    <a:lumOff val="50000"/>
                  </a:schemeClr>
                </a:solidFill>
                <a:latin typeface="Garamond" panose="02020404030301010803" pitchFamily="18" charset="0"/>
              </a:rPr>
              <a:t> </a:t>
            </a:r>
            <a:endParaRPr lang="en-US" sz="2000" spc="300" dirty="0">
              <a:solidFill>
                <a:schemeClr val="tx1">
                  <a:lumMod val="50000"/>
                  <a:lumOff val="50000"/>
                </a:schemeClr>
              </a:solidFill>
              <a:latin typeface="Garamond" panose="02020404030301010803" pitchFamily="18" charset="0"/>
            </a:endParaRPr>
          </a:p>
        </p:txBody>
      </p:sp>
      <p:sp>
        <p:nvSpPr>
          <p:cNvPr id="2" name="TextovéPole 1"/>
          <p:cNvSpPr txBox="1"/>
          <p:nvPr/>
        </p:nvSpPr>
        <p:spPr>
          <a:xfrm>
            <a:off x="0" y="476672"/>
            <a:ext cx="9144000" cy="1569660"/>
          </a:xfrm>
          <a:prstGeom prst="rect">
            <a:avLst/>
          </a:prstGeom>
          <a:noFill/>
        </p:spPr>
        <p:txBody>
          <a:bodyPr wrap="square" rtlCol="0">
            <a:spAutoFit/>
          </a:bodyPr>
          <a:lstStyle/>
          <a:p>
            <a:pPr algn="ctr"/>
            <a:r>
              <a:rPr lang="en-GB" sz="3200" b="1" dirty="0" smtClean="0">
                <a:latin typeface="Garamond" panose="02020404030301010803" pitchFamily="18" charset="0"/>
              </a:rPr>
              <a:t>FUNDAMENTAL SOLUTION</a:t>
            </a:r>
          </a:p>
          <a:p>
            <a:pPr algn="ctr"/>
            <a:r>
              <a:rPr lang="en-GB" sz="3200" i="1" dirty="0" smtClean="0">
                <a:latin typeface="Garamond" panose="02020404030301010803" pitchFamily="18" charset="0"/>
              </a:rPr>
              <a:t>Outer solution – boundary integral method</a:t>
            </a:r>
            <a:endParaRPr lang="cs-CZ" sz="3200" i="1" dirty="0">
              <a:latin typeface="Garamond" panose="02020404030301010803" pitchFamily="18" charset="0"/>
            </a:endParaRPr>
          </a:p>
          <a:p>
            <a:pPr algn="ctr"/>
            <a:endParaRPr lang="en-GB" sz="3200" b="1" dirty="0" smtClean="0">
              <a:latin typeface="Garamond" panose="02020404030301010803" pitchFamily="18" charset="0"/>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015" y="1575921"/>
            <a:ext cx="3763810" cy="2349630"/>
          </a:xfrm>
          <a:prstGeom prst="rect">
            <a:avLst/>
          </a:prstGeom>
        </p:spPr>
      </p:pic>
      <mc:AlternateContent xmlns:mc="http://schemas.openxmlformats.org/markup-compatibility/2006" xmlns:a14="http://schemas.microsoft.com/office/drawing/2010/main">
        <mc:Choice Requires="a14">
          <p:sp>
            <p:nvSpPr>
              <p:cNvPr id="7" name="Obdélník 6"/>
              <p:cNvSpPr/>
              <p:nvPr/>
            </p:nvSpPr>
            <p:spPr>
              <a:xfrm>
                <a:off x="166123" y="2924944"/>
                <a:ext cx="5832648" cy="1729063"/>
              </a:xfrm>
              <a:prstGeom prst="rect">
                <a:avLst/>
              </a:prstGeom>
            </p:spPr>
            <p:txBody>
              <a:bodyPr wrap="square">
                <a:spAutoFit/>
              </a:bodyPr>
              <a:lstStyle/>
              <a:p>
                <a:r>
                  <a:rPr lang="en-GB" dirty="0" smtClean="0">
                    <a:latin typeface="Garamond" panose="02020404030301010803" pitchFamily="18" charset="0"/>
                  </a:rPr>
                  <a:t>Somigliana’s identity</a:t>
                </a:r>
              </a:p>
              <a:p>
                <a:pPr/>
                <a14:m>
                  <m:oMathPara xmlns:m="http://schemas.openxmlformats.org/officeDocument/2006/math">
                    <m:oMathParaPr>
                      <m:jc m:val="centerGroup"/>
                    </m:oMathParaPr>
                    <m:oMath xmlns:m="http://schemas.openxmlformats.org/officeDocument/2006/math">
                      <m:r>
                        <a:rPr lang="en-GB" b="1" i="1" smtClean="0">
                          <a:latin typeface="Cambria Math"/>
                        </a:rPr>
                        <m:t>𝒖</m:t>
                      </m:r>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e>
                      </m:d>
                      <m:r>
                        <a:rPr lang="en-GB" b="0" i="1" smtClean="0">
                          <a:latin typeface="Cambria Math"/>
                        </a:rPr>
                        <m:t>=</m:t>
                      </m:r>
                      <m:nary>
                        <m:naryPr>
                          <m:ctrlPr>
                            <a:rPr lang="en-GB" b="0" i="1" smtClean="0">
                              <a:latin typeface="Cambria Math"/>
                            </a:rPr>
                          </m:ctrlPr>
                        </m:naryPr>
                        <m:sub>
                          <m:r>
                            <a:rPr lang="en-GB" b="0" i="1" smtClean="0">
                              <a:latin typeface="Cambria Math"/>
                            </a:rPr>
                            <m:t>𝜕</m:t>
                          </m:r>
                          <m:sSub>
                            <m:sSubPr>
                              <m:ctrlPr>
                                <a:rPr lang="en-GB" b="0" i="1" smtClean="0">
                                  <a:latin typeface="Cambria Math"/>
                                </a:rPr>
                              </m:ctrlPr>
                            </m:sSubPr>
                            <m:e>
                              <m:r>
                                <m:rPr>
                                  <m:sty m:val="p"/>
                                </m:rPr>
                                <a:rPr lang="en-GB" b="0" i="0" smtClean="0">
                                  <a:latin typeface="Cambria Math"/>
                                </a:rPr>
                                <m:t>Ω</m:t>
                              </m:r>
                            </m:e>
                            <m:sub>
                              <m:r>
                                <a:rPr lang="en-GB" b="0" i="1" smtClean="0">
                                  <a:latin typeface="Cambria Math"/>
                                </a:rPr>
                                <m:t>1</m:t>
                              </m:r>
                            </m:sub>
                          </m:sSub>
                        </m:sub>
                        <m:sup/>
                        <m:e>
                          <m:sSup>
                            <m:sSupPr>
                              <m:ctrlPr>
                                <a:rPr lang="en-GB" b="0" i="1" smtClean="0">
                                  <a:latin typeface="Cambria Math"/>
                                </a:rPr>
                              </m:ctrlPr>
                            </m:sSupPr>
                            <m:e>
                              <m:r>
                                <a:rPr lang="en-GB" b="1" i="1" smtClean="0">
                                  <a:latin typeface="Cambria Math"/>
                                </a:rPr>
                                <m:t>𝑼</m:t>
                              </m:r>
                            </m:e>
                            <m:sup>
                              <m:r>
                                <a:rPr lang="en-GB" b="0" i="1" smtClean="0">
                                  <a:latin typeface="Cambria Math"/>
                                </a:rPr>
                                <m:t>∗</m:t>
                              </m:r>
                            </m:sup>
                          </m:sSup>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r>
                                <a:rPr lang="en-GB" b="0" i="1" smtClean="0">
                                  <a:latin typeface="Cambria Math"/>
                                </a:rPr>
                                <m:t>;</m:t>
                              </m:r>
                              <m:r>
                                <a:rPr lang="en-GB" b="1" i="1" smtClean="0">
                                  <a:latin typeface="Cambria Math"/>
                                </a:rPr>
                                <m:t>𝒙</m:t>
                              </m:r>
                            </m:e>
                          </m:d>
                          <m:r>
                            <a:rPr lang="en-GB" b="1" i="1" smtClean="0">
                              <a:latin typeface="Cambria Math"/>
                            </a:rPr>
                            <m:t>𝒕</m:t>
                          </m:r>
                          <m:d>
                            <m:dPr>
                              <m:ctrlPr>
                                <a:rPr lang="en-GB" b="0" i="1" smtClean="0">
                                  <a:latin typeface="Cambria Math"/>
                                </a:rPr>
                              </m:ctrlPr>
                            </m:dPr>
                            <m:e>
                              <m:r>
                                <a:rPr lang="en-GB" b="1" i="1" smtClean="0">
                                  <a:latin typeface="Cambria Math"/>
                                </a:rPr>
                                <m:t>𝒙</m:t>
                              </m:r>
                            </m:e>
                          </m:d>
                          <m:r>
                            <m:rPr>
                              <m:sty m:val="p"/>
                            </m:rPr>
                            <a:rPr lang="en-GB" b="0" i="0" smtClean="0">
                              <a:latin typeface="Cambria Math"/>
                            </a:rPr>
                            <m:t>d</m:t>
                          </m:r>
                          <m:r>
                            <a:rPr lang="en-GB" b="0" i="1" smtClean="0">
                              <a:latin typeface="Cambria Math"/>
                            </a:rPr>
                            <m:t>𝜕</m:t>
                          </m:r>
                          <m:sSub>
                            <m:sSubPr>
                              <m:ctrlPr>
                                <a:rPr lang="en-GB" b="0" i="1" smtClean="0">
                                  <a:latin typeface="Cambria Math"/>
                                </a:rPr>
                              </m:ctrlPr>
                            </m:sSubPr>
                            <m:e>
                              <m:r>
                                <m:rPr>
                                  <m:sty m:val="p"/>
                                </m:rPr>
                                <a:rPr lang="en-GB" b="0" i="0" smtClean="0">
                                  <a:latin typeface="Cambria Math"/>
                                </a:rPr>
                                <m:t>Ω</m:t>
                              </m:r>
                            </m:e>
                            <m:sub>
                              <m:r>
                                <a:rPr lang="en-GB" b="0" i="1" smtClean="0">
                                  <a:latin typeface="Cambria Math"/>
                                </a:rPr>
                                <m:t>1</m:t>
                              </m:r>
                            </m:sub>
                          </m:sSub>
                          <m:d>
                            <m:dPr>
                              <m:ctrlPr>
                                <a:rPr lang="en-GB" b="0" i="1" smtClean="0">
                                  <a:latin typeface="Cambria Math"/>
                                </a:rPr>
                              </m:ctrlPr>
                            </m:dPr>
                            <m:e>
                              <m:r>
                                <a:rPr lang="en-GB" b="1" i="1" smtClean="0">
                                  <a:latin typeface="Cambria Math"/>
                                </a:rPr>
                                <m:t>𝒙</m:t>
                              </m:r>
                            </m:e>
                          </m:d>
                        </m:e>
                      </m:nary>
                      <m:r>
                        <a:rPr lang="en-GB" i="1">
                          <a:latin typeface="Cambria Math"/>
                        </a:rPr>
                        <m:t>−</m:t>
                      </m:r>
                      <m:nary>
                        <m:naryPr>
                          <m:ctrlPr>
                            <a:rPr lang="en-GB" i="1">
                              <a:latin typeface="Cambria Math"/>
                            </a:rPr>
                          </m:ctrlPr>
                        </m:naryPr>
                        <m:sub>
                          <m:r>
                            <a:rPr lang="en-GB" i="1">
                              <a:latin typeface="Cambria Math"/>
                            </a:rPr>
                            <m:t>𝜕</m:t>
                          </m:r>
                          <m:sSub>
                            <m:sSubPr>
                              <m:ctrlPr>
                                <a:rPr lang="en-GB" i="1">
                                  <a:latin typeface="Cambria Math"/>
                                </a:rPr>
                              </m:ctrlPr>
                            </m:sSubPr>
                            <m:e>
                              <m:r>
                                <m:rPr>
                                  <m:sty m:val="p"/>
                                </m:rPr>
                                <a:rPr lang="en-GB">
                                  <a:latin typeface="Cambria Math"/>
                                </a:rPr>
                                <m:t>Ω</m:t>
                              </m:r>
                            </m:e>
                            <m:sub>
                              <m:r>
                                <a:rPr lang="en-GB" i="1">
                                  <a:latin typeface="Cambria Math"/>
                                </a:rPr>
                                <m:t>1</m:t>
                              </m:r>
                            </m:sub>
                          </m:sSub>
                        </m:sub>
                        <m:sup/>
                        <m:e>
                          <m:sSup>
                            <m:sSupPr>
                              <m:ctrlPr>
                                <a:rPr lang="en-GB" i="1">
                                  <a:latin typeface="Cambria Math"/>
                                </a:rPr>
                              </m:ctrlPr>
                            </m:sSupPr>
                            <m:e>
                              <m:r>
                                <a:rPr lang="en-GB" b="1" i="1" smtClean="0">
                                  <a:latin typeface="Cambria Math"/>
                                </a:rPr>
                                <m:t>𝑻</m:t>
                              </m:r>
                            </m:e>
                            <m:sup>
                              <m:r>
                                <a:rPr lang="en-GB" i="1">
                                  <a:latin typeface="Cambria Math"/>
                                </a:rPr>
                                <m:t>∗</m:t>
                              </m:r>
                            </m:sup>
                          </m:sSup>
                          <m:d>
                            <m:dPr>
                              <m:ctrlPr>
                                <a:rPr lang="en-GB" i="1">
                                  <a:latin typeface="Cambria Math"/>
                                </a:rPr>
                              </m:ctrlPr>
                            </m:dPr>
                            <m:e>
                              <m:r>
                                <a:rPr lang="en-GB" i="1">
                                  <a:latin typeface="Cambria Math"/>
                                </a:rPr>
                                <m:t>𝜉</m:t>
                              </m:r>
                              <m:r>
                                <a:rPr lang="en-GB" i="1">
                                  <a:latin typeface="Cambria Math"/>
                                </a:rPr>
                                <m:t>,</m:t>
                              </m:r>
                              <m:r>
                                <a:rPr lang="en-GB" i="1">
                                  <a:latin typeface="Cambria Math"/>
                                </a:rPr>
                                <m:t>𝜂</m:t>
                              </m:r>
                              <m:r>
                                <a:rPr lang="en-GB" i="1">
                                  <a:latin typeface="Cambria Math"/>
                                </a:rPr>
                                <m:t>;</m:t>
                              </m:r>
                              <m:r>
                                <a:rPr lang="en-GB" b="1" i="1">
                                  <a:latin typeface="Cambria Math"/>
                                </a:rPr>
                                <m:t>𝒙</m:t>
                              </m:r>
                            </m:e>
                          </m:d>
                          <m:r>
                            <a:rPr lang="en-GB" b="1" i="1" smtClean="0">
                              <a:latin typeface="Cambria Math"/>
                            </a:rPr>
                            <m:t>𝒖</m:t>
                          </m:r>
                          <m:d>
                            <m:dPr>
                              <m:ctrlPr>
                                <a:rPr lang="en-GB" i="1">
                                  <a:latin typeface="Cambria Math"/>
                                </a:rPr>
                              </m:ctrlPr>
                            </m:dPr>
                            <m:e>
                              <m:r>
                                <a:rPr lang="en-GB" b="1" i="1">
                                  <a:latin typeface="Cambria Math"/>
                                </a:rPr>
                                <m:t>𝒙</m:t>
                              </m:r>
                            </m:e>
                          </m:d>
                          <m:r>
                            <m:rPr>
                              <m:sty m:val="p"/>
                            </m:rPr>
                            <a:rPr lang="en-GB" i="0">
                              <a:latin typeface="Cambria Math"/>
                            </a:rPr>
                            <m:t>d</m:t>
                          </m:r>
                          <m:r>
                            <a:rPr lang="en-GB" i="1">
                              <a:latin typeface="Cambria Math"/>
                            </a:rPr>
                            <m:t>𝜕</m:t>
                          </m:r>
                          <m:sSub>
                            <m:sSubPr>
                              <m:ctrlPr>
                                <a:rPr lang="en-GB" i="1">
                                  <a:latin typeface="Cambria Math"/>
                                </a:rPr>
                              </m:ctrlPr>
                            </m:sSubPr>
                            <m:e>
                              <m:r>
                                <m:rPr>
                                  <m:sty m:val="p"/>
                                </m:rPr>
                                <a:rPr lang="en-GB">
                                  <a:latin typeface="Cambria Math"/>
                                </a:rPr>
                                <m:t>Ω</m:t>
                              </m:r>
                            </m:e>
                            <m:sub>
                              <m:r>
                                <a:rPr lang="en-GB" i="1">
                                  <a:latin typeface="Cambria Math"/>
                                </a:rPr>
                                <m:t>1</m:t>
                              </m:r>
                            </m:sub>
                          </m:sSub>
                          <m:d>
                            <m:dPr>
                              <m:ctrlPr>
                                <a:rPr lang="en-GB" i="1">
                                  <a:latin typeface="Cambria Math"/>
                                </a:rPr>
                              </m:ctrlPr>
                            </m:dPr>
                            <m:e>
                              <m:r>
                                <a:rPr lang="en-GB" b="1" i="1">
                                  <a:latin typeface="Cambria Math"/>
                                </a:rPr>
                                <m:t>𝒙</m:t>
                              </m:r>
                            </m:e>
                          </m:d>
                        </m:e>
                      </m:nary>
                      <m:r>
                        <a:rPr lang="en-GB" b="0" i="1" smtClean="0">
                          <a:latin typeface="Cambria Math"/>
                        </a:rPr>
                        <m:t>,  </m:t>
                      </m:r>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e>
                      </m:d>
                      <m:r>
                        <a:rPr lang="en-GB" b="0" i="1" smtClean="0">
                          <a:latin typeface="Cambria Math"/>
                        </a:rPr>
                        <m:t>∈</m:t>
                      </m:r>
                      <m:sSub>
                        <m:sSubPr>
                          <m:ctrlPr>
                            <a:rPr lang="en-GB" b="0" i="1" smtClean="0">
                              <a:latin typeface="Cambria Math"/>
                            </a:rPr>
                          </m:ctrlPr>
                        </m:sSubPr>
                        <m:e>
                          <m:r>
                            <m:rPr>
                              <m:sty m:val="p"/>
                            </m:rPr>
                            <a:rPr lang="en-GB" b="0" i="0" smtClean="0">
                              <a:latin typeface="Cambria Math"/>
                            </a:rPr>
                            <m:t>Ω</m:t>
                          </m:r>
                        </m:e>
                        <m:sub>
                          <m:r>
                            <a:rPr lang="en-GB" b="0" i="1" smtClean="0">
                              <a:latin typeface="Cambria Math"/>
                            </a:rPr>
                            <m:t>1</m:t>
                          </m:r>
                        </m:sub>
                      </m:sSub>
                    </m:oMath>
                  </m:oMathPara>
                </a14:m>
                <a:endParaRPr lang="en-GB" b="0" dirty="0" smtClean="0"/>
              </a:p>
            </p:txBody>
          </p:sp>
        </mc:Choice>
        <mc:Fallback xmlns="">
          <p:sp>
            <p:nvSpPr>
              <p:cNvPr id="7" name="Obdélník 6"/>
              <p:cNvSpPr>
                <a:spLocks noRot="1" noChangeAspect="1" noMove="1" noResize="1" noEditPoints="1" noAdjustHandles="1" noChangeArrowheads="1" noChangeShapeType="1" noTextEdit="1"/>
              </p:cNvSpPr>
              <p:nvPr/>
            </p:nvSpPr>
            <p:spPr>
              <a:xfrm>
                <a:off x="166123" y="2924944"/>
                <a:ext cx="5832648" cy="1729063"/>
              </a:xfrm>
              <a:prstGeom prst="rect">
                <a:avLst/>
              </a:prstGeom>
              <a:blipFill rotWithShape="1">
                <a:blip r:embed="rId4"/>
                <a:stretch>
                  <a:fillRect l="-836" t="-1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170216" y="1484784"/>
                <a:ext cx="3864328" cy="664926"/>
              </a:xfrm>
              <a:prstGeom prst="rect">
                <a:avLst/>
              </a:prstGeom>
              <a:noFill/>
            </p:spPr>
            <p:txBody>
              <a:bodyPr wrap="none" rtlCol="0">
                <a:spAutoFit/>
              </a:bodyPr>
              <a:lstStyle/>
              <a:p>
                <a:r>
                  <a:rPr lang="en-GB" dirty="0" smtClean="0">
                    <a:latin typeface="Garamond" panose="02020404030301010803" pitchFamily="18" charset="0"/>
                  </a:rPr>
                  <a:t>Boundary conditions</a:t>
                </a:r>
              </a:p>
              <a:p>
                <a:pPr/>
                <a14:m>
                  <m:oMathPara xmlns:m="http://schemas.openxmlformats.org/officeDocument/2006/math">
                    <m:oMathParaPr>
                      <m:jc m:val="centerGroup"/>
                    </m:oMathParaPr>
                    <m:oMath xmlns:m="http://schemas.openxmlformats.org/officeDocument/2006/math">
                      <m:r>
                        <a:rPr lang="en-GB" b="1" i="1" smtClean="0">
                          <a:latin typeface="Cambria Math"/>
                        </a:rPr>
                        <m:t>𝒕</m:t>
                      </m:r>
                      <m:d>
                        <m:dPr>
                          <m:ctrlPr>
                            <a:rPr lang="en-GB" b="0" i="1" smtClean="0">
                              <a:latin typeface="Cambria Math"/>
                            </a:rPr>
                          </m:ctrlPr>
                        </m:dPr>
                        <m:e>
                          <m:r>
                            <a:rPr lang="en-GB" b="1" i="1" smtClean="0">
                              <a:latin typeface="Cambria Math"/>
                            </a:rPr>
                            <m:t>𝒙</m:t>
                          </m:r>
                        </m:e>
                      </m:d>
                      <m:r>
                        <a:rPr lang="en-GB" b="0" i="1" smtClean="0">
                          <a:latin typeface="Cambria Math"/>
                        </a:rPr>
                        <m:t>=</m:t>
                      </m:r>
                      <m:sSup>
                        <m:sSupPr>
                          <m:ctrlPr>
                            <a:rPr lang="en-GB" b="0" i="1" smtClean="0">
                              <a:latin typeface="Cambria Math"/>
                            </a:rPr>
                          </m:ctrlPr>
                        </m:sSupPr>
                        <m:e>
                          <m:r>
                            <a:rPr lang="en-GB" b="1" i="1" smtClean="0">
                              <a:latin typeface="Cambria Math"/>
                            </a:rPr>
                            <m:t>𝑻</m:t>
                          </m:r>
                        </m:e>
                        <m:sup>
                          <m:d>
                            <m:dPr>
                              <m:ctrlPr>
                                <a:rPr lang="en-GB" b="0" i="1" smtClean="0">
                                  <a:latin typeface="Cambria Math"/>
                                </a:rPr>
                              </m:ctrlPr>
                            </m:dPr>
                            <m:e>
                              <m:r>
                                <a:rPr lang="en-GB" b="0" i="1" smtClean="0">
                                  <a:latin typeface="Cambria Math"/>
                                </a:rPr>
                                <m:t>0</m:t>
                              </m:r>
                            </m:e>
                          </m:d>
                        </m:sup>
                      </m:sSup>
                      <m:d>
                        <m:dPr>
                          <m:ctrlPr>
                            <a:rPr lang="en-GB" b="0" i="1" smtClean="0">
                              <a:latin typeface="Cambria Math"/>
                            </a:rPr>
                          </m:ctrlPr>
                        </m:dPr>
                        <m:e>
                          <m:r>
                            <a:rPr lang="en-GB" b="1" i="1" smtClean="0">
                              <a:latin typeface="Cambria Math"/>
                            </a:rPr>
                            <m:t>𝒙</m:t>
                          </m:r>
                        </m:e>
                      </m:d>
                      <m:r>
                        <a:rPr lang="en-GB" b="0" i="1" smtClean="0">
                          <a:latin typeface="Cambria Math"/>
                        </a:rPr>
                        <m:t>⋅</m:t>
                      </m:r>
                      <m:r>
                        <a:rPr lang="en-GB" b="1" i="1" smtClean="0">
                          <a:latin typeface="Cambria Math"/>
                        </a:rPr>
                        <m:t>𝒏</m:t>
                      </m:r>
                      <m:r>
                        <a:rPr lang="en-GB" b="0" i="1" smtClean="0">
                          <a:latin typeface="Cambria Math"/>
                        </a:rPr>
                        <m:t>=</m:t>
                      </m:r>
                      <m:sSup>
                        <m:sSupPr>
                          <m:ctrlPr>
                            <a:rPr lang="en-GB" b="0" i="1" smtClean="0">
                              <a:latin typeface="Cambria Math"/>
                            </a:rPr>
                          </m:ctrlPr>
                        </m:sSupPr>
                        <m:e>
                          <m:r>
                            <a:rPr lang="en-GB" b="1" i="1" smtClean="0">
                              <a:latin typeface="Cambria Math"/>
                            </a:rPr>
                            <m:t>𝒕</m:t>
                          </m:r>
                        </m:e>
                        <m:sup>
                          <m:r>
                            <a:rPr lang="en-GB" b="0" i="1" smtClean="0">
                              <a:latin typeface="Cambria Math"/>
                            </a:rPr>
                            <m:t>𝑃</m:t>
                          </m:r>
                        </m:sup>
                      </m:sSup>
                      <m:r>
                        <a:rPr lang="en-GB" b="0" i="1" smtClean="0">
                          <a:latin typeface="Cambria Math"/>
                        </a:rPr>
                        <m:t>,  </m:t>
                      </m:r>
                      <m:r>
                        <a:rPr lang="en-GB" b="1" i="1" smtClean="0">
                          <a:latin typeface="Cambria Math"/>
                        </a:rPr>
                        <m:t>𝒙</m:t>
                      </m:r>
                      <m:r>
                        <a:rPr lang="en-GB" b="0" i="1" smtClean="0">
                          <a:latin typeface="Cambria Math"/>
                        </a:rPr>
                        <m:t>∈</m:t>
                      </m:r>
                      <m:r>
                        <a:rPr lang="en-GB" b="0" i="1" smtClean="0">
                          <a:latin typeface="Cambria Math"/>
                        </a:rPr>
                        <m:t>𝜕</m:t>
                      </m:r>
                      <m:sSub>
                        <m:sSubPr>
                          <m:ctrlPr>
                            <a:rPr lang="en-GB" b="0" i="1" smtClean="0">
                              <a:latin typeface="Cambria Math"/>
                            </a:rPr>
                          </m:ctrlPr>
                        </m:sSubPr>
                        <m:e>
                          <m:r>
                            <m:rPr>
                              <m:sty m:val="p"/>
                            </m:rPr>
                            <a:rPr lang="en-GB" b="0" i="0" smtClean="0">
                              <a:latin typeface="Cambria Math"/>
                            </a:rPr>
                            <m:t>Ω</m:t>
                          </m:r>
                        </m:e>
                        <m:sub>
                          <m:r>
                            <a:rPr lang="en-GB" b="0" i="1" smtClean="0">
                              <a:latin typeface="Cambria Math"/>
                            </a:rPr>
                            <m:t>1</m:t>
                          </m:r>
                        </m:sub>
                      </m:sSub>
                    </m:oMath>
                  </m:oMathPara>
                </a14:m>
                <a:endParaRPr lang="en-US"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170216" y="1484784"/>
                <a:ext cx="3864328" cy="664926"/>
              </a:xfrm>
              <a:prstGeom prst="rect">
                <a:avLst/>
              </a:prstGeom>
              <a:blipFill rotWithShape="1">
                <a:blip r:embed="rId5"/>
                <a:stretch>
                  <a:fillRect l="-1420" t="-4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304550" y="4653136"/>
                <a:ext cx="4267450" cy="847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1" i="1" smtClean="0">
                              <a:latin typeface="Cambria Math"/>
                            </a:rPr>
                            <m:t>𝑼</m:t>
                          </m:r>
                        </m:e>
                        <m:sup>
                          <m:r>
                            <a:rPr lang="en-GB" b="0" i="1" smtClean="0">
                              <a:latin typeface="Cambria Math"/>
                            </a:rPr>
                            <m:t>∗</m:t>
                          </m:r>
                        </m:sup>
                      </m:sSup>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r>
                            <a:rPr lang="en-GB" b="0" i="1" smtClean="0">
                              <a:latin typeface="Cambria Math"/>
                            </a:rPr>
                            <m:t>;</m:t>
                          </m:r>
                          <m:r>
                            <a:rPr lang="en-GB" b="1" i="1" smtClean="0">
                              <a:latin typeface="Cambria Math"/>
                            </a:rPr>
                            <m:t>𝒙</m:t>
                          </m:r>
                        </m:e>
                      </m:d>
                      <m:r>
                        <a:rPr lang="en-GB" b="0" i="1" smtClean="0">
                          <a:latin typeface="Cambria Math"/>
                        </a:rPr>
                        <m:t>=</m:t>
                      </m:r>
                      <m:sSup>
                        <m:sSupPr>
                          <m:ctrlPr>
                            <a:rPr lang="en-GB" b="0" i="1" smtClean="0">
                              <a:latin typeface="Cambria Math"/>
                            </a:rPr>
                          </m:ctrlPr>
                        </m:sSupPr>
                        <m:e>
                          <m:r>
                            <a:rPr lang="en-GB" b="1" i="1" smtClean="0">
                              <a:latin typeface="Cambria Math"/>
                            </a:rPr>
                            <m:t>𝑼</m:t>
                          </m:r>
                        </m:e>
                        <m:sup>
                          <m:r>
                            <a:rPr lang="en-GB" b="0" i="1" smtClean="0">
                              <a:latin typeface="Cambria Math"/>
                            </a:rPr>
                            <m:t>𝑠</m:t>
                          </m:r>
                        </m:sup>
                      </m:sSup>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r>
                            <a:rPr lang="en-GB" b="0" i="1" smtClean="0">
                              <a:latin typeface="Cambria Math"/>
                            </a:rPr>
                            <m:t>;</m:t>
                          </m:r>
                          <m:r>
                            <a:rPr lang="en-GB" b="1" i="1" smtClean="0">
                              <a:latin typeface="Cambria Math"/>
                            </a:rPr>
                            <m:t>𝒙</m:t>
                          </m:r>
                        </m:e>
                      </m:d>
                      <m:r>
                        <a:rPr lang="en-GB" b="0" i="1" smtClean="0">
                          <a:latin typeface="Cambria Math"/>
                        </a:rPr>
                        <m:t>+</m:t>
                      </m:r>
                      <m:nary>
                        <m:naryPr>
                          <m:chr m:val="∑"/>
                          <m:ctrlPr>
                            <a:rPr lang="en-GB" b="0" i="1" smtClean="0">
                              <a:latin typeface="Cambria Math"/>
                            </a:rPr>
                          </m:ctrlPr>
                        </m:naryPr>
                        <m:sub>
                          <m:r>
                            <m:rPr>
                              <m:brk m:alnAt="23"/>
                            </m:rPr>
                            <a:rPr lang="en-GB" b="0" i="1" smtClean="0">
                              <a:latin typeface="Cambria Math"/>
                            </a:rPr>
                            <m:t>𝑛</m:t>
                          </m:r>
                          <m:r>
                            <m:rPr>
                              <m:brk m:alnAt="23"/>
                            </m:rPr>
                            <a:rPr lang="en-GB" b="0" i="1" smtClean="0">
                              <a:latin typeface="Cambria Math"/>
                            </a:rPr>
                            <m:t>=</m:t>
                          </m:r>
                          <m:r>
                            <m:rPr>
                              <m:brk m:alnAt="23"/>
                            </m:rPr>
                            <a:rPr lang="en-GB" b="0" i="1" smtClean="0">
                              <a:latin typeface="Cambria Math"/>
                            </a:rPr>
                            <m:t>0</m:t>
                          </m:r>
                        </m:sub>
                        <m:sup>
                          <m:r>
                            <a:rPr lang="en-GB" b="0" i="1" smtClean="0">
                              <a:latin typeface="Cambria Math"/>
                            </a:rPr>
                            <m:t>∞</m:t>
                          </m:r>
                        </m:sup>
                        <m:e>
                          <m:sSup>
                            <m:sSupPr>
                              <m:ctrlPr>
                                <a:rPr lang="en-GB" i="1">
                                  <a:latin typeface="Cambria Math"/>
                                </a:rPr>
                              </m:ctrlPr>
                            </m:sSupPr>
                            <m:e>
                              <m:r>
                                <a:rPr lang="en-GB" b="1" i="1">
                                  <a:latin typeface="Cambria Math"/>
                                </a:rPr>
                                <m:t>𝑼</m:t>
                              </m:r>
                            </m:e>
                            <m:sup>
                              <m:r>
                                <a:rPr lang="en-GB" i="1">
                                  <a:latin typeface="Cambria Math"/>
                                </a:rPr>
                                <m:t>𝑛</m:t>
                              </m:r>
                            </m:sup>
                          </m:sSup>
                          <m:d>
                            <m:dPr>
                              <m:ctrlPr>
                                <a:rPr lang="en-GB" i="1">
                                  <a:latin typeface="Cambria Math"/>
                                </a:rPr>
                              </m:ctrlPr>
                            </m:dPr>
                            <m:e>
                              <m:r>
                                <a:rPr lang="en-GB" i="1">
                                  <a:latin typeface="Cambria Math"/>
                                </a:rPr>
                                <m:t>𝜉</m:t>
                              </m:r>
                              <m:r>
                                <a:rPr lang="en-GB" i="1">
                                  <a:latin typeface="Cambria Math"/>
                                </a:rPr>
                                <m:t>,</m:t>
                              </m:r>
                              <m:r>
                                <a:rPr lang="en-GB" i="1">
                                  <a:latin typeface="Cambria Math"/>
                                </a:rPr>
                                <m:t>𝜂</m:t>
                              </m:r>
                              <m:r>
                                <a:rPr lang="en-GB" i="1">
                                  <a:latin typeface="Cambria Math"/>
                                </a:rPr>
                                <m:t>;</m:t>
                              </m:r>
                              <m:r>
                                <a:rPr lang="en-GB" b="1" i="1">
                                  <a:latin typeface="Cambria Math"/>
                                </a:rPr>
                                <m:t>𝒙</m:t>
                              </m:r>
                            </m:e>
                          </m:d>
                        </m:e>
                      </m:nary>
                    </m:oMath>
                  </m:oMathPara>
                </a14:m>
                <a:endParaRPr lang="en-US"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304550" y="4653136"/>
                <a:ext cx="4267450" cy="84786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4741231" y="4657193"/>
                <a:ext cx="4267450" cy="847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1" i="1" smtClean="0">
                              <a:latin typeface="Cambria Math"/>
                            </a:rPr>
                            <m:t>𝑻</m:t>
                          </m:r>
                        </m:e>
                        <m:sup>
                          <m:r>
                            <a:rPr lang="en-GB" b="0" i="1" smtClean="0">
                              <a:latin typeface="Cambria Math"/>
                            </a:rPr>
                            <m:t>∗</m:t>
                          </m:r>
                        </m:sup>
                      </m:sSup>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r>
                            <a:rPr lang="en-GB" b="0" i="1" smtClean="0">
                              <a:latin typeface="Cambria Math"/>
                            </a:rPr>
                            <m:t>;</m:t>
                          </m:r>
                          <m:r>
                            <a:rPr lang="en-GB" b="1" i="1" smtClean="0">
                              <a:latin typeface="Cambria Math"/>
                            </a:rPr>
                            <m:t>𝒙</m:t>
                          </m:r>
                        </m:e>
                      </m:d>
                      <m:r>
                        <a:rPr lang="en-GB" b="0" i="1" smtClean="0">
                          <a:latin typeface="Cambria Math"/>
                        </a:rPr>
                        <m:t>=</m:t>
                      </m:r>
                      <m:sSup>
                        <m:sSupPr>
                          <m:ctrlPr>
                            <a:rPr lang="en-GB" b="0" i="1" smtClean="0">
                              <a:latin typeface="Cambria Math"/>
                            </a:rPr>
                          </m:ctrlPr>
                        </m:sSupPr>
                        <m:e>
                          <m:r>
                            <a:rPr lang="en-GB" b="1" i="1" smtClean="0">
                              <a:latin typeface="Cambria Math"/>
                            </a:rPr>
                            <m:t>𝑻</m:t>
                          </m:r>
                        </m:e>
                        <m:sup>
                          <m:r>
                            <a:rPr lang="en-GB" b="0" i="1" smtClean="0">
                              <a:latin typeface="Cambria Math"/>
                            </a:rPr>
                            <m:t>𝑠</m:t>
                          </m:r>
                        </m:sup>
                      </m:sSup>
                      <m:d>
                        <m:dPr>
                          <m:ctrlPr>
                            <a:rPr lang="en-GB" b="0" i="1" smtClean="0">
                              <a:latin typeface="Cambria Math"/>
                            </a:rPr>
                          </m:ctrlPr>
                        </m:dPr>
                        <m:e>
                          <m:r>
                            <a:rPr lang="en-GB" b="0" i="1" smtClean="0">
                              <a:latin typeface="Cambria Math"/>
                            </a:rPr>
                            <m:t>𝜉</m:t>
                          </m:r>
                          <m:r>
                            <a:rPr lang="en-GB" b="0" i="1" smtClean="0">
                              <a:latin typeface="Cambria Math"/>
                            </a:rPr>
                            <m:t>,</m:t>
                          </m:r>
                          <m:r>
                            <a:rPr lang="en-GB" b="0" i="1" smtClean="0">
                              <a:latin typeface="Cambria Math"/>
                            </a:rPr>
                            <m:t>𝜂</m:t>
                          </m:r>
                          <m:r>
                            <a:rPr lang="en-GB" b="0" i="1" smtClean="0">
                              <a:latin typeface="Cambria Math"/>
                            </a:rPr>
                            <m:t>;</m:t>
                          </m:r>
                          <m:r>
                            <a:rPr lang="en-GB" b="1" i="1" smtClean="0">
                              <a:latin typeface="Cambria Math"/>
                            </a:rPr>
                            <m:t>𝒙</m:t>
                          </m:r>
                        </m:e>
                      </m:d>
                      <m:r>
                        <a:rPr lang="en-GB" b="0" i="1" smtClean="0">
                          <a:latin typeface="Cambria Math"/>
                        </a:rPr>
                        <m:t>+</m:t>
                      </m:r>
                      <m:nary>
                        <m:naryPr>
                          <m:chr m:val="∑"/>
                          <m:ctrlPr>
                            <a:rPr lang="en-GB" b="0" i="1" smtClean="0">
                              <a:latin typeface="Cambria Math"/>
                            </a:rPr>
                          </m:ctrlPr>
                        </m:naryPr>
                        <m:sub>
                          <m:r>
                            <m:rPr>
                              <m:brk m:alnAt="23"/>
                            </m:rPr>
                            <a:rPr lang="en-GB" b="0" i="1" smtClean="0">
                              <a:latin typeface="Cambria Math"/>
                            </a:rPr>
                            <m:t>𝑛</m:t>
                          </m:r>
                          <m:r>
                            <m:rPr>
                              <m:brk m:alnAt="23"/>
                            </m:rPr>
                            <a:rPr lang="en-GB" b="0" i="1" smtClean="0">
                              <a:latin typeface="Cambria Math"/>
                            </a:rPr>
                            <m:t>=</m:t>
                          </m:r>
                          <m:r>
                            <m:rPr>
                              <m:brk m:alnAt="23"/>
                            </m:rPr>
                            <a:rPr lang="en-GB" b="0" i="1" smtClean="0">
                              <a:latin typeface="Cambria Math"/>
                            </a:rPr>
                            <m:t>0</m:t>
                          </m:r>
                        </m:sub>
                        <m:sup>
                          <m:r>
                            <a:rPr lang="en-GB" b="0" i="1" smtClean="0">
                              <a:latin typeface="Cambria Math"/>
                            </a:rPr>
                            <m:t>∞</m:t>
                          </m:r>
                        </m:sup>
                        <m:e>
                          <m:sSup>
                            <m:sSupPr>
                              <m:ctrlPr>
                                <a:rPr lang="en-GB" i="1">
                                  <a:latin typeface="Cambria Math"/>
                                </a:rPr>
                              </m:ctrlPr>
                            </m:sSupPr>
                            <m:e>
                              <m:r>
                                <a:rPr lang="en-GB" b="1" i="1" smtClean="0">
                                  <a:latin typeface="Cambria Math"/>
                                </a:rPr>
                                <m:t>𝑻</m:t>
                              </m:r>
                            </m:e>
                            <m:sup>
                              <m:r>
                                <a:rPr lang="en-GB" i="1">
                                  <a:latin typeface="Cambria Math"/>
                                </a:rPr>
                                <m:t>𝑛</m:t>
                              </m:r>
                            </m:sup>
                          </m:sSup>
                          <m:d>
                            <m:dPr>
                              <m:ctrlPr>
                                <a:rPr lang="en-GB" i="1">
                                  <a:latin typeface="Cambria Math"/>
                                </a:rPr>
                              </m:ctrlPr>
                            </m:dPr>
                            <m:e>
                              <m:r>
                                <a:rPr lang="en-GB" i="1">
                                  <a:latin typeface="Cambria Math"/>
                                </a:rPr>
                                <m:t>𝜉</m:t>
                              </m:r>
                              <m:r>
                                <a:rPr lang="en-GB" i="1">
                                  <a:latin typeface="Cambria Math"/>
                                </a:rPr>
                                <m:t>,</m:t>
                              </m:r>
                              <m:r>
                                <a:rPr lang="en-GB" i="1">
                                  <a:latin typeface="Cambria Math"/>
                                </a:rPr>
                                <m:t>𝜂</m:t>
                              </m:r>
                              <m:r>
                                <a:rPr lang="en-GB" i="1">
                                  <a:latin typeface="Cambria Math"/>
                                </a:rPr>
                                <m:t>;</m:t>
                              </m:r>
                              <m:r>
                                <a:rPr lang="en-GB" b="1" i="1">
                                  <a:latin typeface="Cambria Math"/>
                                </a:rPr>
                                <m:t>𝒙</m:t>
                              </m:r>
                            </m:e>
                          </m:d>
                        </m:e>
                      </m:nary>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4741231" y="4657193"/>
                <a:ext cx="4267450" cy="84786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Čárový popisek 1 (se zvýrazněním) 16"/>
              <p:cNvSpPr/>
              <p:nvPr/>
            </p:nvSpPr>
            <p:spPr>
              <a:xfrm flipH="1">
                <a:off x="1145722" y="5871335"/>
                <a:ext cx="3960444" cy="509993"/>
              </a:xfrm>
              <a:prstGeom prst="accentCallout1">
                <a:avLst>
                  <a:gd name="adj1" fmla="val 23407"/>
                  <a:gd name="adj2" fmla="val 99809"/>
                  <a:gd name="adj3" fmla="val -119616"/>
                  <a:gd name="adj4" fmla="val 112466"/>
                </a:avLst>
              </a:prstGeom>
            </p:spPr>
            <p:style>
              <a:lnRef idx="2">
                <a:schemeClr val="accent2"/>
              </a:lnRef>
              <a:fillRef idx="1">
                <a:schemeClr val="lt1"/>
              </a:fillRef>
              <a:effectRef idx="0">
                <a:schemeClr val="accent2"/>
              </a:effectRef>
              <a:fontRef idx="minor">
                <a:schemeClr val="dk1"/>
              </a:fontRef>
            </p:style>
            <p:txBody>
              <a:bodyPr rtlCol="0" anchor="ctr"/>
              <a:lstStyle/>
              <a:p>
                <a:r>
                  <a:rPr lang="en-GB" i="1" dirty="0" smtClean="0">
                    <a:solidFill>
                      <a:schemeClr val="accent2"/>
                    </a:solidFill>
                    <a:latin typeface="Garamond" panose="02020404030301010803" pitchFamily="18" charset="0"/>
                  </a:rPr>
                  <a:t>Fundamental solutions derived from </a:t>
                </a:r>
                <a14:m>
                  <m:oMath xmlns:m="http://schemas.openxmlformats.org/officeDocument/2006/math">
                    <m:sSub>
                      <m:sSubPr>
                        <m:ctrlPr>
                          <a:rPr lang="en-GB" b="0" i="1" smtClean="0">
                            <a:solidFill>
                              <a:schemeClr val="accent2"/>
                            </a:solidFill>
                            <a:latin typeface="Cambria Math"/>
                          </a:rPr>
                        </m:ctrlPr>
                      </m:sSubPr>
                      <m:e>
                        <m:r>
                          <a:rPr lang="en-GB" b="0" i="1" smtClean="0">
                            <a:solidFill>
                              <a:schemeClr val="accent2"/>
                            </a:solidFill>
                            <a:latin typeface="Cambria Math"/>
                          </a:rPr>
                          <m:t>𝜙</m:t>
                        </m:r>
                      </m:e>
                      <m:sub>
                        <m:r>
                          <a:rPr lang="en-GB" b="0" i="1" smtClean="0">
                            <a:solidFill>
                              <a:schemeClr val="accent2"/>
                            </a:solidFill>
                            <a:latin typeface="Cambria Math"/>
                          </a:rPr>
                          <m:t>1</m:t>
                        </m:r>
                      </m:sub>
                    </m:sSub>
                  </m:oMath>
                </a14:m>
                <a:r>
                  <a:rPr lang="en-US" i="1" dirty="0" smtClean="0">
                    <a:solidFill>
                      <a:schemeClr val="accent2"/>
                    </a:solidFill>
                    <a:latin typeface="Garamond" panose="02020404030301010803" pitchFamily="18" charset="0"/>
                  </a:rPr>
                  <a:t> and </a:t>
                </a:r>
                <a14:m>
                  <m:oMath xmlns:m="http://schemas.openxmlformats.org/officeDocument/2006/math">
                    <m:sSub>
                      <m:sSubPr>
                        <m:ctrlPr>
                          <a:rPr lang="en-GB" b="0" i="1" smtClean="0">
                            <a:solidFill>
                              <a:schemeClr val="accent2"/>
                            </a:solidFill>
                            <a:latin typeface="Cambria Math"/>
                          </a:rPr>
                        </m:ctrlPr>
                      </m:sSubPr>
                      <m:e>
                        <m:r>
                          <a:rPr lang="en-GB" b="0" i="1" smtClean="0">
                            <a:solidFill>
                              <a:schemeClr val="accent2"/>
                            </a:solidFill>
                            <a:latin typeface="Cambria Math"/>
                          </a:rPr>
                          <m:t>𝜓</m:t>
                        </m:r>
                      </m:e>
                      <m:sub>
                        <m:r>
                          <a:rPr lang="en-GB" b="0" i="1" smtClean="0">
                            <a:solidFill>
                              <a:schemeClr val="accent2"/>
                            </a:solidFill>
                            <a:latin typeface="Cambria Math"/>
                          </a:rPr>
                          <m:t>1</m:t>
                        </m:r>
                      </m:sub>
                    </m:sSub>
                  </m:oMath>
                </a14:m>
                <a:r>
                  <a:rPr lang="en-US" i="1" dirty="0" smtClean="0">
                    <a:solidFill>
                      <a:schemeClr val="accent2"/>
                    </a:solidFill>
                    <a:latin typeface="Garamond" panose="02020404030301010803" pitchFamily="18" charset="0"/>
                  </a:rPr>
                  <a:t> setting up </a:t>
                </a:r>
                <a14:m>
                  <m:oMath xmlns:m="http://schemas.openxmlformats.org/officeDocument/2006/math">
                    <m:sSub>
                      <m:sSubPr>
                        <m:ctrlPr>
                          <a:rPr lang="en-GB" b="0" i="1" smtClean="0">
                            <a:solidFill>
                              <a:schemeClr val="accent2"/>
                            </a:solidFill>
                            <a:latin typeface="Cambria Math"/>
                          </a:rPr>
                        </m:ctrlPr>
                      </m:sSubPr>
                      <m:e>
                        <m:r>
                          <a:rPr lang="en-GB" b="0" i="1" smtClean="0">
                            <a:solidFill>
                              <a:schemeClr val="accent2"/>
                            </a:solidFill>
                            <a:latin typeface="Cambria Math"/>
                          </a:rPr>
                          <m:t>𝑓</m:t>
                        </m:r>
                      </m:e>
                      <m:sub>
                        <m:r>
                          <a:rPr lang="en-GB" b="0" i="1" smtClean="0">
                            <a:solidFill>
                              <a:schemeClr val="accent2"/>
                            </a:solidFill>
                            <a:latin typeface="Cambria Math"/>
                          </a:rPr>
                          <m:t>𝜉</m:t>
                        </m:r>
                      </m:sub>
                    </m:sSub>
                    <m:r>
                      <a:rPr lang="en-GB" b="0" i="1" smtClean="0">
                        <a:solidFill>
                          <a:schemeClr val="accent2"/>
                        </a:solidFill>
                        <a:latin typeface="Cambria Math"/>
                      </a:rPr>
                      <m:t>≡</m:t>
                    </m:r>
                    <m:r>
                      <a:rPr lang="en-GB" b="0" i="1" smtClean="0">
                        <a:solidFill>
                          <a:schemeClr val="accent2"/>
                        </a:solidFill>
                        <a:latin typeface="Cambria Math"/>
                      </a:rPr>
                      <m:t>𝑓</m:t>
                    </m:r>
                    <m:r>
                      <a:rPr lang="en-GB" b="0" i="1" smtClean="0">
                        <a:solidFill>
                          <a:schemeClr val="accent2"/>
                        </a:solidFill>
                        <a:latin typeface="Cambria Math"/>
                      </a:rPr>
                      <m:t>=</m:t>
                    </m:r>
                    <m:r>
                      <a:rPr lang="en-GB" b="0" i="1" smtClean="0">
                        <a:solidFill>
                          <a:schemeClr val="accent2"/>
                        </a:solidFill>
                        <a:latin typeface="Cambria Math"/>
                      </a:rPr>
                      <m:t>1</m:t>
                    </m:r>
                  </m:oMath>
                </a14:m>
                <a:r>
                  <a:rPr lang="en-US" i="1" dirty="0" smtClean="0">
                    <a:solidFill>
                      <a:schemeClr val="accent2"/>
                    </a:solidFill>
                    <a:latin typeface="Garamond" panose="02020404030301010803" pitchFamily="18" charset="0"/>
                  </a:rPr>
                  <a:t> or </a:t>
                </a:r>
                <a14:m>
                  <m:oMath xmlns:m="http://schemas.openxmlformats.org/officeDocument/2006/math">
                    <m:sSub>
                      <m:sSubPr>
                        <m:ctrlPr>
                          <a:rPr lang="en-GB" i="1">
                            <a:solidFill>
                              <a:schemeClr val="accent2"/>
                            </a:solidFill>
                            <a:latin typeface="Cambria Math"/>
                          </a:rPr>
                        </m:ctrlPr>
                      </m:sSubPr>
                      <m:e>
                        <m:r>
                          <a:rPr lang="en-GB" i="1">
                            <a:solidFill>
                              <a:schemeClr val="accent2"/>
                            </a:solidFill>
                            <a:latin typeface="Cambria Math"/>
                          </a:rPr>
                          <m:t>𝑓</m:t>
                        </m:r>
                      </m:e>
                      <m:sub>
                        <m:r>
                          <a:rPr lang="en-GB" b="0" i="1" smtClean="0">
                            <a:solidFill>
                              <a:schemeClr val="accent2"/>
                            </a:solidFill>
                            <a:latin typeface="Cambria Math"/>
                          </a:rPr>
                          <m:t>𝜂</m:t>
                        </m:r>
                      </m:sub>
                    </m:sSub>
                    <m:r>
                      <a:rPr lang="en-GB" i="1">
                        <a:solidFill>
                          <a:schemeClr val="accent2"/>
                        </a:solidFill>
                        <a:latin typeface="Cambria Math"/>
                      </a:rPr>
                      <m:t>≡</m:t>
                    </m:r>
                    <m:r>
                      <a:rPr lang="en-GB" i="1">
                        <a:solidFill>
                          <a:schemeClr val="accent2"/>
                        </a:solidFill>
                        <a:latin typeface="Cambria Math"/>
                      </a:rPr>
                      <m:t>𝑓</m:t>
                    </m:r>
                    <m:r>
                      <a:rPr lang="en-GB" i="1">
                        <a:solidFill>
                          <a:schemeClr val="accent2"/>
                        </a:solidFill>
                        <a:latin typeface="Cambria Math"/>
                      </a:rPr>
                      <m:t>=</m:t>
                    </m:r>
                    <m:r>
                      <m:rPr>
                        <m:sty m:val="p"/>
                      </m:rPr>
                      <a:rPr lang="en-GB" b="0" i="0" smtClean="0">
                        <a:solidFill>
                          <a:schemeClr val="accent2"/>
                        </a:solidFill>
                        <a:latin typeface="Cambria Math"/>
                      </a:rPr>
                      <m:t>i</m:t>
                    </m:r>
                  </m:oMath>
                </a14:m>
                <a:endParaRPr lang="en-US" dirty="0">
                  <a:solidFill>
                    <a:schemeClr val="accent2"/>
                  </a:solidFill>
                  <a:latin typeface="Garamond" panose="02020404030301010803" pitchFamily="18" charset="0"/>
                </a:endParaRPr>
              </a:p>
            </p:txBody>
          </p:sp>
        </mc:Choice>
        <mc:Fallback xmlns="">
          <p:sp>
            <p:nvSpPr>
              <p:cNvPr id="17" name="Čárový popisek 1 (se zvýrazněním) 16"/>
              <p:cNvSpPr>
                <a:spLocks noRot="1" noChangeAspect="1" noMove="1" noResize="1" noEditPoints="1" noAdjustHandles="1" noChangeArrowheads="1" noChangeShapeType="1" noTextEdit="1"/>
              </p:cNvSpPr>
              <p:nvPr/>
            </p:nvSpPr>
            <p:spPr>
              <a:xfrm flipH="1">
                <a:off x="1145722" y="5871335"/>
                <a:ext cx="3960444" cy="509993"/>
              </a:xfrm>
              <a:prstGeom prst="accentCallout1">
                <a:avLst>
                  <a:gd name="adj1" fmla="val 23407"/>
                  <a:gd name="adj2" fmla="val 99809"/>
                  <a:gd name="adj3" fmla="val -119616"/>
                  <a:gd name="adj4" fmla="val 112466"/>
                </a:avLst>
              </a:prstGeom>
              <a:blipFill rotWithShape="1">
                <a:blip r:embed="rId8"/>
                <a:stretch>
                  <a:fillRect b="-13978"/>
                </a:stretch>
              </a:blipFill>
            </p:spPr>
            <p:txBody>
              <a:bodyPr/>
              <a:lstStyle/>
              <a:p>
                <a:r>
                  <a:rPr lang="en-US">
                    <a:noFill/>
                  </a:rPr>
                  <a:t> </a:t>
                </a:r>
              </a:p>
            </p:txBody>
          </p:sp>
        </mc:Fallback>
      </mc:AlternateContent>
      <p:sp>
        <p:nvSpPr>
          <p:cNvPr id="19" name="Čárový popisek 1 (se zvýrazněním) 18"/>
          <p:cNvSpPr/>
          <p:nvPr/>
        </p:nvSpPr>
        <p:spPr>
          <a:xfrm rot="5400000">
            <a:off x="4057691" y="5141154"/>
            <a:ext cx="45719" cy="1321359"/>
          </a:xfrm>
          <a:prstGeom prst="accentCallout1">
            <a:avLst>
              <a:gd name="adj1" fmla="val 23407"/>
              <a:gd name="adj2" fmla="val 99809"/>
              <a:gd name="adj3" fmla="val -15853"/>
              <a:gd name="adj4" fmla="val -1212238"/>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dirty="0">
              <a:solidFill>
                <a:schemeClr val="accent2"/>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0" name="TextovéPole 19"/>
              <p:cNvSpPr txBox="1"/>
              <p:nvPr/>
            </p:nvSpPr>
            <p:spPr>
              <a:xfrm>
                <a:off x="252015" y="2127028"/>
                <a:ext cx="3023841" cy="647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1" i="1" smtClean="0">
                              <a:latin typeface="Cambria Math"/>
                            </a:rPr>
                            <m:t>𝒕</m:t>
                          </m:r>
                        </m:e>
                        <m:sup>
                          <m:r>
                            <a:rPr lang="en-GB" b="0" i="1" smtClean="0">
                              <a:latin typeface="Cambria Math"/>
                            </a:rPr>
                            <m:t>𝑃</m:t>
                          </m:r>
                        </m:sup>
                      </m:sSup>
                      <m:r>
                        <a:rPr lang="en-GB" b="0" i="1" smtClean="0">
                          <a:latin typeface="Cambria Math"/>
                        </a:rPr>
                        <m:t>=</m:t>
                      </m:r>
                      <m:d>
                        <m:dPr>
                          <m:begChr m:val="{"/>
                          <m:endChr m:val=""/>
                          <m:ctrlPr>
                            <a:rPr lang="en-GB" b="0" i="1" smtClean="0">
                              <a:latin typeface="Cambria Math"/>
                            </a:rPr>
                          </m:ctrlPr>
                        </m:dPr>
                        <m:e>
                          <m:eqArr>
                            <m:eqArrPr>
                              <m:ctrlPr>
                                <a:rPr lang="en-GB" b="0" i="1" smtClean="0">
                                  <a:latin typeface="Cambria Math"/>
                                </a:rPr>
                              </m:ctrlPr>
                            </m:eqArrPr>
                            <m:e>
                              <m:d>
                                <m:dPr>
                                  <m:ctrlPr>
                                    <a:rPr lang="en-GB" b="0" i="1" smtClean="0">
                                      <a:latin typeface="Cambria Math"/>
                                    </a:rPr>
                                  </m:ctrlPr>
                                </m:dPr>
                                <m:e>
                                  <m:sSub>
                                    <m:sSubPr>
                                      <m:ctrlPr>
                                        <a:rPr lang="en-GB" b="0" i="1" smtClean="0">
                                          <a:latin typeface="Cambria Math"/>
                                        </a:rPr>
                                      </m:ctrlPr>
                                    </m:sSubPr>
                                    <m:e>
                                      <m:r>
                                        <a:rPr lang="en-GB" b="0" i="1" smtClean="0">
                                          <a:latin typeface="Cambria Math"/>
                                        </a:rPr>
                                        <m:t>𝑇</m:t>
                                      </m:r>
                                    </m:e>
                                    <m:sub>
                                      <m:r>
                                        <a:rPr lang="en-GB" b="0" i="1" smtClean="0">
                                          <a:latin typeface="Cambria Math"/>
                                        </a:rPr>
                                        <m:t>1</m:t>
                                      </m:r>
                                    </m:sub>
                                  </m:sSub>
                                  <m:r>
                                    <a:rPr lang="en-GB" b="0" i="1" smtClean="0">
                                      <a:latin typeface="Cambria Math"/>
                                    </a:rPr>
                                    <m:t>,</m:t>
                                  </m:r>
                                  <m:r>
                                    <a:rPr lang="en-GB" b="0" i="1" smtClean="0">
                                      <a:latin typeface="Cambria Math"/>
                                    </a:rPr>
                                    <m:t>0</m:t>
                                  </m:r>
                                </m:e>
                              </m:d>
                              <m:r>
                                <a:rPr lang="en-GB" b="0" i="1" smtClean="0">
                                  <a:latin typeface="Cambria Math"/>
                                </a:rPr>
                                <m:t> </m:t>
                              </m:r>
                              <m:r>
                                <m:rPr>
                                  <m:sty m:val="p"/>
                                </m:rPr>
                                <a:rPr lang="en-GB" b="0" i="0" smtClean="0">
                                  <a:latin typeface="Cambria Math"/>
                                </a:rPr>
                                <m:t>for</m:t>
                              </m:r>
                              <m:r>
                                <a:rPr lang="en-GB" b="0" i="1" smtClean="0">
                                  <a:latin typeface="Cambria Math"/>
                                </a:rPr>
                                <m:t> </m:t>
                              </m:r>
                              <m:r>
                                <a:rPr lang="en-GB" b="1" i="1" smtClean="0">
                                  <a:latin typeface="Cambria Math"/>
                                </a:rPr>
                                <m:t>𝒏</m:t>
                              </m:r>
                              <m:r>
                                <a:rPr lang="en-GB" b="0" i="1" smtClean="0">
                                  <a:latin typeface="Cambria Math"/>
                                </a:rPr>
                                <m:t>=(±</m:t>
                              </m:r>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e>
                            <m:e>
                              <m:d>
                                <m:dPr>
                                  <m:ctrlPr>
                                    <a:rPr lang="en-GB" i="1">
                                      <a:latin typeface="Cambria Math"/>
                                    </a:rPr>
                                  </m:ctrlPr>
                                </m:dPr>
                                <m:e>
                                  <m:r>
                                    <a:rPr lang="en-GB" b="0" i="1" smtClean="0">
                                      <a:latin typeface="Cambria Math"/>
                                    </a:rPr>
                                    <m:t>0</m:t>
                                  </m:r>
                                  <m:r>
                                    <a:rPr lang="en-GB" b="0" i="1" smtClean="0">
                                      <a:latin typeface="Cambria Math"/>
                                    </a:rPr>
                                    <m:t>,</m:t>
                                  </m:r>
                                  <m:sSub>
                                    <m:sSubPr>
                                      <m:ctrlPr>
                                        <a:rPr lang="en-GB" i="1">
                                          <a:latin typeface="Cambria Math"/>
                                        </a:rPr>
                                      </m:ctrlPr>
                                    </m:sSubPr>
                                    <m:e>
                                      <m:r>
                                        <a:rPr lang="en-GB" i="1">
                                          <a:latin typeface="Cambria Math"/>
                                        </a:rPr>
                                        <m:t>𝑇</m:t>
                                      </m:r>
                                    </m:e>
                                    <m:sub>
                                      <m:r>
                                        <a:rPr lang="en-GB" b="0" i="1" smtClean="0">
                                          <a:latin typeface="Cambria Math"/>
                                        </a:rPr>
                                        <m:t>2</m:t>
                                      </m:r>
                                    </m:sub>
                                  </m:sSub>
                                </m:e>
                              </m:d>
                              <m:r>
                                <a:rPr lang="en-GB" i="1">
                                  <a:latin typeface="Cambria Math"/>
                                </a:rPr>
                                <m:t> </m:t>
                              </m:r>
                              <m:r>
                                <m:rPr>
                                  <m:sty m:val="p"/>
                                </m:rPr>
                                <a:rPr lang="en-GB">
                                  <a:latin typeface="Cambria Math"/>
                                </a:rPr>
                                <m:t>for</m:t>
                              </m:r>
                              <m:r>
                                <a:rPr lang="en-GB" i="1">
                                  <a:latin typeface="Cambria Math"/>
                                </a:rPr>
                                <m:t> </m:t>
                              </m:r>
                              <m:r>
                                <a:rPr lang="en-GB" b="1" i="1">
                                  <a:latin typeface="Cambria Math"/>
                                </a:rPr>
                                <m:t>𝒏</m:t>
                              </m:r>
                              <m:r>
                                <a:rPr lang="en-GB" i="1">
                                  <a:latin typeface="Cambria Math"/>
                                </a:rPr>
                                <m:t>=(</m:t>
                              </m:r>
                              <m:r>
                                <a:rPr lang="en-GB" b="0" i="1" smtClean="0">
                                  <a:latin typeface="Cambria Math"/>
                                </a:rPr>
                                <m:t>0</m:t>
                              </m:r>
                              <m:r>
                                <a:rPr lang="en-GB" b="0" i="1" smtClean="0">
                                  <a:latin typeface="Cambria Math"/>
                                </a:rPr>
                                <m:t>,±</m:t>
                              </m:r>
                              <m:r>
                                <a:rPr lang="en-GB" i="1">
                                  <a:latin typeface="Cambria Math"/>
                                </a:rPr>
                                <m:t>1</m:t>
                              </m:r>
                              <m:r>
                                <a:rPr lang="en-GB" i="1">
                                  <a:latin typeface="Cambria Math"/>
                                </a:rPr>
                                <m:t>)</m:t>
                              </m:r>
                            </m:e>
                          </m:eqArr>
                        </m:e>
                      </m:d>
                    </m:oMath>
                  </m:oMathPara>
                </a14:m>
                <a:endParaRPr lang="en-US"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252015" y="2127028"/>
                <a:ext cx="3023841" cy="647293"/>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700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11173</TotalTime>
  <Words>5323</Words>
  <Application>Microsoft Office PowerPoint</Application>
  <PresentationFormat>Předvádění na obrazovce (4:3)</PresentationFormat>
  <Paragraphs>238</Paragraphs>
  <Slides>27</Slides>
  <Notes>24</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ÚMTMB FSI VUT v Brně</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Tomáš Profant</dc:creator>
  <cp:lastModifiedBy>Microsoft</cp:lastModifiedBy>
  <cp:revision>193</cp:revision>
  <dcterms:created xsi:type="dcterms:W3CDTF">2010-06-02T07:03:01Z</dcterms:created>
  <dcterms:modified xsi:type="dcterms:W3CDTF">2018-09-13T12:25:42Z</dcterms:modified>
</cp:coreProperties>
</file>