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92" r:id="rId4"/>
    <p:sldId id="293" r:id="rId5"/>
    <p:sldId id="291" r:id="rId6"/>
    <p:sldId id="294" r:id="rId7"/>
    <p:sldId id="283" r:id="rId8"/>
    <p:sldId id="295" r:id="rId9"/>
    <p:sldId id="296" r:id="rId10"/>
    <p:sldId id="297" r:id="rId11"/>
    <p:sldId id="298" r:id="rId12"/>
    <p:sldId id="299" r:id="rId13"/>
    <p:sldId id="300" r:id="rId14"/>
    <p:sldId id="301" r:id="rId15"/>
    <p:sldId id="302" r:id="rId16"/>
    <p:sldId id="303" r:id="rId17"/>
    <p:sldId id="270" r:id="rId18"/>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33FF"/>
    <a:srgbClr val="43B12C"/>
    <a:srgbClr val="00AC4E"/>
    <a:srgbClr val="00863D"/>
    <a:srgbClr val="59A832"/>
    <a:srgbClr val="237FAD"/>
    <a:srgbClr val="1F7099"/>
    <a:srgbClr val="2585B5"/>
    <a:srgbClr val="00DA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94" autoAdjust="0"/>
    <p:restoredTop sz="94660" autoAdjust="0"/>
  </p:normalViewPr>
  <p:slideViewPr>
    <p:cSldViewPr>
      <p:cViewPr varScale="1">
        <p:scale>
          <a:sx n="133" d="100"/>
          <a:sy n="133" d="100"/>
        </p:scale>
        <p:origin x="82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59D8D8-8180-4A8F-AF96-EBF13C3BA9E9}" type="datetimeFigureOut">
              <a:rPr lang="en-US" smtClean="0"/>
              <a:pPr/>
              <a:t>5/8/2022</a:t>
            </a:fld>
            <a:endParaRPr lang="en-US"/>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3E18B9-8796-417B-98B0-42755828FC66}" type="slidenum">
              <a:rPr lang="en-US" smtClean="0"/>
              <a:pPr/>
              <a:t>‹#›</a:t>
            </a:fld>
            <a:endParaRPr lang="en-US"/>
          </a:p>
        </p:txBody>
      </p:sp>
    </p:spTree>
    <p:extLst>
      <p:ext uri="{BB962C8B-B14F-4D97-AF65-F5344CB8AC3E}">
        <p14:creationId xmlns:p14="http://schemas.microsoft.com/office/powerpoint/2010/main" val="1562218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10"/>
          </p:nvPr>
        </p:nvSpPr>
        <p:spPr/>
        <p:txBody>
          <a:bodyPr/>
          <a:lstStyle/>
          <a:p>
            <a:fld id="{BB3E18B9-8796-417B-98B0-42755828FC66}" type="slidenum">
              <a:rPr lang="en-US" smtClean="0"/>
              <a:pPr/>
              <a:t>1</a:t>
            </a:fld>
            <a:endParaRPr lang="en-US"/>
          </a:p>
        </p:txBody>
      </p:sp>
    </p:spTree>
    <p:extLst>
      <p:ext uri="{BB962C8B-B14F-4D97-AF65-F5344CB8AC3E}">
        <p14:creationId xmlns:p14="http://schemas.microsoft.com/office/powerpoint/2010/main" val="78236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lvl1pPr>
              <a:defRPr/>
            </a:lvl1pPr>
          </a:lstStyle>
          <a:p>
            <a:pPr>
              <a:defRPr/>
            </a:pPr>
            <a:fld id="{4F7B1788-3C90-47F2-95A1-3BD3A5C314EF}" type="datetime1">
              <a:rPr lang="cs-CZ" smtClean="0"/>
              <a:pPr>
                <a:defRPr/>
              </a:pPr>
              <a:t>08.05.2022</a:t>
            </a:fld>
            <a:endParaRPr lang="cs-CZ"/>
          </a:p>
        </p:txBody>
      </p:sp>
      <p:sp>
        <p:nvSpPr>
          <p:cNvPr id="5" name="Zástupný symbol pro zápatí 4"/>
          <p:cNvSpPr>
            <a:spLocks noGrp="1"/>
          </p:cNvSpPr>
          <p:nvPr>
            <p:ph type="ftr" sz="quarter" idx="11"/>
          </p:nvPr>
        </p:nvSpPr>
        <p:spPr/>
        <p:txBody>
          <a:bodyPr/>
          <a:lstStyle>
            <a:lvl1pPr>
              <a:defRPr/>
            </a:lvl1pPr>
          </a:lstStyle>
          <a:p>
            <a:pPr>
              <a:defRPr/>
            </a:pPr>
            <a:r>
              <a:rPr lang="en-GB"/>
              <a:t>CCTF: 5thIJFatigue &amp; FFEMS Joint Workshop, Characterisation of Crack Tip Fields, Heidelberg April 08–10, 2019</a:t>
            </a: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50124BD0-8121-47BB-A21C-C7EA9024922B}" type="slidenum">
              <a:rPr lang="cs-CZ" altLang="cs-CZ"/>
              <a:pPr>
                <a:defRPr/>
              </a:pPr>
              <a:t>‹#›</a:t>
            </a:fld>
            <a:endParaRPr lang="cs-CZ" altLang="cs-CZ"/>
          </a:p>
        </p:txBody>
      </p:sp>
    </p:spTree>
    <p:extLst>
      <p:ext uri="{BB962C8B-B14F-4D97-AF65-F5344CB8AC3E}">
        <p14:creationId xmlns:p14="http://schemas.microsoft.com/office/powerpoint/2010/main" val="2762969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92BB385A-1D4E-46F3-9494-CB7D0290E76D}" type="datetime1">
              <a:rPr lang="cs-CZ" smtClean="0"/>
              <a:pPr>
                <a:defRPr/>
              </a:pPr>
              <a:t>08.05.2022</a:t>
            </a:fld>
            <a:endParaRPr lang="cs-CZ"/>
          </a:p>
        </p:txBody>
      </p:sp>
      <p:sp>
        <p:nvSpPr>
          <p:cNvPr id="5" name="Zástupný symbol pro zápatí 4"/>
          <p:cNvSpPr>
            <a:spLocks noGrp="1"/>
          </p:cNvSpPr>
          <p:nvPr>
            <p:ph type="ftr" sz="quarter" idx="11"/>
          </p:nvPr>
        </p:nvSpPr>
        <p:spPr/>
        <p:txBody>
          <a:bodyPr/>
          <a:lstStyle>
            <a:lvl1pPr>
              <a:defRPr/>
            </a:lvl1pPr>
          </a:lstStyle>
          <a:p>
            <a:pPr>
              <a:defRPr/>
            </a:pPr>
            <a:r>
              <a:rPr lang="en-GB"/>
              <a:t>CCTF: 5thIJFatigue &amp; FFEMS Joint Workshop, Characterisation of Crack Tip Fields, Heidelberg April 08–10, 2019</a:t>
            </a: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5ED5AA5-37DF-4A2B-BA54-85A4C2F14A6B}" type="slidenum">
              <a:rPr lang="cs-CZ" altLang="cs-CZ"/>
              <a:pPr>
                <a:defRPr/>
              </a:pPr>
              <a:t>‹#›</a:t>
            </a:fld>
            <a:endParaRPr lang="cs-CZ" altLang="cs-CZ"/>
          </a:p>
        </p:txBody>
      </p:sp>
    </p:spTree>
    <p:extLst>
      <p:ext uri="{BB962C8B-B14F-4D97-AF65-F5344CB8AC3E}">
        <p14:creationId xmlns:p14="http://schemas.microsoft.com/office/powerpoint/2010/main" val="217352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E175E199-DDB1-4758-9B74-59416CD74F3A}" type="datetime1">
              <a:rPr lang="cs-CZ" smtClean="0"/>
              <a:pPr>
                <a:defRPr/>
              </a:pPr>
              <a:t>08.05.2022</a:t>
            </a:fld>
            <a:endParaRPr lang="cs-CZ"/>
          </a:p>
        </p:txBody>
      </p:sp>
      <p:sp>
        <p:nvSpPr>
          <p:cNvPr id="5" name="Zástupný symbol pro zápatí 4"/>
          <p:cNvSpPr>
            <a:spLocks noGrp="1"/>
          </p:cNvSpPr>
          <p:nvPr>
            <p:ph type="ftr" sz="quarter" idx="11"/>
          </p:nvPr>
        </p:nvSpPr>
        <p:spPr/>
        <p:txBody>
          <a:bodyPr/>
          <a:lstStyle>
            <a:lvl1pPr>
              <a:defRPr/>
            </a:lvl1pPr>
          </a:lstStyle>
          <a:p>
            <a:pPr>
              <a:defRPr/>
            </a:pPr>
            <a:r>
              <a:rPr lang="en-GB"/>
              <a:t>CCTF: 5thIJFatigue &amp; FFEMS Joint Workshop, Characterisation of Crack Tip Fields, Heidelberg April 08–10, 2019</a:t>
            </a: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DFB8742-689A-430D-A468-5F64F6E71F98}" type="slidenum">
              <a:rPr lang="cs-CZ" altLang="cs-CZ"/>
              <a:pPr>
                <a:defRPr/>
              </a:pPr>
              <a:t>‹#›</a:t>
            </a:fld>
            <a:endParaRPr lang="cs-CZ" altLang="cs-CZ"/>
          </a:p>
        </p:txBody>
      </p:sp>
    </p:spTree>
    <p:extLst>
      <p:ext uri="{BB962C8B-B14F-4D97-AF65-F5344CB8AC3E}">
        <p14:creationId xmlns:p14="http://schemas.microsoft.com/office/powerpoint/2010/main" val="1862818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C6DCCE39-C01D-441A-B2BC-E0CC0634F7F4}" type="datetime1">
              <a:rPr lang="cs-CZ" smtClean="0"/>
              <a:pPr>
                <a:defRPr/>
              </a:pPr>
              <a:t>08.05.2022</a:t>
            </a:fld>
            <a:endParaRPr lang="cs-CZ"/>
          </a:p>
        </p:txBody>
      </p:sp>
      <p:sp>
        <p:nvSpPr>
          <p:cNvPr id="5" name="Zástupný symbol pro zápatí 4"/>
          <p:cNvSpPr>
            <a:spLocks noGrp="1"/>
          </p:cNvSpPr>
          <p:nvPr>
            <p:ph type="ftr" sz="quarter" idx="11"/>
          </p:nvPr>
        </p:nvSpPr>
        <p:spPr/>
        <p:txBody>
          <a:bodyPr/>
          <a:lstStyle>
            <a:lvl1pPr>
              <a:defRPr/>
            </a:lvl1pPr>
          </a:lstStyle>
          <a:p>
            <a:pPr>
              <a:defRPr/>
            </a:pPr>
            <a:r>
              <a:rPr lang="en-GB"/>
              <a:t>CCTF: 5thIJFatigue &amp; FFEMS Joint Workshop, Characterisation of Crack Tip Fields, Heidelberg April 08–10, 2019</a:t>
            </a: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7411280-A158-4096-BA46-4A4B46907ED1}" type="slidenum">
              <a:rPr lang="cs-CZ" altLang="cs-CZ"/>
              <a:pPr>
                <a:defRPr/>
              </a:pPr>
              <a:t>‹#›</a:t>
            </a:fld>
            <a:endParaRPr lang="cs-CZ" altLang="cs-CZ"/>
          </a:p>
        </p:txBody>
      </p:sp>
    </p:spTree>
    <p:extLst>
      <p:ext uri="{BB962C8B-B14F-4D97-AF65-F5344CB8AC3E}">
        <p14:creationId xmlns:p14="http://schemas.microsoft.com/office/powerpoint/2010/main" val="2023692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A9D93BA4-7371-4568-9C22-766A85D7D85A}" type="datetime1">
              <a:rPr lang="cs-CZ" smtClean="0"/>
              <a:pPr>
                <a:defRPr/>
              </a:pPr>
              <a:t>08.05.2022</a:t>
            </a:fld>
            <a:endParaRPr lang="cs-CZ"/>
          </a:p>
        </p:txBody>
      </p:sp>
      <p:sp>
        <p:nvSpPr>
          <p:cNvPr id="5" name="Zástupný symbol pro zápatí 4"/>
          <p:cNvSpPr>
            <a:spLocks noGrp="1"/>
          </p:cNvSpPr>
          <p:nvPr>
            <p:ph type="ftr" sz="quarter" idx="11"/>
          </p:nvPr>
        </p:nvSpPr>
        <p:spPr/>
        <p:txBody>
          <a:bodyPr/>
          <a:lstStyle>
            <a:lvl1pPr>
              <a:defRPr/>
            </a:lvl1pPr>
          </a:lstStyle>
          <a:p>
            <a:pPr>
              <a:defRPr/>
            </a:pPr>
            <a:r>
              <a:rPr lang="en-GB"/>
              <a:t>CCTF: 5thIJFatigue &amp; FFEMS Joint Workshop, Characterisation of Crack Tip Fields, Heidelberg April 08–10, 2019</a:t>
            </a: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E258BF9B-BA8B-445E-B16D-32BD0A1D35F0}" type="slidenum">
              <a:rPr lang="cs-CZ" altLang="cs-CZ"/>
              <a:pPr>
                <a:defRPr/>
              </a:pPr>
              <a:t>‹#›</a:t>
            </a:fld>
            <a:endParaRPr lang="cs-CZ" altLang="cs-CZ"/>
          </a:p>
        </p:txBody>
      </p:sp>
    </p:spTree>
    <p:extLst>
      <p:ext uri="{BB962C8B-B14F-4D97-AF65-F5344CB8AC3E}">
        <p14:creationId xmlns:p14="http://schemas.microsoft.com/office/powerpoint/2010/main" val="4196017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7061B97B-1AFB-4B05-ACBF-6C960AC2CF32}" type="datetime1">
              <a:rPr lang="cs-CZ" smtClean="0"/>
              <a:pPr>
                <a:defRPr/>
              </a:pPr>
              <a:t>08.05.2022</a:t>
            </a:fld>
            <a:endParaRPr lang="cs-CZ"/>
          </a:p>
        </p:txBody>
      </p:sp>
      <p:sp>
        <p:nvSpPr>
          <p:cNvPr id="6" name="Zástupný symbol pro zápatí 4"/>
          <p:cNvSpPr>
            <a:spLocks noGrp="1"/>
          </p:cNvSpPr>
          <p:nvPr>
            <p:ph type="ftr" sz="quarter" idx="11"/>
          </p:nvPr>
        </p:nvSpPr>
        <p:spPr/>
        <p:txBody>
          <a:bodyPr/>
          <a:lstStyle>
            <a:lvl1pPr>
              <a:defRPr/>
            </a:lvl1pPr>
          </a:lstStyle>
          <a:p>
            <a:pPr>
              <a:defRPr/>
            </a:pPr>
            <a:r>
              <a:rPr lang="en-GB"/>
              <a:t>CCTF: 5thIJFatigue &amp; FFEMS Joint Workshop, Characterisation of Crack Tip Fields, Heidelberg April 08–10, 2019</a:t>
            </a: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85D2FEAF-EF45-4059-BBD4-DD8B14AD8DE7}" type="slidenum">
              <a:rPr lang="cs-CZ" altLang="cs-CZ"/>
              <a:pPr>
                <a:defRPr/>
              </a:pPr>
              <a:t>‹#›</a:t>
            </a:fld>
            <a:endParaRPr lang="cs-CZ" altLang="cs-CZ"/>
          </a:p>
        </p:txBody>
      </p:sp>
    </p:spTree>
    <p:extLst>
      <p:ext uri="{BB962C8B-B14F-4D97-AF65-F5344CB8AC3E}">
        <p14:creationId xmlns:p14="http://schemas.microsoft.com/office/powerpoint/2010/main" val="3130541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D841E474-A563-4304-8914-2E73DBEEB16B}" type="datetime1">
              <a:rPr lang="cs-CZ" smtClean="0"/>
              <a:pPr>
                <a:defRPr/>
              </a:pPr>
              <a:t>08.05.2022</a:t>
            </a:fld>
            <a:endParaRPr lang="cs-CZ"/>
          </a:p>
        </p:txBody>
      </p:sp>
      <p:sp>
        <p:nvSpPr>
          <p:cNvPr id="8" name="Zástupný symbol pro zápatí 4"/>
          <p:cNvSpPr>
            <a:spLocks noGrp="1"/>
          </p:cNvSpPr>
          <p:nvPr>
            <p:ph type="ftr" sz="quarter" idx="11"/>
          </p:nvPr>
        </p:nvSpPr>
        <p:spPr/>
        <p:txBody>
          <a:bodyPr/>
          <a:lstStyle>
            <a:lvl1pPr>
              <a:defRPr/>
            </a:lvl1pPr>
          </a:lstStyle>
          <a:p>
            <a:pPr>
              <a:defRPr/>
            </a:pPr>
            <a:r>
              <a:rPr lang="en-GB"/>
              <a:t>CCTF: 5thIJFatigue &amp; FFEMS Joint Workshop, Characterisation of Crack Tip Fields, Heidelberg April 08–10, 2019</a:t>
            </a: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EC4B8F99-9655-4B7C-8B98-8B2A69EBAF3E}" type="slidenum">
              <a:rPr lang="cs-CZ" altLang="cs-CZ"/>
              <a:pPr>
                <a:defRPr/>
              </a:pPr>
              <a:t>‹#›</a:t>
            </a:fld>
            <a:endParaRPr lang="cs-CZ" altLang="cs-CZ"/>
          </a:p>
        </p:txBody>
      </p:sp>
    </p:spTree>
    <p:extLst>
      <p:ext uri="{BB962C8B-B14F-4D97-AF65-F5344CB8AC3E}">
        <p14:creationId xmlns:p14="http://schemas.microsoft.com/office/powerpoint/2010/main" val="3580108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3"/>
          <p:cNvSpPr>
            <a:spLocks noGrp="1"/>
          </p:cNvSpPr>
          <p:nvPr>
            <p:ph type="dt" sz="half" idx="10"/>
          </p:nvPr>
        </p:nvSpPr>
        <p:spPr/>
        <p:txBody>
          <a:bodyPr/>
          <a:lstStyle>
            <a:lvl1pPr>
              <a:defRPr/>
            </a:lvl1pPr>
          </a:lstStyle>
          <a:p>
            <a:pPr>
              <a:defRPr/>
            </a:pPr>
            <a:fld id="{850CF5C7-B0C5-425B-93C6-06069B666657}" type="datetime1">
              <a:rPr lang="cs-CZ" smtClean="0"/>
              <a:pPr>
                <a:defRPr/>
              </a:pPr>
              <a:t>08.05.2022</a:t>
            </a:fld>
            <a:endParaRPr lang="cs-CZ"/>
          </a:p>
        </p:txBody>
      </p:sp>
      <p:sp>
        <p:nvSpPr>
          <p:cNvPr id="4" name="Zástupný symbol pro zápatí 4"/>
          <p:cNvSpPr>
            <a:spLocks noGrp="1"/>
          </p:cNvSpPr>
          <p:nvPr>
            <p:ph type="ftr" sz="quarter" idx="11"/>
          </p:nvPr>
        </p:nvSpPr>
        <p:spPr/>
        <p:txBody>
          <a:bodyPr/>
          <a:lstStyle>
            <a:lvl1pPr>
              <a:defRPr/>
            </a:lvl1pPr>
          </a:lstStyle>
          <a:p>
            <a:pPr>
              <a:defRPr/>
            </a:pPr>
            <a:r>
              <a:rPr lang="en-GB"/>
              <a:t>CCTF: 5thIJFatigue &amp; FFEMS Joint Workshop, Characterisation of Crack Tip Fields, Heidelberg April 08–10, 2019</a:t>
            </a: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846D42C8-6191-4442-9288-346603AF382E}" type="slidenum">
              <a:rPr lang="cs-CZ" altLang="cs-CZ"/>
              <a:pPr>
                <a:defRPr/>
              </a:pPr>
              <a:t>‹#›</a:t>
            </a:fld>
            <a:endParaRPr lang="cs-CZ" altLang="cs-CZ"/>
          </a:p>
        </p:txBody>
      </p:sp>
    </p:spTree>
    <p:extLst>
      <p:ext uri="{BB962C8B-B14F-4D97-AF65-F5344CB8AC3E}">
        <p14:creationId xmlns:p14="http://schemas.microsoft.com/office/powerpoint/2010/main" val="3186443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10739469-42C0-4F55-B7D6-E97961A55223}" type="datetime1">
              <a:rPr lang="cs-CZ" smtClean="0"/>
              <a:pPr>
                <a:defRPr/>
              </a:pPr>
              <a:t>08.05.2022</a:t>
            </a:fld>
            <a:endParaRPr lang="cs-CZ"/>
          </a:p>
        </p:txBody>
      </p:sp>
      <p:sp>
        <p:nvSpPr>
          <p:cNvPr id="3" name="Zástupný symbol pro zápatí 4"/>
          <p:cNvSpPr>
            <a:spLocks noGrp="1"/>
          </p:cNvSpPr>
          <p:nvPr>
            <p:ph type="ftr" sz="quarter" idx="11"/>
          </p:nvPr>
        </p:nvSpPr>
        <p:spPr/>
        <p:txBody>
          <a:bodyPr/>
          <a:lstStyle>
            <a:lvl1pPr>
              <a:defRPr/>
            </a:lvl1pPr>
          </a:lstStyle>
          <a:p>
            <a:pPr>
              <a:defRPr/>
            </a:pPr>
            <a:r>
              <a:rPr lang="en-GB"/>
              <a:t>CCTF: 5thIJFatigue &amp; FFEMS Joint Workshop, Characterisation of Crack Tip Fields, Heidelberg April 08–10, 2019</a:t>
            </a: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E13E0799-E2BD-41FA-B32A-93113682B0F4}" type="slidenum">
              <a:rPr lang="cs-CZ" altLang="cs-CZ"/>
              <a:pPr>
                <a:defRPr/>
              </a:pPr>
              <a:t>‹#›</a:t>
            </a:fld>
            <a:endParaRPr lang="cs-CZ" altLang="cs-CZ"/>
          </a:p>
        </p:txBody>
      </p:sp>
    </p:spTree>
    <p:extLst>
      <p:ext uri="{BB962C8B-B14F-4D97-AF65-F5344CB8AC3E}">
        <p14:creationId xmlns:p14="http://schemas.microsoft.com/office/powerpoint/2010/main" val="3824379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D3FA38B2-00E9-41B2-B7DC-DE9686675388}" type="datetime1">
              <a:rPr lang="cs-CZ" smtClean="0"/>
              <a:pPr>
                <a:defRPr/>
              </a:pPr>
              <a:t>08.05.2022</a:t>
            </a:fld>
            <a:endParaRPr lang="cs-CZ"/>
          </a:p>
        </p:txBody>
      </p:sp>
      <p:sp>
        <p:nvSpPr>
          <p:cNvPr id="6" name="Zástupný symbol pro zápatí 4"/>
          <p:cNvSpPr>
            <a:spLocks noGrp="1"/>
          </p:cNvSpPr>
          <p:nvPr>
            <p:ph type="ftr" sz="quarter" idx="11"/>
          </p:nvPr>
        </p:nvSpPr>
        <p:spPr/>
        <p:txBody>
          <a:bodyPr/>
          <a:lstStyle>
            <a:lvl1pPr>
              <a:defRPr/>
            </a:lvl1pPr>
          </a:lstStyle>
          <a:p>
            <a:pPr>
              <a:defRPr/>
            </a:pPr>
            <a:r>
              <a:rPr lang="en-GB"/>
              <a:t>CCTF: 5thIJFatigue &amp; FFEMS Joint Workshop, Characterisation of Crack Tip Fields, Heidelberg April 08–10, 2019</a:t>
            </a: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E7D8C965-706B-4E7B-A971-A44D3B5931EC}" type="slidenum">
              <a:rPr lang="cs-CZ" altLang="cs-CZ"/>
              <a:pPr>
                <a:defRPr/>
              </a:pPr>
              <a:t>‹#›</a:t>
            </a:fld>
            <a:endParaRPr lang="cs-CZ" altLang="cs-CZ"/>
          </a:p>
        </p:txBody>
      </p:sp>
    </p:spTree>
    <p:extLst>
      <p:ext uri="{BB962C8B-B14F-4D97-AF65-F5344CB8AC3E}">
        <p14:creationId xmlns:p14="http://schemas.microsoft.com/office/powerpoint/2010/main" val="3222438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4D7F467-E6F5-4F31-AB19-2DDC4232A2EA}" type="datetime1">
              <a:rPr lang="cs-CZ" smtClean="0"/>
              <a:pPr>
                <a:defRPr/>
              </a:pPr>
              <a:t>08.05.2022</a:t>
            </a:fld>
            <a:endParaRPr lang="cs-CZ"/>
          </a:p>
        </p:txBody>
      </p:sp>
      <p:sp>
        <p:nvSpPr>
          <p:cNvPr id="6" name="Zástupný symbol pro zápatí 4"/>
          <p:cNvSpPr>
            <a:spLocks noGrp="1"/>
          </p:cNvSpPr>
          <p:nvPr>
            <p:ph type="ftr" sz="quarter" idx="11"/>
          </p:nvPr>
        </p:nvSpPr>
        <p:spPr/>
        <p:txBody>
          <a:bodyPr/>
          <a:lstStyle>
            <a:lvl1pPr>
              <a:defRPr/>
            </a:lvl1pPr>
          </a:lstStyle>
          <a:p>
            <a:pPr>
              <a:defRPr/>
            </a:pPr>
            <a:r>
              <a:rPr lang="en-GB"/>
              <a:t>CCTF: 5thIJFatigue &amp; FFEMS Joint Workshop, Characterisation of Crack Tip Fields, Heidelberg April 08–10, 2019</a:t>
            </a: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574014B2-2790-4ED9-9707-79205140FEBF}" type="slidenum">
              <a:rPr lang="cs-CZ" altLang="cs-CZ"/>
              <a:pPr>
                <a:defRPr/>
              </a:pPr>
              <a:t>‹#›</a:t>
            </a:fld>
            <a:endParaRPr lang="cs-CZ" altLang="cs-CZ"/>
          </a:p>
        </p:txBody>
      </p:sp>
    </p:spTree>
    <p:extLst>
      <p:ext uri="{BB962C8B-B14F-4D97-AF65-F5344CB8AC3E}">
        <p14:creationId xmlns:p14="http://schemas.microsoft.com/office/powerpoint/2010/main" val="3433263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EC166A2-2348-47D5-B51F-CEB6DAB7FD11}" type="datetime1">
              <a:rPr lang="cs-CZ" smtClean="0"/>
              <a:pPr>
                <a:defRPr/>
              </a:pPr>
              <a:t>08.05.2022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en-GB"/>
              <a:t>CCTF: 5thIJFatigue &amp; FFEMS Joint Workshop, Characterisation of Crack Tip Fields, Heidelberg April 08–10, 2019</a:t>
            </a: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D7103420-0405-4289-8888-952E5BF60A61}"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520163"/>
            <a:ext cx="9144000" cy="1285118"/>
          </a:xfrm>
        </p:spPr>
        <p:txBody>
          <a:bodyPr rtlCol="0">
            <a:noAutofit/>
          </a:bodyPr>
          <a:lstStyle/>
          <a:p>
            <a:r>
              <a:rPr lang="en-GB" sz="2800" b="1" dirty="0">
                <a:solidFill>
                  <a:srgbClr val="FF0000"/>
                </a:solidFill>
                <a:latin typeface="Corbel" panose="020B0503020204020204" pitchFamily="34" charset="0"/>
              </a:rPr>
              <a:t>ASSESSMENT OF AMPLITUDE FACTORS OF ASYMPTOTIC EXPANSION AT CRACK TIP IN FLEXOELECTRIC SOLID UNDER MODE I LOADINGS</a:t>
            </a:r>
            <a:endParaRPr lang="cs-CZ" sz="2400" dirty="0">
              <a:solidFill>
                <a:srgbClr val="FF0000"/>
              </a:solidFill>
              <a:latin typeface="Corbel" panose="020B0503020204020204" pitchFamily="34" charset="0"/>
            </a:endParaRPr>
          </a:p>
        </p:txBody>
      </p:sp>
      <p:sp>
        <p:nvSpPr>
          <p:cNvPr id="3" name="Zástupný symbol pro zápatí 2"/>
          <p:cNvSpPr>
            <a:spLocks noGrp="1"/>
          </p:cNvSpPr>
          <p:nvPr>
            <p:ph type="ftr" sz="quarter" idx="11"/>
          </p:nvPr>
        </p:nvSpPr>
        <p:spPr>
          <a:xfrm>
            <a:off x="0" y="6482010"/>
            <a:ext cx="9144000" cy="365125"/>
          </a:xfrm>
        </p:spPr>
        <p:txBody>
          <a:bodyPr/>
          <a:lstStyle/>
          <a:p>
            <a:pPr>
              <a:defRPr/>
            </a:pPr>
            <a:r>
              <a:rPr lang="en-GB" sz="1400" dirty="0">
                <a:solidFill>
                  <a:schemeClr val="tx1"/>
                </a:solidFill>
                <a:latin typeface="Corbel" panose="020B0503020204020204" pitchFamily="34" charset="0"/>
              </a:rPr>
              <a:t>27/28th International Conference ENGINEERING MECHANICS 2022, </a:t>
            </a:r>
            <a:r>
              <a:rPr lang="en-GB" sz="1400" dirty="0" err="1">
                <a:solidFill>
                  <a:schemeClr val="tx1"/>
                </a:solidFill>
                <a:latin typeface="Corbel" panose="020B0503020204020204" pitchFamily="34" charset="0"/>
              </a:rPr>
              <a:t>Milovy</a:t>
            </a:r>
            <a:r>
              <a:rPr lang="en-GB" sz="1400" dirty="0">
                <a:solidFill>
                  <a:schemeClr val="tx1"/>
                </a:solidFill>
                <a:latin typeface="Corbel" panose="020B0503020204020204" pitchFamily="34" charset="0"/>
              </a:rPr>
              <a:t>, Czech Republic, May 9 – 12, 2022</a:t>
            </a:r>
          </a:p>
        </p:txBody>
      </p:sp>
      <p:sp>
        <p:nvSpPr>
          <p:cNvPr id="4" name="TextovéPole 3"/>
          <p:cNvSpPr txBox="1"/>
          <p:nvPr/>
        </p:nvSpPr>
        <p:spPr>
          <a:xfrm>
            <a:off x="112" y="2208218"/>
            <a:ext cx="9144000" cy="1538883"/>
          </a:xfrm>
          <a:prstGeom prst="rect">
            <a:avLst/>
          </a:prstGeom>
          <a:noFill/>
        </p:spPr>
        <p:txBody>
          <a:bodyPr wrap="square" rtlCol="0">
            <a:spAutoFit/>
          </a:bodyPr>
          <a:lstStyle/>
          <a:p>
            <a:pPr algn="ctr"/>
            <a:r>
              <a:rPr lang="en-GB" altLang="cs-CZ" sz="2000" dirty="0">
                <a:latin typeface="Corbel" panose="020B0503020204020204" pitchFamily="34" charset="0"/>
                <a:ea typeface="Yu Gothic" panose="020B0400000000000000" pitchFamily="34" charset="-128"/>
                <a:cs typeface="Times New Roman" panose="02020603050405020304" pitchFamily="18" charset="0"/>
              </a:rPr>
              <a:t>Profant T., </a:t>
            </a:r>
            <a:r>
              <a:rPr lang="en-GB" altLang="cs-CZ" sz="2000" dirty="0" err="1">
                <a:latin typeface="Corbel" panose="020B0503020204020204" pitchFamily="34" charset="0"/>
                <a:ea typeface="Yu Gothic" panose="020B0400000000000000" pitchFamily="34" charset="-128"/>
                <a:cs typeface="Times New Roman" panose="02020603050405020304" pitchFamily="18" charset="0"/>
              </a:rPr>
              <a:t>Sládek</a:t>
            </a:r>
            <a:r>
              <a:rPr lang="en-GB" altLang="cs-CZ" sz="2000" dirty="0">
                <a:latin typeface="Corbel" panose="020B0503020204020204" pitchFamily="34" charset="0"/>
                <a:ea typeface="Yu Gothic" panose="020B0400000000000000" pitchFamily="34" charset="-128"/>
                <a:cs typeface="Times New Roman" panose="02020603050405020304" pitchFamily="18" charset="0"/>
              </a:rPr>
              <a:t> J., </a:t>
            </a:r>
            <a:r>
              <a:rPr lang="en-GB" altLang="cs-CZ" sz="2000" dirty="0" err="1">
                <a:latin typeface="Corbel" panose="020B0503020204020204" pitchFamily="34" charset="0"/>
                <a:ea typeface="Yu Gothic" panose="020B0400000000000000" pitchFamily="34" charset="-128"/>
                <a:cs typeface="Times New Roman" panose="02020603050405020304" pitchFamily="18" charset="0"/>
              </a:rPr>
              <a:t>Sládek</a:t>
            </a:r>
            <a:r>
              <a:rPr lang="en-GB" altLang="cs-CZ" sz="2000" dirty="0">
                <a:latin typeface="Corbel" panose="020B0503020204020204" pitchFamily="34" charset="0"/>
                <a:ea typeface="Yu Gothic" panose="020B0400000000000000" pitchFamily="34" charset="-128"/>
                <a:cs typeface="Times New Roman" panose="02020603050405020304" pitchFamily="18" charset="0"/>
              </a:rPr>
              <a:t> V., </a:t>
            </a:r>
            <a:r>
              <a:rPr lang="en-GB" altLang="cs-CZ" sz="2000" dirty="0" err="1">
                <a:latin typeface="Corbel" panose="020B0503020204020204" pitchFamily="34" charset="0"/>
                <a:ea typeface="Yu Gothic" panose="020B0400000000000000" pitchFamily="34" charset="-128"/>
                <a:cs typeface="Times New Roman" panose="02020603050405020304" pitchFamily="18" charset="0"/>
              </a:rPr>
              <a:t>Kotoul</a:t>
            </a:r>
            <a:r>
              <a:rPr lang="en-GB" altLang="cs-CZ" sz="2000" dirty="0">
                <a:latin typeface="Corbel" panose="020B0503020204020204" pitchFamily="34" charset="0"/>
                <a:ea typeface="Yu Gothic" panose="020B0400000000000000" pitchFamily="34" charset="-128"/>
                <a:cs typeface="Times New Roman" panose="02020603050405020304" pitchFamily="18" charset="0"/>
              </a:rPr>
              <a:t> M.</a:t>
            </a:r>
          </a:p>
          <a:p>
            <a:pPr algn="ctr"/>
            <a:endParaRPr lang="en-GB" altLang="cs-CZ" sz="2000" dirty="0">
              <a:latin typeface="Corbel" panose="020B0503020204020204" pitchFamily="34" charset="0"/>
              <a:ea typeface="Yu Gothic" panose="020B0400000000000000" pitchFamily="34" charset="-128"/>
              <a:cs typeface="Times New Roman" panose="02020603050405020304" pitchFamily="18" charset="0"/>
            </a:endParaRPr>
          </a:p>
          <a:p>
            <a:pPr algn="ctr"/>
            <a:endParaRPr lang="cs-CZ" altLang="cs-CZ" b="1" dirty="0">
              <a:latin typeface="Corbel" panose="020B0503020204020204" pitchFamily="34" charset="0"/>
              <a:ea typeface="Yu Gothic" panose="020B0400000000000000" pitchFamily="34" charset="-128"/>
              <a:cs typeface="Times New Roman" panose="02020603050405020304" pitchFamily="18" charset="0"/>
            </a:endParaRPr>
          </a:p>
          <a:p>
            <a:pPr algn="ctr"/>
            <a:r>
              <a:rPr lang="en-GB" altLang="cs-CZ" i="1" dirty="0">
                <a:latin typeface="Corbel" panose="020B0503020204020204" pitchFamily="34" charset="0"/>
                <a:ea typeface="Yu Gothic" panose="020B0400000000000000" pitchFamily="34" charset="-128"/>
                <a:cs typeface="Times New Roman" panose="02020603050405020304" pitchFamily="18" charset="0"/>
              </a:rPr>
              <a:t>Slovak Academy of Sciences, Slovak Republic</a:t>
            </a:r>
          </a:p>
          <a:p>
            <a:pPr algn="ctr"/>
            <a:r>
              <a:rPr lang="cs-CZ" altLang="cs-CZ" i="1" dirty="0">
                <a:latin typeface="Corbel" panose="020B0503020204020204" pitchFamily="34" charset="0"/>
                <a:ea typeface="Yu Gothic" panose="020B0400000000000000" pitchFamily="34" charset="-128"/>
                <a:cs typeface="Times New Roman" panose="02020603050405020304" pitchFamily="18" charset="0"/>
              </a:rPr>
              <a:t>Brno University </a:t>
            </a:r>
            <a:r>
              <a:rPr lang="cs-CZ" altLang="cs-CZ" i="1" dirty="0" err="1">
                <a:latin typeface="Corbel" panose="020B0503020204020204" pitchFamily="34" charset="0"/>
                <a:ea typeface="Yu Gothic" panose="020B0400000000000000" pitchFamily="34" charset="-128"/>
                <a:cs typeface="Times New Roman" panose="02020603050405020304" pitchFamily="18" charset="0"/>
              </a:rPr>
              <a:t>of</a:t>
            </a:r>
            <a:r>
              <a:rPr lang="en-GB" altLang="cs-CZ" i="1" dirty="0">
                <a:latin typeface="Corbel" panose="020B0503020204020204" pitchFamily="34" charset="0"/>
                <a:ea typeface="Yu Gothic" panose="020B0400000000000000" pitchFamily="34" charset="-128"/>
                <a:cs typeface="Times New Roman" panose="02020603050405020304" pitchFamily="18" charset="0"/>
              </a:rPr>
              <a:t> </a:t>
            </a:r>
            <a:r>
              <a:rPr lang="cs-CZ" altLang="cs-CZ" i="1" dirty="0">
                <a:latin typeface="Corbel" panose="020B0503020204020204" pitchFamily="34" charset="0"/>
                <a:ea typeface="Yu Gothic" panose="020B0400000000000000" pitchFamily="34" charset="-128"/>
                <a:cs typeface="Times New Roman" panose="02020603050405020304" pitchFamily="18" charset="0"/>
              </a:rPr>
              <a:t> Technology</a:t>
            </a:r>
            <a:r>
              <a:rPr lang="en-GB" altLang="cs-CZ" i="1" dirty="0">
                <a:latin typeface="Corbel" panose="020B0503020204020204" pitchFamily="34" charset="0"/>
                <a:ea typeface="Yu Gothic" panose="020B0400000000000000" pitchFamily="34" charset="-128"/>
                <a:cs typeface="Times New Roman" panose="02020603050405020304" pitchFamily="18" charset="0"/>
              </a:rPr>
              <a:t>, Czech Republic</a:t>
            </a:r>
          </a:p>
        </p:txBody>
      </p:sp>
      <p:pic>
        <p:nvPicPr>
          <p:cNvPr id="481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959056" y="3997913"/>
            <a:ext cx="1225888" cy="12311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851920" y="5585107"/>
            <a:ext cx="1697294" cy="58019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délník 26">
            <a:extLst>
              <a:ext uri="{FF2B5EF4-FFF2-40B4-BE49-F238E27FC236}">
                <a16:creationId xmlns:a16="http://schemas.microsoft.com/office/drawing/2014/main" id="{6AB4968B-C1E6-DA47-21A4-008DFA82885C}"/>
              </a:ext>
            </a:extLst>
          </p:cNvPr>
          <p:cNvSpPr/>
          <p:nvPr/>
        </p:nvSpPr>
        <p:spPr>
          <a:xfrm>
            <a:off x="0" y="980728"/>
            <a:ext cx="9144000" cy="400110"/>
          </a:xfrm>
          <a:prstGeom prst="rect">
            <a:avLst/>
          </a:prstGeom>
        </p:spPr>
        <p:txBody>
          <a:bodyPr wrap="square">
            <a:spAutoFit/>
          </a:bodyPr>
          <a:lstStyle/>
          <a:p>
            <a:pPr algn="ctr" eaLnBrk="1" fontAlgn="auto" hangingPunct="1">
              <a:spcBef>
                <a:spcPts val="0"/>
              </a:spcBef>
              <a:spcAft>
                <a:spcPts val="600"/>
              </a:spcAft>
              <a:buFont typeface="Arial" panose="020B0604020202020204" pitchFamily="34" charset="0"/>
              <a:buNone/>
              <a:defRPr/>
            </a:pPr>
            <a:r>
              <a:rPr lang="en-GB" sz="2000" b="1" dirty="0">
                <a:solidFill>
                  <a:srgbClr val="FF0000"/>
                </a:solidFill>
                <a:latin typeface="Corbel" panose="020B0503020204020204" pitchFamily="34" charset="0"/>
                <a:ea typeface="Yu Gothic" panose="020B0400000000000000" pitchFamily="34" charset="-128"/>
                <a:cs typeface="Times New Roman" panose="02020603050405020304" pitchFamily="18" charset="0"/>
              </a:rPr>
              <a:t>The singular matched asymptotic expansion method</a:t>
            </a:r>
          </a:p>
        </p:txBody>
      </p:sp>
      <p:pic>
        <p:nvPicPr>
          <p:cNvPr id="28" name="Picture 4">
            <a:extLst>
              <a:ext uri="{FF2B5EF4-FFF2-40B4-BE49-F238E27FC236}">
                <a16:creationId xmlns:a16="http://schemas.microsoft.com/office/drawing/2014/main" id="{13458BD0-25B2-73D0-8B45-91817D6444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112724" y="58266"/>
            <a:ext cx="918552" cy="922462"/>
          </a:xfrm>
          <a:prstGeom prst="rect">
            <a:avLst/>
          </a:prstGeom>
          <a:noFill/>
          <a:extLst>
            <a:ext uri="{909E8E84-426E-40DD-AFC4-6F175D3DCCD1}">
              <a14:hiddenFill xmlns:a14="http://schemas.microsoft.com/office/drawing/2010/main">
                <a:solidFill>
                  <a:srgbClr val="FFFFFF"/>
                </a:solidFill>
              </a14:hiddenFill>
            </a:ext>
          </a:extLst>
        </p:spPr>
      </p:pic>
      <p:sp>
        <p:nvSpPr>
          <p:cNvPr id="35" name="Zástupný symbol pro zápatí 2">
            <a:extLst>
              <a:ext uri="{FF2B5EF4-FFF2-40B4-BE49-F238E27FC236}">
                <a16:creationId xmlns:a16="http://schemas.microsoft.com/office/drawing/2014/main" id="{28F51DB8-34CF-257A-0F0A-75C29CF1E87B}"/>
              </a:ext>
            </a:extLst>
          </p:cNvPr>
          <p:cNvSpPr>
            <a:spLocks noGrp="1"/>
          </p:cNvSpPr>
          <p:nvPr>
            <p:ph type="ftr" sz="quarter" idx="11"/>
          </p:nvPr>
        </p:nvSpPr>
        <p:spPr>
          <a:xfrm>
            <a:off x="0" y="6482010"/>
            <a:ext cx="9144000" cy="365125"/>
          </a:xfrm>
        </p:spPr>
        <p:txBody>
          <a:bodyPr/>
          <a:lstStyle/>
          <a:p>
            <a:pPr>
              <a:defRPr/>
            </a:pPr>
            <a:r>
              <a:rPr lang="en-GB" sz="1400" dirty="0">
                <a:solidFill>
                  <a:schemeClr val="tx1"/>
                </a:solidFill>
                <a:latin typeface="Corbel" panose="020B0503020204020204" pitchFamily="34" charset="0"/>
              </a:rPr>
              <a:t>27/28th International Conference ENGINEERING MECHANICS 2022, </a:t>
            </a:r>
            <a:r>
              <a:rPr lang="en-GB" sz="1400" dirty="0" err="1">
                <a:solidFill>
                  <a:schemeClr val="tx1"/>
                </a:solidFill>
                <a:latin typeface="Corbel" panose="020B0503020204020204" pitchFamily="34" charset="0"/>
              </a:rPr>
              <a:t>Milovy</a:t>
            </a:r>
            <a:r>
              <a:rPr lang="en-GB" sz="1400" dirty="0">
                <a:solidFill>
                  <a:schemeClr val="tx1"/>
                </a:solidFill>
                <a:latin typeface="Corbel" panose="020B0503020204020204" pitchFamily="34" charset="0"/>
              </a:rPr>
              <a:t>, Czech Republic, May 9 – 12, 2022</a:t>
            </a:r>
          </a:p>
        </p:txBody>
      </p:sp>
      <mc:AlternateContent xmlns:mc="http://schemas.openxmlformats.org/markup-compatibility/2006" xmlns:a14="http://schemas.microsoft.com/office/drawing/2010/main">
        <mc:Choice Requires="a14">
          <p:sp>
            <p:nvSpPr>
              <p:cNvPr id="13" name="TextovéPole 12">
                <a:extLst>
                  <a:ext uri="{FF2B5EF4-FFF2-40B4-BE49-F238E27FC236}">
                    <a16:creationId xmlns:a16="http://schemas.microsoft.com/office/drawing/2014/main" id="{91B44542-E92D-AD9C-9F20-F5B47DCD44CB}"/>
                  </a:ext>
                </a:extLst>
              </p:cNvPr>
              <p:cNvSpPr txBox="1"/>
              <p:nvPr/>
            </p:nvSpPr>
            <p:spPr>
              <a:xfrm>
                <a:off x="470703" y="1556792"/>
                <a:ext cx="8349769" cy="1362040"/>
              </a:xfrm>
              <a:prstGeom prst="rect">
                <a:avLst/>
              </a:prstGeom>
              <a:noFill/>
              <a:ln>
                <a:solidFill>
                  <a:schemeClr val="tx1"/>
                </a:solidFill>
              </a:ln>
            </p:spPr>
            <p:txBody>
              <a:bodyPr wrap="square">
                <a:spAutoFit/>
              </a:bodyPr>
              <a:lstStyle/>
              <a:p>
                <a:pPr algn="ctr">
                  <a:lnSpc>
                    <a:spcPct val="106000"/>
                  </a:lnSpc>
                  <a:spcAft>
                    <a:spcPts val="800"/>
                  </a:spcAft>
                </a:pPr>
                <a14:m>
                  <m:oMathPara xmlns:m="http://schemas.openxmlformats.org/officeDocument/2006/math">
                    <m:oMathParaPr>
                      <m:jc m:val="center"/>
                    </m:oMathParaPr>
                    <m:oMath xmlns:m="http://schemas.openxmlformats.org/officeDocument/2006/math">
                      <m:f>
                        <m:fPr>
                          <m:ctrlPr>
                            <a:rPr lang="cs-CZ" sz="1600" i="1" smtClean="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4</m:t>
                          </m:r>
                        </m:den>
                      </m:f>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𝐾</m:t>
                          </m:r>
                        </m:e>
                        <m:sub>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𝐼</m:t>
                          </m:r>
                        </m:sub>
                      </m:sSub>
                      <m:sSup>
                        <m:sSup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2</m:t>
                              </m:r>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𝜋</m:t>
                              </m:r>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0</m:t>
                                  </m:r>
                                </m:sub>
                              </m:sSub>
                            </m:e>
                          </m:d>
                        </m:e>
                        <m:sup>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2</m:t>
                              </m:r>
                            </m:den>
                          </m:f>
                        </m:sup>
                      </m:sSup>
                      <m:d>
                        <m:d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5</m:t>
                          </m:r>
                          <m:func>
                            <m:func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cs-CZ" sz="1600">
                                  <a:effectLst/>
                                  <a:latin typeface="Cambria Math" panose="02040503050406030204" pitchFamily="18" charset="0"/>
                                  <a:ea typeface="Times New Roman" panose="02020603050405020304" pitchFamily="18" charset="0"/>
                                  <a:cs typeface="Times New Roman" panose="02020603050405020304" pitchFamily="18" charset="0"/>
                                </a:rPr>
                                <m:t>cos</m:t>
                              </m:r>
                            </m:fName>
                            <m:e>
                              <m:f>
                                <m:f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2</m:t>
                                  </m:r>
                                </m:den>
                              </m:f>
                              <m:sSup>
                                <m:sSup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𝜃</m:t>
                                  </m:r>
                                </m:e>
                                <m:sup>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m:t>
                                  </m:r>
                                </m:sup>
                              </m:sSup>
                            </m:e>
                          </m:func>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cs-CZ" sz="1600">
                                  <a:effectLst/>
                                  <a:latin typeface="Cambria Math" panose="02040503050406030204" pitchFamily="18" charset="0"/>
                                  <a:ea typeface="Times New Roman" panose="02020603050405020304" pitchFamily="18" charset="0"/>
                                  <a:cs typeface="Times New Roman" panose="02020603050405020304" pitchFamily="18" charset="0"/>
                                </a:rPr>
                                <m:t>cos</m:t>
                              </m:r>
                            </m:fName>
                            <m:e>
                              <m:f>
                                <m:f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2</m:t>
                                  </m:r>
                                </m:den>
                              </m:f>
                              <m:sSup>
                                <m:sSup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𝜃</m:t>
                                  </m:r>
                                </m:e>
                                <m:sup>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m:t>
                                  </m:r>
                                </m:sup>
                              </m:sSup>
                            </m:e>
                          </m:func>
                        </m:e>
                      </m:d>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0</m:t>
                          </m:r>
                        </m:sub>
                        <m:sup>
                          <m:f>
                            <m:f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2</m:t>
                              </m:r>
                            </m:den>
                          </m:f>
                        </m:sup>
                      </m:sSubSup>
                      <m:d>
                        <m:dPr>
                          <m:begChr m:val="{"/>
                          <m:endChr m:val="}"/>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dPr>
                        <m:e>
                          <m:d>
                            <m:dPr>
                              <m:begChr m:val="["/>
                              <m:endChr m:val="]"/>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1</m:t>
                                  </m:r>
                                </m:sub>
                              </m:sSub>
                              <m:d>
                                <m:d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5</m:t>
                                      </m:r>
                                    </m:num>
                                    <m:den>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𝜆</m:t>
                                  </m:r>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+3</m:t>
                                  </m:r>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𝜇</m:t>
                                  </m:r>
                                </m:e>
                              </m:d>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4</m:t>
                                  </m:r>
                                </m:sub>
                              </m:sSub>
                              <m:f>
                                <m:f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𝜆</m:t>
                              </m:r>
                            </m:e>
                          </m:d>
                          <m:func>
                            <m:func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cs-CZ" sz="1600">
                                  <a:effectLst/>
                                  <a:latin typeface="Cambria Math" panose="02040503050406030204" pitchFamily="18" charset="0"/>
                                  <a:ea typeface="Times New Roman" panose="02020603050405020304" pitchFamily="18" charset="0"/>
                                  <a:cs typeface="Times New Roman" panose="02020603050405020304" pitchFamily="18" charset="0"/>
                                </a:rPr>
                                <m:t>cos</m:t>
                              </m:r>
                            </m:fName>
                            <m:e>
                              <m:f>
                                <m:f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𝜃</m:t>
                              </m:r>
                            </m:e>
                          </m:func>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+3</m:t>
                          </m:r>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𝜇</m:t>
                          </m:r>
                          <m:func>
                            <m:func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cs-CZ" sz="1600">
                                  <a:effectLst/>
                                  <a:latin typeface="Cambria Math" panose="02040503050406030204" pitchFamily="18" charset="0"/>
                                  <a:ea typeface="Times New Roman" panose="02020603050405020304" pitchFamily="18" charset="0"/>
                                  <a:cs typeface="Times New Roman" panose="02020603050405020304" pitchFamily="18" charset="0"/>
                                </a:rPr>
                                <m:t>cos</m:t>
                              </m:r>
                            </m:fName>
                            <m:e>
                              <m:f>
                                <m:f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5</m:t>
                                  </m:r>
                                </m:num>
                                <m:den>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𝜃</m:t>
                              </m:r>
                            </m:e>
                          </m:func>
                        </m:e>
                      </m:d>
                    </m:oMath>
                  </m:oMathPara>
                </a14:m>
                <a:endParaRPr lang="cs-CZ" sz="1600" dirty="0">
                  <a:effectLst/>
                  <a:latin typeface="Cambria" panose="02040503050406030204" pitchFamily="18" charset="0"/>
                  <a:ea typeface="Calibri" panose="020F0502020204030204" pitchFamily="34" charset="0"/>
                  <a:cs typeface="Times New Roman" panose="02020603050405020304" pitchFamily="18" charset="0"/>
                </a:endParaRPr>
              </a:p>
              <a:p>
                <a:pPr algn="ctr"/>
                <a14:m>
                  <m:oMathPara xmlns:m="http://schemas.openxmlformats.org/officeDocument/2006/math">
                    <m:oMathParaPr>
                      <m:jc m:val="center"/>
                    </m:oMathParaPr>
                    <m:oMath xmlns:m="http://schemas.openxmlformats.org/officeDocument/2006/math">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4</m:t>
                          </m:r>
                        </m:den>
                      </m:f>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𝐾</m:t>
                          </m:r>
                        </m:e>
                        <m:sub>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𝐼</m:t>
                          </m:r>
                        </m:sub>
                      </m:sSub>
                      <m:sSup>
                        <m:sSup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2</m:t>
                              </m:r>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𝜋</m:t>
                              </m:r>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0</m:t>
                                  </m:r>
                                </m:sub>
                              </m:sSub>
                            </m:e>
                          </m:d>
                        </m:e>
                        <m:sup>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2</m:t>
                              </m:r>
                            </m:den>
                          </m:f>
                        </m:sup>
                      </m:sSup>
                      <m:d>
                        <m:d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dPr>
                        <m:e>
                          <m:func>
                            <m:func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cs-CZ" sz="1600">
                                  <a:effectLst/>
                                  <a:latin typeface="Cambria Math" panose="02040503050406030204" pitchFamily="18" charset="0"/>
                                  <a:ea typeface="Times New Roman" panose="02020603050405020304" pitchFamily="18" charset="0"/>
                                  <a:cs typeface="Times New Roman" panose="02020603050405020304" pitchFamily="18" charset="0"/>
                                </a:rPr>
                                <m:t>sin</m:t>
                              </m:r>
                            </m:fName>
                            <m:e>
                              <m:f>
                                <m:f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2</m:t>
                                  </m:r>
                                </m:den>
                              </m:f>
                              <m:sSup>
                                <m:sSup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𝜃</m:t>
                                  </m:r>
                                </m:e>
                                <m:sup>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m:t>
                                  </m:r>
                                </m:sup>
                              </m:sSup>
                            </m:e>
                          </m:func>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cs-CZ" sz="1600">
                                  <a:effectLst/>
                                  <a:latin typeface="Cambria Math" panose="02040503050406030204" pitchFamily="18" charset="0"/>
                                  <a:ea typeface="Times New Roman" panose="02020603050405020304" pitchFamily="18" charset="0"/>
                                  <a:cs typeface="Times New Roman" panose="02020603050405020304" pitchFamily="18" charset="0"/>
                                </a:rPr>
                                <m:t>sin</m:t>
                              </m:r>
                            </m:fName>
                            <m:e>
                              <m:f>
                                <m:f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2</m:t>
                                  </m:r>
                                </m:den>
                              </m:f>
                              <m:sSup>
                                <m:sSup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𝜃</m:t>
                                  </m:r>
                                </m:e>
                                <m:sup>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m:t>
                                  </m:r>
                                </m:sup>
                              </m:sSup>
                            </m:e>
                          </m:func>
                        </m:e>
                      </m:d>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0</m:t>
                          </m:r>
                        </m:sub>
                        <m:sup>
                          <m:f>
                            <m:f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2</m:t>
                              </m:r>
                            </m:den>
                          </m:f>
                        </m:sup>
                      </m:sSubSup>
                      <m:d>
                        <m:dPr>
                          <m:begChr m:val="{"/>
                          <m:endChr m:val="}"/>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𝜇</m:t>
                          </m:r>
                          <m:d>
                            <m:d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4</m:t>
                                  </m:r>
                                </m:sub>
                              </m:sSub>
                            </m:e>
                          </m:d>
                          <m:func>
                            <m:func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cs-CZ" sz="1600">
                                  <a:effectLst/>
                                  <a:latin typeface="Cambria Math" panose="02040503050406030204" pitchFamily="18" charset="0"/>
                                  <a:ea typeface="Times New Roman" panose="02020603050405020304" pitchFamily="18" charset="0"/>
                                  <a:cs typeface="Times New Roman" panose="02020603050405020304" pitchFamily="18" charset="0"/>
                                </a:rPr>
                                <m:t>sin</m:t>
                              </m:r>
                            </m:fName>
                            <m:e>
                              <m:f>
                                <m:f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𝜃</m:t>
                              </m:r>
                            </m:e>
                          </m:func>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−3</m:t>
                          </m:r>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𝜇</m:t>
                          </m:r>
                          <m:func>
                            <m:func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cs-CZ" sz="1600">
                                  <a:effectLst/>
                                  <a:latin typeface="Cambria Math" panose="02040503050406030204" pitchFamily="18" charset="0"/>
                                  <a:ea typeface="Times New Roman" panose="02020603050405020304" pitchFamily="18" charset="0"/>
                                  <a:cs typeface="Times New Roman" panose="02020603050405020304" pitchFamily="18" charset="0"/>
                                </a:rPr>
                                <m:t>sin</m:t>
                              </m:r>
                            </m:fName>
                            <m:e>
                              <m:f>
                                <m:f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5</m:t>
                                  </m:r>
                                </m:num>
                                <m:den>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𝜃</m:t>
                              </m:r>
                            </m:e>
                          </m:func>
                        </m:e>
                      </m:d>
                    </m:oMath>
                  </m:oMathPara>
                </a14:m>
                <a:endParaRPr lang="cs-CZ" sz="1600" dirty="0"/>
              </a:p>
            </p:txBody>
          </p:sp>
        </mc:Choice>
        <mc:Fallback xmlns="">
          <p:sp>
            <p:nvSpPr>
              <p:cNvPr id="13" name="TextovéPole 12">
                <a:extLst>
                  <a:ext uri="{FF2B5EF4-FFF2-40B4-BE49-F238E27FC236}">
                    <a16:creationId xmlns:a16="http://schemas.microsoft.com/office/drawing/2014/main" id="{91B44542-E92D-AD9C-9F20-F5B47DCD44CB}"/>
                  </a:ext>
                </a:extLst>
              </p:cNvPr>
              <p:cNvSpPr txBox="1">
                <a:spLocks noRot="1" noChangeAspect="1" noMove="1" noResize="1" noEditPoints="1" noAdjustHandles="1" noChangeArrowheads="1" noChangeShapeType="1" noTextEdit="1"/>
              </p:cNvSpPr>
              <p:nvPr/>
            </p:nvSpPr>
            <p:spPr>
              <a:xfrm>
                <a:off x="470703" y="1556792"/>
                <a:ext cx="8349769" cy="1362040"/>
              </a:xfrm>
              <a:prstGeom prst="rect">
                <a:avLst/>
              </a:prstGeom>
              <a:blipFill>
                <a:blip r:embed="rId3"/>
                <a:stretch>
                  <a:fillRect/>
                </a:stretch>
              </a:blipFill>
              <a:ln>
                <a:solidFill>
                  <a:schemeClr val="tx1"/>
                </a:solid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5" name="TextovéPole 14">
                <a:extLst>
                  <a:ext uri="{FF2B5EF4-FFF2-40B4-BE49-F238E27FC236}">
                    <a16:creationId xmlns:a16="http://schemas.microsoft.com/office/drawing/2014/main" id="{35590979-0933-D56E-819D-9D33B0875208}"/>
                  </a:ext>
                </a:extLst>
              </p:cNvPr>
              <p:cNvSpPr txBox="1"/>
              <p:nvPr/>
            </p:nvSpPr>
            <p:spPr>
              <a:xfrm>
                <a:off x="2195736" y="3230682"/>
                <a:ext cx="5137865" cy="558358"/>
              </a:xfrm>
              <a:prstGeom prst="rect">
                <a:avLst/>
              </a:prstGeom>
              <a:noFill/>
              <a:ln>
                <a:solidFill>
                  <a:schemeClr val="tx1"/>
                </a:solidFill>
                <a:prstDash val="dash"/>
              </a:ln>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cs-CZ" sz="1600" i="1" smtClean="0">
                              <a:latin typeface="Cambria Math" panose="02040503050406030204" pitchFamily="18" charset="0"/>
                            </a:rPr>
                          </m:ctrlPr>
                        </m:funcPr>
                        <m:fName>
                          <m:r>
                            <m:rPr>
                              <m:sty m:val="p"/>
                            </m:rPr>
                            <a:rPr lang="cs-CZ" sz="1600">
                              <a:latin typeface="Cambria Math" panose="02040503050406030204" pitchFamily="18" charset="0"/>
                            </a:rPr>
                            <m:t>cos</m:t>
                          </m:r>
                        </m:fName>
                        <m:e>
                          <m:f>
                            <m:fPr>
                              <m:ctrlPr>
                                <a:rPr lang="cs-CZ" sz="1600" i="1">
                                  <a:solidFill>
                                    <a:srgbClr val="836967"/>
                                  </a:solidFill>
                                  <a:latin typeface="Cambria Math" panose="02040503050406030204" pitchFamily="18" charset="0"/>
                                </a:rPr>
                              </m:ctrlPr>
                            </m:fPr>
                            <m:num>
                              <m:r>
                                <a:rPr lang="cs-CZ" sz="1600" i="0">
                                  <a:latin typeface="Cambria Math" panose="02040503050406030204" pitchFamily="18" charset="0"/>
                                </a:rPr>
                                <m:t>5</m:t>
                              </m:r>
                            </m:num>
                            <m:den>
                              <m:r>
                                <a:rPr lang="cs-CZ" sz="1600" i="0">
                                  <a:latin typeface="Cambria Math" panose="02040503050406030204" pitchFamily="18" charset="0"/>
                                </a:rPr>
                                <m:t>2</m:t>
                              </m:r>
                            </m:den>
                          </m:f>
                          <m:r>
                            <a:rPr lang="cs-CZ" sz="1600" i="1">
                              <a:latin typeface="Cambria Math" panose="02040503050406030204" pitchFamily="18" charset="0"/>
                            </a:rPr>
                            <m:t>𝜃</m:t>
                          </m:r>
                        </m:e>
                      </m:func>
                      <m:r>
                        <a:rPr lang="cs-CZ" sz="1600" i="0">
                          <a:latin typeface="Cambria Math" panose="02040503050406030204" pitchFamily="18" charset="0"/>
                        </a:rPr>
                        <m:t>≈</m:t>
                      </m:r>
                      <m:func>
                        <m:funcPr>
                          <m:ctrlPr>
                            <a:rPr lang="cs-CZ" sz="1600" i="1">
                              <a:latin typeface="Cambria Math" panose="02040503050406030204" pitchFamily="18" charset="0"/>
                            </a:rPr>
                          </m:ctrlPr>
                        </m:funcPr>
                        <m:fName>
                          <m:r>
                            <m:rPr>
                              <m:sty m:val="p"/>
                            </m:rPr>
                            <a:rPr lang="cs-CZ" sz="1600" i="0">
                              <a:latin typeface="Cambria Math" panose="02040503050406030204" pitchFamily="18" charset="0"/>
                            </a:rPr>
                            <m:t>cos</m:t>
                          </m:r>
                        </m:fName>
                        <m:e>
                          <m:f>
                            <m:fPr>
                              <m:ctrlPr>
                                <a:rPr lang="cs-CZ" sz="1600" i="1">
                                  <a:solidFill>
                                    <a:srgbClr val="836967"/>
                                  </a:solidFill>
                                  <a:latin typeface="Cambria Math" panose="02040503050406030204" pitchFamily="18" charset="0"/>
                                </a:rPr>
                              </m:ctrlPr>
                            </m:fPr>
                            <m:num>
                              <m:r>
                                <a:rPr lang="cs-CZ" sz="1600" i="0">
                                  <a:latin typeface="Cambria Math" panose="02040503050406030204" pitchFamily="18" charset="0"/>
                                </a:rPr>
                                <m:t>3</m:t>
                              </m:r>
                            </m:num>
                            <m:den>
                              <m:r>
                                <a:rPr lang="cs-CZ" sz="1600" i="0">
                                  <a:latin typeface="Cambria Math" panose="02040503050406030204" pitchFamily="18" charset="0"/>
                                </a:rPr>
                                <m:t>2</m:t>
                              </m:r>
                            </m:den>
                          </m:f>
                          <m:sSup>
                            <m:sSupPr>
                              <m:ctrlPr>
                                <a:rPr lang="cs-CZ" sz="1600" i="1">
                                  <a:solidFill>
                                    <a:srgbClr val="836967"/>
                                  </a:solidFill>
                                  <a:latin typeface="Cambria Math" panose="02040503050406030204" pitchFamily="18" charset="0"/>
                                </a:rPr>
                              </m:ctrlPr>
                            </m:sSupPr>
                            <m:e>
                              <m:r>
                                <a:rPr lang="cs-CZ" sz="1600" i="1">
                                  <a:latin typeface="Cambria Math" panose="02040503050406030204" pitchFamily="18" charset="0"/>
                                </a:rPr>
                                <m:t>𝜃</m:t>
                              </m:r>
                            </m:e>
                            <m:sup>
                              <m:r>
                                <a:rPr lang="cs-CZ" sz="1600" i="0">
                                  <a:latin typeface="Cambria Math" panose="02040503050406030204" pitchFamily="18" charset="0"/>
                                </a:rPr>
                                <m:t>′</m:t>
                              </m:r>
                            </m:sup>
                          </m:sSup>
                        </m:e>
                      </m:func>
                      <m:r>
                        <a:rPr lang="en-GB" sz="1600" b="0" i="1" smtClean="0">
                          <a:latin typeface="Cambria Math" panose="02040503050406030204" pitchFamily="18" charset="0"/>
                        </a:rPr>
                        <m:t> </m:t>
                      </m:r>
                      <m:r>
                        <m:rPr>
                          <m:sty m:val="p"/>
                        </m:rPr>
                        <a:rPr lang="en-GB" sz="1600" b="0" i="0" smtClean="0">
                          <a:latin typeface="Cambria Math" panose="02040503050406030204" pitchFamily="18" charset="0"/>
                        </a:rPr>
                        <m:t>and</m:t>
                      </m:r>
                      <m:func>
                        <m:funcPr>
                          <m:ctrlPr>
                            <a:rPr lang="cs-CZ" sz="1600" i="1">
                              <a:latin typeface="Cambria Math" panose="02040503050406030204" pitchFamily="18" charset="0"/>
                            </a:rPr>
                          </m:ctrlPr>
                        </m:funcPr>
                        <m:fName>
                          <m:r>
                            <a:rPr lang="en-GB" sz="1600" b="0" i="1" smtClean="0">
                              <a:latin typeface="Cambria Math" panose="02040503050406030204" pitchFamily="18" charset="0"/>
                            </a:rPr>
                            <m:t> </m:t>
                          </m:r>
                          <m:r>
                            <a:rPr lang="en-GB" sz="1600" b="0" i="0" smtClean="0">
                              <a:latin typeface="Cambria Math" panose="02040503050406030204" pitchFamily="18" charset="0"/>
                            </a:rPr>
                            <m:t> </m:t>
                          </m:r>
                          <m:r>
                            <m:rPr>
                              <m:sty m:val="p"/>
                            </m:rPr>
                            <a:rPr lang="cs-CZ" sz="1600">
                              <a:latin typeface="Cambria Math" panose="02040503050406030204" pitchFamily="18" charset="0"/>
                            </a:rPr>
                            <m:t>sin</m:t>
                          </m:r>
                        </m:fName>
                        <m:e>
                          <m:f>
                            <m:fPr>
                              <m:ctrlPr>
                                <a:rPr lang="cs-CZ" sz="1600" i="1">
                                  <a:solidFill>
                                    <a:srgbClr val="836967"/>
                                  </a:solidFill>
                                  <a:latin typeface="Cambria Math" panose="02040503050406030204" pitchFamily="18" charset="0"/>
                                </a:rPr>
                              </m:ctrlPr>
                            </m:fPr>
                            <m:num>
                              <m:r>
                                <a:rPr lang="cs-CZ" sz="1600">
                                  <a:latin typeface="Cambria Math" panose="02040503050406030204" pitchFamily="18" charset="0"/>
                                </a:rPr>
                                <m:t>5</m:t>
                              </m:r>
                            </m:num>
                            <m:den>
                              <m:r>
                                <a:rPr lang="cs-CZ" sz="1600">
                                  <a:latin typeface="Cambria Math" panose="02040503050406030204" pitchFamily="18" charset="0"/>
                                </a:rPr>
                                <m:t>2</m:t>
                              </m:r>
                            </m:den>
                          </m:f>
                          <m:r>
                            <a:rPr lang="cs-CZ" sz="1600" i="1">
                              <a:latin typeface="Cambria Math" panose="02040503050406030204" pitchFamily="18" charset="0"/>
                            </a:rPr>
                            <m:t>𝜃</m:t>
                          </m:r>
                        </m:e>
                      </m:func>
                      <m:r>
                        <a:rPr lang="cs-CZ" sz="1600">
                          <a:latin typeface="Cambria Math" panose="02040503050406030204" pitchFamily="18" charset="0"/>
                        </a:rPr>
                        <m:t>≈</m:t>
                      </m:r>
                      <m:func>
                        <m:funcPr>
                          <m:ctrlPr>
                            <a:rPr lang="cs-CZ" sz="1600" i="1">
                              <a:latin typeface="Cambria Math" panose="02040503050406030204" pitchFamily="18" charset="0"/>
                            </a:rPr>
                          </m:ctrlPr>
                        </m:funcPr>
                        <m:fName>
                          <m:r>
                            <m:rPr>
                              <m:sty m:val="p"/>
                            </m:rPr>
                            <a:rPr lang="cs-CZ" sz="1600">
                              <a:latin typeface="Cambria Math" panose="02040503050406030204" pitchFamily="18" charset="0"/>
                            </a:rPr>
                            <m:t>sin</m:t>
                          </m:r>
                        </m:fName>
                        <m:e>
                          <m:f>
                            <m:fPr>
                              <m:ctrlPr>
                                <a:rPr lang="cs-CZ" sz="1600" i="1">
                                  <a:solidFill>
                                    <a:srgbClr val="836967"/>
                                  </a:solidFill>
                                  <a:latin typeface="Cambria Math" panose="02040503050406030204" pitchFamily="18" charset="0"/>
                                </a:rPr>
                              </m:ctrlPr>
                            </m:fPr>
                            <m:num>
                              <m:r>
                                <a:rPr lang="cs-CZ" sz="1600">
                                  <a:latin typeface="Cambria Math" panose="02040503050406030204" pitchFamily="18" charset="0"/>
                                </a:rPr>
                                <m:t>3</m:t>
                              </m:r>
                            </m:num>
                            <m:den>
                              <m:r>
                                <a:rPr lang="cs-CZ" sz="1600">
                                  <a:latin typeface="Cambria Math" panose="02040503050406030204" pitchFamily="18" charset="0"/>
                                </a:rPr>
                                <m:t>2</m:t>
                              </m:r>
                            </m:den>
                          </m:f>
                          <m:sSup>
                            <m:sSupPr>
                              <m:ctrlPr>
                                <a:rPr lang="cs-CZ" sz="1600" i="1">
                                  <a:solidFill>
                                    <a:srgbClr val="836967"/>
                                  </a:solidFill>
                                  <a:latin typeface="Cambria Math" panose="02040503050406030204" pitchFamily="18" charset="0"/>
                                </a:rPr>
                              </m:ctrlPr>
                            </m:sSupPr>
                            <m:e>
                              <m:r>
                                <a:rPr lang="cs-CZ" sz="1600" i="1">
                                  <a:latin typeface="Cambria Math" panose="02040503050406030204" pitchFamily="18" charset="0"/>
                                </a:rPr>
                                <m:t>𝜃</m:t>
                              </m:r>
                            </m:e>
                            <m:sup>
                              <m:r>
                                <a:rPr lang="cs-CZ" sz="1600">
                                  <a:latin typeface="Cambria Math" panose="02040503050406030204" pitchFamily="18" charset="0"/>
                                </a:rPr>
                                <m:t>′</m:t>
                              </m:r>
                            </m:sup>
                          </m:sSup>
                        </m:e>
                      </m:func>
                      <m:r>
                        <m:rPr>
                          <m:sty m:val="p"/>
                        </m:rPr>
                        <a:rPr lang="cs-CZ" sz="1600" i="0">
                          <a:latin typeface="Cambria Math" panose="02040503050406030204" pitchFamily="18" charset="0"/>
                        </a:rPr>
                        <m:t>for</m:t>
                      </m:r>
                      <m:r>
                        <a:rPr lang="cs-CZ" sz="1600" i="0">
                          <a:latin typeface="Cambria Math" panose="02040503050406030204" pitchFamily="18" charset="0"/>
                        </a:rPr>
                        <m:t> </m:t>
                      </m:r>
                      <m:r>
                        <a:rPr lang="cs-CZ" sz="1600" i="1">
                          <a:latin typeface="Cambria Math" panose="02040503050406030204" pitchFamily="18" charset="0"/>
                        </a:rPr>
                        <m:t>𝜃</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𝜃</m:t>
                          </m:r>
                        </m:e>
                        <m:sup>
                          <m:r>
                            <a:rPr lang="en-GB" sz="1600" b="0" i="1" smtClean="0">
                              <a:latin typeface="Cambria Math" panose="02040503050406030204" pitchFamily="18" charset="0"/>
                            </a:rPr>
                            <m:t>′</m:t>
                          </m:r>
                        </m:sup>
                      </m:sSup>
                      <m:r>
                        <a:rPr lang="en-GB" sz="1600" b="0" i="0" smtClean="0">
                          <a:latin typeface="Cambria Math" panose="02040503050406030204" pitchFamily="18" charset="0"/>
                        </a:rPr>
                        <m:t>&lt;</m:t>
                      </m:r>
                      <m:r>
                        <a:rPr lang="cs-CZ" sz="1600" i="0">
                          <a:latin typeface="Cambria Math" panose="02040503050406030204" pitchFamily="18" charset="0"/>
                        </a:rPr>
                        <m:t>1</m:t>
                      </m:r>
                    </m:oMath>
                  </m:oMathPara>
                </a14:m>
                <a:endParaRPr lang="cs-CZ" sz="1600" dirty="0"/>
              </a:p>
            </p:txBody>
          </p:sp>
        </mc:Choice>
        <mc:Fallback xmlns="">
          <p:sp>
            <p:nvSpPr>
              <p:cNvPr id="15" name="TextovéPole 14">
                <a:extLst>
                  <a:ext uri="{FF2B5EF4-FFF2-40B4-BE49-F238E27FC236}">
                    <a16:creationId xmlns:a16="http://schemas.microsoft.com/office/drawing/2014/main" id="{35590979-0933-D56E-819D-9D33B0875208}"/>
                  </a:ext>
                </a:extLst>
              </p:cNvPr>
              <p:cNvSpPr txBox="1">
                <a:spLocks noRot="1" noChangeAspect="1" noMove="1" noResize="1" noEditPoints="1" noAdjustHandles="1" noChangeArrowheads="1" noChangeShapeType="1" noTextEdit="1"/>
              </p:cNvSpPr>
              <p:nvPr/>
            </p:nvSpPr>
            <p:spPr>
              <a:xfrm>
                <a:off x="2195736" y="3230682"/>
                <a:ext cx="5137865" cy="558358"/>
              </a:xfrm>
              <a:prstGeom prst="rect">
                <a:avLst/>
              </a:prstGeom>
              <a:blipFill>
                <a:blip r:embed="rId4"/>
                <a:stretch>
                  <a:fillRect/>
                </a:stretch>
              </a:blipFill>
              <a:ln>
                <a:solidFill>
                  <a:schemeClr val="tx1"/>
                </a:solidFill>
                <a:prstDash val="dash"/>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9" name="TextovéPole 18">
                <a:extLst>
                  <a:ext uri="{FF2B5EF4-FFF2-40B4-BE49-F238E27FC236}">
                    <a16:creationId xmlns:a16="http://schemas.microsoft.com/office/drawing/2014/main" id="{E4591E27-06D8-41A1-6C96-1BFF6451D242}"/>
                  </a:ext>
                </a:extLst>
              </p:cNvPr>
              <p:cNvSpPr txBox="1"/>
              <p:nvPr/>
            </p:nvSpPr>
            <p:spPr>
              <a:xfrm>
                <a:off x="1684674" y="4154669"/>
                <a:ext cx="6159987" cy="1908536"/>
              </a:xfrm>
              <a:prstGeom prst="rect">
                <a:avLst/>
              </a:prstGeom>
              <a:noFill/>
              <a:ln>
                <a:solidFill>
                  <a:srgbClr val="FF0000"/>
                </a:solidFill>
              </a:ln>
            </p:spPr>
            <p:txBody>
              <a:bodyPr wrap="square">
                <a:spAutoFit/>
              </a:bodyPr>
              <a:lstStyle/>
              <a:p>
                <a:pPr>
                  <a:lnSpc>
                    <a:spcPct val="106000"/>
                  </a:lnSpc>
                  <a:spcAft>
                    <a:spcPts val="800"/>
                  </a:spcAft>
                </a:pPr>
                <a14:m>
                  <m:oMathPara xmlns:m="http://schemas.openxmlformats.org/officeDocument/2006/math">
                    <m:oMathParaPr>
                      <m:jc m:val="centerGroup"/>
                    </m:oMathParaPr>
                    <m:oMath xmlns:m="http://schemas.openxmlformats.org/officeDocument/2006/math">
                      <m:sSub>
                        <m:sSubPr>
                          <m:ctrlPr>
                            <a:rPr lang="cs-CZ" sz="160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𝐾</m:t>
                              </m:r>
                            </m:e>
                            <m:sub>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𝐼</m:t>
                              </m:r>
                            </m:sub>
                          </m:sSub>
                        </m:num>
                        <m:den>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12</m:t>
                          </m:r>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𝜇</m:t>
                          </m:r>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0</m:t>
                              </m:r>
                            </m:sub>
                          </m:sSub>
                          <m:sSup>
                            <m:sSup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2</m:t>
                                  </m:r>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𝜋</m:t>
                                  </m:r>
                                </m:e>
                              </m:d>
                            </m:e>
                            <m:sup>
                              <m:f>
                                <m:fPr>
                                  <m:type m:val="lin"/>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2</m:t>
                                  </m:r>
                                </m:den>
                              </m:f>
                            </m:sup>
                          </m:sSup>
                        </m:den>
                      </m:f>
                      <m:f>
                        <m:f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𝜆</m:t>
                          </m:r>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−5</m:t>
                          </m:r>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𝜇</m:t>
                          </m:r>
                        </m:num>
                        <m:den>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𝜆</m:t>
                          </m:r>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𝜇</m:t>
                          </m:r>
                        </m:den>
                      </m:f>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𝐾</m:t>
                              </m:r>
                            </m:e>
                            <m:sub>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𝐼</m:t>
                              </m:r>
                            </m:sub>
                          </m:sSub>
                        </m:num>
                        <m:den>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6</m:t>
                          </m:r>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𝐸</m:t>
                          </m:r>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0</m:t>
                              </m:r>
                            </m:sub>
                          </m:sSub>
                          <m:sSup>
                            <m:sSup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2</m:t>
                                  </m:r>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𝜋</m:t>
                                  </m:r>
                                </m:e>
                              </m:d>
                            </m:e>
                            <m:sup>
                              <m:f>
                                <m:fPr>
                                  <m:type m:val="lin"/>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2</m:t>
                                  </m:r>
                                </m:den>
                              </m:f>
                            </m:sup>
                          </m:sSup>
                        </m:den>
                      </m:f>
                      <m:d>
                        <m:d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12</m:t>
                          </m:r>
                          <m:sSup>
                            <m:sSup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𝜈</m:t>
                              </m:r>
                            </m:e>
                            <m:sup>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+7</m:t>
                          </m:r>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𝜈</m:t>
                          </m:r>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−5</m:t>
                          </m:r>
                        </m:e>
                      </m:d>
                    </m:oMath>
                  </m:oMathPara>
                </a14:m>
                <a:endParaRPr lang="cs-CZ" sz="1600" dirty="0">
                  <a:effectLst/>
                  <a:latin typeface="Cambria" panose="02040503050406030204" pitchFamily="18" charset="0"/>
                  <a:ea typeface="Calibri" panose="020F0502020204030204" pitchFamily="34" charset="0"/>
                  <a:cs typeface="Times New Roman" panose="02020603050405020304" pitchFamily="18" charset="0"/>
                </a:endParaRPr>
              </a:p>
              <a:p>
                <a:pPr>
                  <a:lnSpc>
                    <a:spcPct val="106000"/>
                  </a:lnSpc>
                  <a:spcAft>
                    <a:spcPts val="800"/>
                  </a:spcAft>
                </a:pPr>
                <a14:m>
                  <m:oMathPara xmlns:m="http://schemas.openxmlformats.org/officeDocument/2006/math">
                    <m:oMathParaPr>
                      <m:jc m:val="centerGroup"/>
                    </m:oMathParaPr>
                    <m:oMath xmlns:m="http://schemas.openxmlformats.org/officeDocument/2006/math">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𝐾</m:t>
                              </m:r>
                            </m:e>
                            <m:sub>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𝐼</m:t>
                              </m:r>
                            </m:sub>
                          </m:sSub>
                        </m:num>
                        <m:den>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12</m:t>
                          </m:r>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𝜇</m:t>
                          </m:r>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0</m:t>
                              </m:r>
                            </m:sub>
                          </m:sSub>
                          <m:sSup>
                            <m:sSup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2</m:t>
                                  </m:r>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𝜋</m:t>
                                  </m:r>
                                </m:e>
                              </m:d>
                            </m:e>
                            <m:sup>
                              <m:f>
                                <m:fPr>
                                  <m:type m:val="lin"/>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2</m:t>
                                  </m:r>
                                </m:den>
                              </m:f>
                            </m:sup>
                          </m:sSup>
                        </m:den>
                      </m:f>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𝐾</m:t>
                              </m:r>
                            </m:e>
                            <m:sub>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𝐼</m:t>
                              </m:r>
                            </m:sub>
                          </m:sSub>
                        </m:num>
                        <m:den>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6</m:t>
                          </m:r>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𝐸</m:t>
                          </m:r>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0</m:t>
                              </m:r>
                            </m:sub>
                          </m:sSub>
                          <m:sSup>
                            <m:sSup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2</m:t>
                                  </m:r>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𝜋</m:t>
                                  </m:r>
                                </m:e>
                              </m:d>
                            </m:e>
                            <m:sup>
                              <m:f>
                                <m:fPr>
                                  <m:type m:val="lin"/>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2</m:t>
                                  </m:r>
                                </m:den>
                              </m:f>
                            </m:sup>
                          </m:sSup>
                        </m:den>
                      </m:f>
                      <m:d>
                        <m:d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𝜈</m:t>
                          </m:r>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+1</m:t>
                          </m:r>
                        </m:e>
                      </m:d>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cs-CZ" sz="1600" dirty="0">
                  <a:effectLst/>
                  <a:latin typeface="Cambria"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4</m:t>
                          </m:r>
                        </m:sub>
                      </m:sSub>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𝐾</m:t>
                              </m:r>
                            </m:e>
                            <m:sub>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𝐼</m:t>
                              </m:r>
                            </m:sub>
                          </m:sSub>
                        </m:num>
                        <m:den>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12</m:t>
                          </m:r>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𝜇</m:t>
                          </m:r>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0</m:t>
                              </m:r>
                            </m:sub>
                          </m:sSub>
                          <m:sSup>
                            <m:sSup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2</m:t>
                                  </m:r>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𝜋</m:t>
                                  </m:r>
                                </m:e>
                              </m:d>
                            </m:e>
                            <m:sup>
                              <m:f>
                                <m:fPr>
                                  <m:type m:val="lin"/>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2</m:t>
                                  </m:r>
                                </m:den>
                              </m:f>
                            </m:sup>
                          </m:sSup>
                        </m:den>
                      </m:f>
                      <m:f>
                        <m:f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5</m:t>
                          </m:r>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𝜆</m:t>
                          </m:r>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+11</m:t>
                          </m:r>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𝜇</m:t>
                          </m:r>
                        </m:num>
                        <m:den>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𝜆</m:t>
                          </m:r>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𝜇</m:t>
                          </m:r>
                        </m:den>
                      </m:f>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𝐾</m:t>
                              </m:r>
                            </m:e>
                            <m:sub>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𝐼</m:t>
                              </m:r>
                            </m:sub>
                          </m:sSub>
                        </m:num>
                        <m:den>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6</m:t>
                          </m:r>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𝐸</m:t>
                          </m:r>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0</m:t>
                              </m:r>
                            </m:sub>
                          </m:sSub>
                          <m:sSup>
                            <m:sSup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2</m:t>
                                  </m:r>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𝜋</m:t>
                                  </m:r>
                                </m:e>
                              </m:d>
                            </m:e>
                            <m:sup>
                              <m:f>
                                <m:fPr>
                                  <m:type m:val="lin"/>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2</m:t>
                                  </m:r>
                                </m:den>
                              </m:f>
                            </m:sup>
                          </m:sSup>
                        </m:den>
                      </m:f>
                      <m:d>
                        <m:d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12</m:t>
                          </m:r>
                          <m:sSup>
                            <m:sSup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𝜈</m:t>
                              </m:r>
                            </m:e>
                            <m:sup>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𝜈</m:t>
                          </m:r>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−11</m:t>
                          </m:r>
                        </m:e>
                      </m:d>
                    </m:oMath>
                  </m:oMathPara>
                </a14:m>
                <a:endParaRPr lang="cs-CZ" sz="1600" dirty="0"/>
              </a:p>
            </p:txBody>
          </p:sp>
        </mc:Choice>
        <mc:Fallback xmlns="">
          <p:sp>
            <p:nvSpPr>
              <p:cNvPr id="19" name="TextovéPole 18">
                <a:extLst>
                  <a:ext uri="{FF2B5EF4-FFF2-40B4-BE49-F238E27FC236}">
                    <a16:creationId xmlns:a16="http://schemas.microsoft.com/office/drawing/2014/main" id="{E4591E27-06D8-41A1-6C96-1BFF6451D242}"/>
                  </a:ext>
                </a:extLst>
              </p:cNvPr>
              <p:cNvSpPr txBox="1">
                <a:spLocks noRot="1" noChangeAspect="1" noMove="1" noResize="1" noEditPoints="1" noAdjustHandles="1" noChangeArrowheads="1" noChangeShapeType="1" noTextEdit="1"/>
              </p:cNvSpPr>
              <p:nvPr/>
            </p:nvSpPr>
            <p:spPr>
              <a:xfrm>
                <a:off x="1684674" y="4154669"/>
                <a:ext cx="6159987" cy="1908536"/>
              </a:xfrm>
              <a:prstGeom prst="rect">
                <a:avLst/>
              </a:prstGeom>
              <a:blipFill>
                <a:blip r:embed="rId5"/>
                <a:stretch>
                  <a:fillRect/>
                </a:stretch>
              </a:blipFill>
              <a:ln>
                <a:solidFill>
                  <a:srgbClr val="FF0000"/>
                </a:solidFill>
              </a:ln>
            </p:spPr>
            <p:txBody>
              <a:bodyPr/>
              <a:lstStyle/>
              <a:p>
                <a:r>
                  <a:rPr lang="cs-CZ">
                    <a:noFill/>
                  </a:rPr>
                  <a:t> </a:t>
                </a:r>
              </a:p>
            </p:txBody>
          </p:sp>
        </mc:Fallback>
      </mc:AlternateContent>
    </p:spTree>
    <p:extLst>
      <p:ext uri="{BB962C8B-B14F-4D97-AF65-F5344CB8AC3E}">
        <p14:creationId xmlns:p14="http://schemas.microsoft.com/office/powerpoint/2010/main" val="2320717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délník 26">
            <a:extLst>
              <a:ext uri="{FF2B5EF4-FFF2-40B4-BE49-F238E27FC236}">
                <a16:creationId xmlns:a16="http://schemas.microsoft.com/office/drawing/2014/main" id="{6AB4968B-C1E6-DA47-21A4-008DFA82885C}"/>
              </a:ext>
            </a:extLst>
          </p:cNvPr>
          <p:cNvSpPr/>
          <p:nvPr/>
        </p:nvSpPr>
        <p:spPr>
          <a:xfrm>
            <a:off x="0" y="980728"/>
            <a:ext cx="9144000" cy="400110"/>
          </a:xfrm>
          <a:prstGeom prst="rect">
            <a:avLst/>
          </a:prstGeom>
        </p:spPr>
        <p:txBody>
          <a:bodyPr wrap="square">
            <a:spAutoFit/>
          </a:bodyPr>
          <a:lstStyle/>
          <a:p>
            <a:pPr algn="ctr" eaLnBrk="1" fontAlgn="auto" hangingPunct="1">
              <a:spcBef>
                <a:spcPts val="0"/>
              </a:spcBef>
              <a:spcAft>
                <a:spcPts val="600"/>
              </a:spcAft>
              <a:buFont typeface="Arial" panose="020B0604020202020204" pitchFamily="34" charset="0"/>
              <a:buNone/>
              <a:defRPr/>
            </a:pPr>
            <a:r>
              <a:rPr lang="en-GB" sz="2000" b="1" dirty="0">
                <a:solidFill>
                  <a:srgbClr val="FF0000"/>
                </a:solidFill>
                <a:latin typeface="Corbel" panose="020B0503020204020204" pitchFamily="34" charset="0"/>
                <a:ea typeface="Yu Gothic" panose="020B0400000000000000" pitchFamily="34" charset="-128"/>
                <a:cs typeface="Times New Roman" panose="02020603050405020304" pitchFamily="18" charset="0"/>
              </a:rPr>
              <a:t>The singular matched asymptotic expansion method</a:t>
            </a:r>
          </a:p>
        </p:txBody>
      </p:sp>
      <p:pic>
        <p:nvPicPr>
          <p:cNvPr id="28" name="Picture 4">
            <a:extLst>
              <a:ext uri="{FF2B5EF4-FFF2-40B4-BE49-F238E27FC236}">
                <a16:creationId xmlns:a16="http://schemas.microsoft.com/office/drawing/2014/main" id="{13458BD0-25B2-73D0-8B45-91817D6444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112724" y="58266"/>
            <a:ext cx="918552" cy="922462"/>
          </a:xfrm>
          <a:prstGeom prst="rect">
            <a:avLst/>
          </a:prstGeom>
          <a:noFill/>
          <a:extLst>
            <a:ext uri="{909E8E84-426E-40DD-AFC4-6F175D3DCCD1}">
              <a14:hiddenFill xmlns:a14="http://schemas.microsoft.com/office/drawing/2010/main">
                <a:solidFill>
                  <a:srgbClr val="FFFFFF"/>
                </a:solidFill>
              </a14:hiddenFill>
            </a:ext>
          </a:extLst>
        </p:spPr>
      </p:pic>
      <p:sp>
        <p:nvSpPr>
          <p:cNvPr id="35" name="Zástupný symbol pro zápatí 2">
            <a:extLst>
              <a:ext uri="{FF2B5EF4-FFF2-40B4-BE49-F238E27FC236}">
                <a16:creationId xmlns:a16="http://schemas.microsoft.com/office/drawing/2014/main" id="{28F51DB8-34CF-257A-0F0A-75C29CF1E87B}"/>
              </a:ext>
            </a:extLst>
          </p:cNvPr>
          <p:cNvSpPr>
            <a:spLocks noGrp="1"/>
          </p:cNvSpPr>
          <p:nvPr>
            <p:ph type="ftr" sz="quarter" idx="11"/>
          </p:nvPr>
        </p:nvSpPr>
        <p:spPr>
          <a:xfrm>
            <a:off x="0" y="6482010"/>
            <a:ext cx="9144000" cy="365125"/>
          </a:xfrm>
        </p:spPr>
        <p:txBody>
          <a:bodyPr/>
          <a:lstStyle/>
          <a:p>
            <a:pPr>
              <a:defRPr/>
            </a:pPr>
            <a:r>
              <a:rPr lang="en-GB" sz="1400" dirty="0">
                <a:solidFill>
                  <a:schemeClr val="tx1"/>
                </a:solidFill>
                <a:latin typeface="Corbel" panose="020B0503020204020204" pitchFamily="34" charset="0"/>
              </a:rPr>
              <a:t>27/28th International Conference ENGINEERING MECHANICS 2022, </a:t>
            </a:r>
            <a:r>
              <a:rPr lang="en-GB" sz="1400" dirty="0" err="1">
                <a:solidFill>
                  <a:schemeClr val="tx1"/>
                </a:solidFill>
                <a:latin typeface="Corbel" panose="020B0503020204020204" pitchFamily="34" charset="0"/>
              </a:rPr>
              <a:t>Milovy</a:t>
            </a:r>
            <a:r>
              <a:rPr lang="en-GB" sz="1400" dirty="0">
                <a:solidFill>
                  <a:schemeClr val="tx1"/>
                </a:solidFill>
                <a:latin typeface="Corbel" panose="020B0503020204020204" pitchFamily="34" charset="0"/>
              </a:rPr>
              <a:t>, Czech Republic, May 9 – 12, 2022</a:t>
            </a:r>
          </a:p>
        </p:txBody>
      </p:sp>
      <mc:AlternateContent xmlns:mc="http://schemas.openxmlformats.org/markup-compatibility/2006" xmlns:a14="http://schemas.microsoft.com/office/drawing/2010/main">
        <mc:Choice Requires="a14">
          <p:sp>
            <p:nvSpPr>
              <p:cNvPr id="2" name="TextovéPole 1">
                <a:extLst>
                  <a:ext uri="{FF2B5EF4-FFF2-40B4-BE49-F238E27FC236}">
                    <a16:creationId xmlns:a16="http://schemas.microsoft.com/office/drawing/2014/main" id="{34852413-AB12-821B-2F09-35F3FBA6D6FA}"/>
                  </a:ext>
                </a:extLst>
              </p:cNvPr>
              <p:cNvSpPr txBox="1"/>
              <p:nvPr/>
            </p:nvSpPr>
            <p:spPr>
              <a:xfrm>
                <a:off x="4005915" y="1568757"/>
                <a:ext cx="1132169" cy="369332"/>
              </a:xfrm>
              <a:prstGeom prst="rect">
                <a:avLst/>
              </a:prstGeom>
              <a:solidFill>
                <a:srgbClr val="FF0000"/>
              </a:solid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en-GB" sz="2400" b="0" i="1" smtClean="0">
                              <a:solidFill>
                                <a:schemeClr val="bg1"/>
                              </a:solidFill>
                              <a:latin typeface="Cambria Math" panose="02040503050406030204" pitchFamily="18" charset="0"/>
                            </a:rPr>
                          </m:ctrlPr>
                        </m:sSubPr>
                        <m:e>
                          <m:r>
                            <a:rPr lang="en-GB" sz="2400" b="0" i="1" smtClean="0">
                              <a:solidFill>
                                <a:schemeClr val="bg1"/>
                              </a:solidFill>
                              <a:latin typeface="Cambria Math" panose="02040503050406030204" pitchFamily="18" charset="0"/>
                            </a:rPr>
                            <m:t>𝑙</m:t>
                          </m:r>
                        </m:e>
                        <m:sub>
                          <m:r>
                            <a:rPr lang="en-GB" sz="2400" b="0" i="1" smtClean="0">
                              <a:solidFill>
                                <a:schemeClr val="bg1"/>
                              </a:solidFill>
                              <a:latin typeface="Cambria Math" panose="02040503050406030204" pitchFamily="18" charset="0"/>
                            </a:rPr>
                            <m:t>0</m:t>
                          </m:r>
                        </m:sub>
                      </m:sSub>
                      <m:r>
                        <a:rPr lang="en-GB" sz="2400" b="0" i="1" smtClean="0">
                          <a:solidFill>
                            <a:schemeClr val="bg1"/>
                          </a:solidFill>
                          <a:latin typeface="Cambria Math" panose="02040503050406030204" pitchFamily="18" charset="0"/>
                        </a:rPr>
                        <m:t>=???</m:t>
                      </m:r>
                    </m:oMath>
                  </m:oMathPara>
                </a14:m>
                <a:endParaRPr lang="cs-CZ" sz="2400" dirty="0">
                  <a:solidFill>
                    <a:schemeClr val="bg1"/>
                  </a:solidFill>
                </a:endParaRPr>
              </a:p>
            </p:txBody>
          </p:sp>
        </mc:Choice>
        <mc:Fallback xmlns="">
          <p:sp>
            <p:nvSpPr>
              <p:cNvPr id="2" name="TextovéPole 1">
                <a:extLst>
                  <a:ext uri="{FF2B5EF4-FFF2-40B4-BE49-F238E27FC236}">
                    <a16:creationId xmlns:a16="http://schemas.microsoft.com/office/drawing/2014/main" id="{34852413-AB12-821B-2F09-35F3FBA6D6FA}"/>
                  </a:ext>
                </a:extLst>
              </p:cNvPr>
              <p:cNvSpPr txBox="1">
                <a:spLocks noRot="1" noChangeAspect="1" noMove="1" noResize="1" noEditPoints="1" noAdjustHandles="1" noChangeArrowheads="1" noChangeShapeType="1" noTextEdit="1"/>
              </p:cNvSpPr>
              <p:nvPr/>
            </p:nvSpPr>
            <p:spPr>
              <a:xfrm>
                <a:off x="4005915" y="1568757"/>
                <a:ext cx="1132169" cy="369332"/>
              </a:xfrm>
              <a:prstGeom prst="rect">
                <a:avLst/>
              </a:prstGeom>
              <a:blipFill>
                <a:blip r:embed="rId3"/>
                <a:stretch>
                  <a:fillRect l="-9140" r="-1613" b="-16393"/>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0" name="TextovéPole 9">
                <a:extLst>
                  <a:ext uri="{FF2B5EF4-FFF2-40B4-BE49-F238E27FC236}">
                    <a16:creationId xmlns:a16="http://schemas.microsoft.com/office/drawing/2014/main" id="{A386AED1-AD84-D549-B5C3-C3799C67A9A5}"/>
                  </a:ext>
                </a:extLst>
              </p:cNvPr>
              <p:cNvSpPr txBox="1"/>
              <p:nvPr/>
            </p:nvSpPr>
            <p:spPr>
              <a:xfrm>
                <a:off x="1756225" y="2126009"/>
                <a:ext cx="5715509" cy="647934"/>
              </a:xfrm>
              <a:prstGeom prst="rect">
                <a:avLst/>
              </a:prstGeom>
              <a:noFill/>
              <a:ln>
                <a:solidFill>
                  <a:schemeClr val="tx1"/>
                </a:solidFill>
              </a:ln>
            </p:spPr>
            <p:txBody>
              <a:bodyPr wrap="square">
                <a:spAutoFit/>
              </a:bodyPr>
              <a:lstStyle/>
              <a:p>
                <a:pPr algn="ctr"/>
                <a14:m>
                  <m:oMathPara xmlns:m="http://schemas.openxmlformats.org/officeDocument/2006/math">
                    <m:oMathParaPr>
                      <m:jc m:val="centerGroup"/>
                    </m:oMathParaPr>
                    <m:oMath xmlns:m="http://schemas.openxmlformats.org/officeDocument/2006/math">
                      <m:sSup>
                        <m:sSupPr>
                          <m:ctrlPr>
                            <a:rPr lang="cs-CZ" sz="1600" i="1" smtClean="0">
                              <a:solidFill>
                                <a:srgbClr val="836967"/>
                              </a:solidFill>
                              <a:latin typeface="Cambria Math" panose="02040503050406030204" pitchFamily="18" charset="0"/>
                            </a:rPr>
                          </m:ctrlPr>
                        </m:sSupPr>
                        <m:e>
                          <m:r>
                            <a:rPr lang="cs-CZ" sz="1600" i="1">
                              <a:latin typeface="Cambria Math" panose="02040503050406030204" pitchFamily="18" charset="0"/>
                            </a:rPr>
                            <m:t>𝐽</m:t>
                          </m:r>
                        </m:e>
                        <m:sup>
                          <m:r>
                            <a:rPr lang="cs-CZ" sz="1600" i="1">
                              <a:latin typeface="Cambria Math" panose="02040503050406030204" pitchFamily="18" charset="0"/>
                            </a:rPr>
                            <m:t>𝐼𝐷</m:t>
                          </m:r>
                        </m:sup>
                      </m:sSup>
                      <m:r>
                        <a:rPr lang="cs-CZ" sz="1600" i="0">
                          <a:latin typeface="Cambria Math" panose="02040503050406030204" pitchFamily="18" charset="0"/>
                        </a:rPr>
                        <m:t>=</m:t>
                      </m:r>
                      <m:f>
                        <m:fPr>
                          <m:ctrlPr>
                            <a:rPr lang="cs-CZ" sz="1600" i="1">
                              <a:solidFill>
                                <a:srgbClr val="836967"/>
                              </a:solidFill>
                              <a:latin typeface="Cambria Math" panose="02040503050406030204" pitchFamily="18" charset="0"/>
                            </a:rPr>
                          </m:ctrlPr>
                        </m:fPr>
                        <m:num>
                          <m:r>
                            <a:rPr lang="cs-CZ" sz="1600" i="1">
                              <a:latin typeface="Cambria Math" panose="02040503050406030204" pitchFamily="18" charset="0"/>
                            </a:rPr>
                            <m:t>𝜇𝜋</m:t>
                          </m:r>
                          <m:r>
                            <a:rPr lang="cs-CZ" sz="1600" i="1">
                              <a:latin typeface="Cambria Math" panose="02040503050406030204" pitchFamily="18" charset="0"/>
                            </a:rPr>
                            <m:t>𝑙</m:t>
                          </m:r>
                        </m:num>
                        <m:den>
                          <m:r>
                            <a:rPr lang="cs-CZ" sz="1600" i="0">
                              <a:latin typeface="Cambria Math" panose="02040503050406030204" pitchFamily="18" charset="0"/>
                            </a:rPr>
                            <m:t>16</m:t>
                          </m:r>
                          <m:d>
                            <m:dPr>
                              <m:ctrlPr>
                                <a:rPr lang="cs-CZ" sz="1600" i="1">
                                  <a:solidFill>
                                    <a:srgbClr val="836967"/>
                                  </a:solidFill>
                                  <a:latin typeface="Cambria Math" panose="02040503050406030204" pitchFamily="18" charset="0"/>
                                </a:rPr>
                              </m:ctrlPr>
                            </m:dPr>
                            <m:e>
                              <m:r>
                                <a:rPr lang="cs-CZ" sz="1600" i="0">
                                  <a:latin typeface="Cambria Math" panose="02040503050406030204" pitchFamily="18" charset="0"/>
                                </a:rPr>
                                <m:t>1−</m:t>
                              </m:r>
                              <m:r>
                                <a:rPr lang="cs-CZ" sz="1600" i="1">
                                  <a:latin typeface="Cambria Math" panose="02040503050406030204" pitchFamily="18" charset="0"/>
                                </a:rPr>
                                <m:t>𝜈</m:t>
                              </m:r>
                            </m:e>
                          </m:d>
                        </m:den>
                      </m:f>
                      <m:d>
                        <m:dPr>
                          <m:begChr m:val="["/>
                          <m:endChr m:val="]"/>
                          <m:ctrlPr>
                            <a:rPr lang="cs-CZ" sz="1600" i="1">
                              <a:solidFill>
                                <a:srgbClr val="836967"/>
                              </a:solidFill>
                              <a:latin typeface="Cambria Math" panose="02040503050406030204" pitchFamily="18" charset="0"/>
                            </a:rPr>
                          </m:ctrlPr>
                        </m:dPr>
                        <m:e>
                          <m:f>
                            <m:fPr>
                              <m:ctrlPr>
                                <a:rPr lang="cs-CZ" sz="1600" i="1">
                                  <a:solidFill>
                                    <a:srgbClr val="836967"/>
                                  </a:solidFill>
                                  <a:latin typeface="Cambria Math" panose="02040503050406030204" pitchFamily="18" charset="0"/>
                                </a:rPr>
                              </m:ctrlPr>
                            </m:fPr>
                            <m:num>
                              <m:r>
                                <a:rPr lang="cs-CZ" sz="1600" i="0">
                                  <a:latin typeface="Cambria Math" panose="02040503050406030204" pitchFamily="18" charset="0"/>
                                </a:rPr>
                                <m:t>5−4</m:t>
                              </m:r>
                              <m:r>
                                <a:rPr lang="cs-CZ" sz="1600" i="1">
                                  <a:latin typeface="Cambria Math" panose="02040503050406030204" pitchFamily="18" charset="0"/>
                                </a:rPr>
                                <m:t>𝜈</m:t>
                              </m:r>
                              <m:r>
                                <a:rPr lang="cs-CZ" sz="1600" i="0">
                                  <a:latin typeface="Cambria Math" panose="02040503050406030204" pitchFamily="18" charset="0"/>
                                </a:rPr>
                                <m:t>−</m:t>
                              </m:r>
                              <m:d>
                                <m:dPr>
                                  <m:ctrlPr>
                                    <a:rPr lang="cs-CZ" sz="1600" i="1">
                                      <a:solidFill>
                                        <a:srgbClr val="836967"/>
                                      </a:solidFill>
                                      <a:latin typeface="Cambria Math" panose="02040503050406030204" pitchFamily="18" charset="0"/>
                                    </a:rPr>
                                  </m:ctrlPr>
                                </m:dPr>
                                <m:e>
                                  <m:r>
                                    <a:rPr lang="cs-CZ" sz="1600" i="0">
                                      <a:latin typeface="Cambria Math" panose="02040503050406030204" pitchFamily="18" charset="0"/>
                                    </a:rPr>
                                    <m:t>7−6</m:t>
                                  </m:r>
                                  <m:r>
                                    <a:rPr lang="cs-CZ" sz="1600" i="1">
                                      <a:latin typeface="Cambria Math" panose="02040503050406030204" pitchFamily="18" charset="0"/>
                                    </a:rPr>
                                    <m:t>𝜈</m:t>
                                  </m:r>
                                </m:e>
                              </m:d>
                              <m:sSup>
                                <m:sSupPr>
                                  <m:ctrlPr>
                                    <a:rPr lang="cs-CZ" sz="1600" i="1">
                                      <a:solidFill>
                                        <a:srgbClr val="836967"/>
                                      </a:solidFill>
                                      <a:latin typeface="Cambria Math" panose="02040503050406030204" pitchFamily="18" charset="0"/>
                                    </a:rPr>
                                  </m:ctrlPr>
                                </m:sSupPr>
                                <m:e>
                                  <m:r>
                                    <a:rPr lang="cs-CZ" sz="1600" i="1">
                                      <a:latin typeface="Cambria Math" panose="02040503050406030204" pitchFamily="18" charset="0"/>
                                    </a:rPr>
                                    <m:t>𝛼</m:t>
                                  </m:r>
                                </m:e>
                                <m:sup>
                                  <m:r>
                                    <a:rPr lang="cs-CZ" sz="1600" i="0">
                                      <a:latin typeface="Cambria Math" panose="02040503050406030204" pitchFamily="18" charset="0"/>
                                    </a:rPr>
                                    <m:t>2</m:t>
                                  </m:r>
                                </m:sup>
                              </m:sSup>
                            </m:num>
                            <m:den>
                              <m:r>
                                <a:rPr lang="cs-CZ" sz="1600" i="0">
                                  <a:latin typeface="Cambria Math" panose="02040503050406030204" pitchFamily="18" charset="0"/>
                                </a:rPr>
                                <m:t>1−</m:t>
                              </m:r>
                              <m:sSup>
                                <m:sSupPr>
                                  <m:ctrlPr>
                                    <a:rPr lang="cs-CZ" sz="1600" i="1">
                                      <a:solidFill>
                                        <a:srgbClr val="836967"/>
                                      </a:solidFill>
                                      <a:latin typeface="Cambria Math" panose="02040503050406030204" pitchFamily="18" charset="0"/>
                                    </a:rPr>
                                  </m:ctrlPr>
                                </m:sSupPr>
                                <m:e>
                                  <m:r>
                                    <a:rPr lang="cs-CZ" sz="1600" i="1">
                                      <a:latin typeface="Cambria Math" panose="02040503050406030204" pitchFamily="18" charset="0"/>
                                    </a:rPr>
                                    <m:t>𝛼</m:t>
                                  </m:r>
                                </m:e>
                                <m:sup>
                                  <m:r>
                                    <a:rPr lang="cs-CZ" sz="1600" i="0">
                                      <a:latin typeface="Cambria Math" panose="02040503050406030204" pitchFamily="18" charset="0"/>
                                    </a:rPr>
                                    <m:t>2</m:t>
                                  </m:r>
                                </m:sup>
                              </m:sSup>
                            </m:den>
                          </m:f>
                          <m:sSup>
                            <m:sSupPr>
                              <m:ctrlPr>
                                <a:rPr lang="cs-CZ" sz="1600" i="1">
                                  <a:solidFill>
                                    <a:srgbClr val="836967"/>
                                  </a:solidFill>
                                  <a:latin typeface="Cambria Math" panose="02040503050406030204" pitchFamily="18" charset="0"/>
                                </a:rPr>
                              </m:ctrlPr>
                            </m:sSupPr>
                            <m:e>
                              <m:d>
                                <m:dPr>
                                  <m:ctrlPr>
                                    <a:rPr lang="cs-CZ" sz="1600" i="1">
                                      <a:solidFill>
                                        <a:srgbClr val="836967"/>
                                      </a:solidFill>
                                      <a:latin typeface="Cambria Math" panose="02040503050406030204" pitchFamily="18" charset="0"/>
                                    </a:rPr>
                                  </m:ctrlPr>
                                </m:dPr>
                                <m:e>
                                  <m:r>
                                    <a:rPr lang="cs-CZ" sz="1600" i="0">
                                      <a:latin typeface="Cambria Math" panose="02040503050406030204" pitchFamily="18" charset="0"/>
                                    </a:rPr>
                                    <m:t>3</m:t>
                                  </m:r>
                                  <m:sSub>
                                    <m:sSubPr>
                                      <m:ctrlPr>
                                        <a:rPr lang="cs-CZ" sz="1600" i="1">
                                          <a:solidFill>
                                            <a:srgbClr val="836967"/>
                                          </a:solidFill>
                                          <a:latin typeface="Cambria Math" panose="02040503050406030204" pitchFamily="18" charset="0"/>
                                        </a:rPr>
                                      </m:ctrlPr>
                                    </m:sSubPr>
                                    <m:e>
                                      <m:r>
                                        <a:rPr lang="cs-CZ" sz="1600" i="1">
                                          <a:latin typeface="Cambria Math" panose="02040503050406030204" pitchFamily="18" charset="0"/>
                                        </a:rPr>
                                        <m:t>𝐶</m:t>
                                      </m:r>
                                    </m:e>
                                    <m:sub>
                                      <m:r>
                                        <a:rPr lang="cs-CZ" sz="1600" i="0">
                                          <a:latin typeface="Cambria Math" panose="02040503050406030204" pitchFamily="18" charset="0"/>
                                        </a:rPr>
                                        <m:t>11</m:t>
                                      </m:r>
                                    </m:sub>
                                  </m:sSub>
                                  <m:r>
                                    <a:rPr lang="cs-CZ" sz="1600" i="0">
                                      <a:latin typeface="Cambria Math" panose="02040503050406030204" pitchFamily="18" charset="0"/>
                                    </a:rPr>
                                    <m:t>−2</m:t>
                                  </m:r>
                                  <m:sSub>
                                    <m:sSubPr>
                                      <m:ctrlPr>
                                        <a:rPr lang="cs-CZ" sz="1600" i="1">
                                          <a:solidFill>
                                            <a:srgbClr val="836967"/>
                                          </a:solidFill>
                                          <a:latin typeface="Cambria Math" panose="02040503050406030204" pitchFamily="18" charset="0"/>
                                        </a:rPr>
                                      </m:ctrlPr>
                                    </m:sSubPr>
                                    <m:e>
                                      <m:r>
                                        <a:rPr lang="cs-CZ" sz="1600" i="1">
                                          <a:latin typeface="Cambria Math" panose="02040503050406030204" pitchFamily="18" charset="0"/>
                                        </a:rPr>
                                        <m:t>𝐶</m:t>
                                      </m:r>
                                    </m:e>
                                    <m:sub>
                                      <m:r>
                                        <a:rPr lang="cs-CZ" sz="1600" i="0">
                                          <a:latin typeface="Cambria Math" panose="02040503050406030204" pitchFamily="18" charset="0"/>
                                        </a:rPr>
                                        <m:t>12</m:t>
                                      </m:r>
                                    </m:sub>
                                  </m:sSub>
                                </m:e>
                              </m:d>
                            </m:e>
                            <m:sup>
                              <m:r>
                                <a:rPr lang="cs-CZ" sz="1600" i="0">
                                  <a:latin typeface="Cambria Math" panose="02040503050406030204" pitchFamily="18" charset="0"/>
                                </a:rPr>
                                <m:t>2</m:t>
                              </m:r>
                            </m:sup>
                          </m:sSup>
                          <m:r>
                            <a:rPr lang="cs-CZ" sz="1600" i="0">
                              <a:latin typeface="Cambria Math" panose="02040503050406030204" pitchFamily="18" charset="0"/>
                            </a:rPr>
                            <m:t>+8</m:t>
                          </m:r>
                          <m:sSubSup>
                            <m:sSubSupPr>
                              <m:ctrlPr>
                                <a:rPr lang="cs-CZ" sz="1600" i="1">
                                  <a:solidFill>
                                    <a:srgbClr val="836967"/>
                                  </a:solidFill>
                                  <a:latin typeface="Cambria Math" panose="02040503050406030204" pitchFamily="18" charset="0"/>
                                </a:rPr>
                              </m:ctrlPr>
                            </m:sSubSupPr>
                            <m:e>
                              <m:r>
                                <a:rPr lang="cs-CZ" sz="1600" i="1">
                                  <a:latin typeface="Cambria Math" panose="02040503050406030204" pitchFamily="18" charset="0"/>
                                </a:rPr>
                                <m:t>𝐶</m:t>
                              </m:r>
                            </m:e>
                            <m:sub>
                              <m:r>
                                <a:rPr lang="cs-CZ" sz="1600" i="0">
                                  <a:latin typeface="Cambria Math" panose="02040503050406030204" pitchFamily="18" charset="0"/>
                                </a:rPr>
                                <m:t>12</m:t>
                              </m:r>
                            </m:sub>
                            <m:sup>
                              <m:r>
                                <a:rPr lang="cs-CZ" sz="1600" i="0">
                                  <a:latin typeface="Cambria Math" panose="02040503050406030204" pitchFamily="18" charset="0"/>
                                </a:rPr>
                                <m:t>2</m:t>
                              </m:r>
                            </m:sup>
                          </m:sSubSup>
                        </m:e>
                      </m:d>
                    </m:oMath>
                  </m:oMathPara>
                </a14:m>
                <a:endParaRPr lang="cs-CZ" sz="1600" dirty="0"/>
              </a:p>
            </p:txBody>
          </p:sp>
        </mc:Choice>
        <mc:Fallback xmlns="">
          <p:sp>
            <p:nvSpPr>
              <p:cNvPr id="10" name="TextovéPole 9">
                <a:extLst>
                  <a:ext uri="{FF2B5EF4-FFF2-40B4-BE49-F238E27FC236}">
                    <a16:creationId xmlns:a16="http://schemas.microsoft.com/office/drawing/2014/main" id="{A386AED1-AD84-D549-B5C3-C3799C67A9A5}"/>
                  </a:ext>
                </a:extLst>
              </p:cNvPr>
              <p:cNvSpPr txBox="1">
                <a:spLocks noRot="1" noChangeAspect="1" noMove="1" noResize="1" noEditPoints="1" noAdjustHandles="1" noChangeArrowheads="1" noChangeShapeType="1" noTextEdit="1"/>
              </p:cNvSpPr>
              <p:nvPr/>
            </p:nvSpPr>
            <p:spPr>
              <a:xfrm>
                <a:off x="1756225" y="2126009"/>
                <a:ext cx="5715509" cy="647934"/>
              </a:xfrm>
              <a:prstGeom prst="rect">
                <a:avLst/>
              </a:prstGeom>
              <a:blipFill>
                <a:blip r:embed="rId4"/>
                <a:stretch>
                  <a:fillRect/>
                </a:stretch>
              </a:blipFill>
              <a:ln>
                <a:solidFill>
                  <a:schemeClr val="tx1"/>
                </a:solid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2" name="TextovéPole 11">
                <a:extLst>
                  <a:ext uri="{FF2B5EF4-FFF2-40B4-BE49-F238E27FC236}">
                    <a16:creationId xmlns:a16="http://schemas.microsoft.com/office/drawing/2014/main" id="{90F34D87-DB23-4888-20BD-7046995BC0DD}"/>
                  </a:ext>
                </a:extLst>
              </p:cNvPr>
              <p:cNvSpPr txBox="1"/>
              <p:nvPr/>
            </p:nvSpPr>
            <p:spPr>
              <a:xfrm>
                <a:off x="1353459" y="3032827"/>
                <a:ext cx="6521035" cy="834267"/>
              </a:xfrm>
              <a:prstGeom prst="rect">
                <a:avLst/>
              </a:prstGeom>
              <a:noFill/>
            </p:spPr>
            <p:txBody>
              <a:bodyPr wrap="square">
                <a:spAutoFit/>
              </a:bodyPr>
              <a:lstStyle/>
              <a:p>
                <a:pPr algn="ctr">
                  <a:lnSpc>
                    <a:spcPct val="106000"/>
                  </a:lnSpc>
                  <a:spcAft>
                    <a:spcPts val="800"/>
                  </a:spcAft>
                </a:pPr>
                <a14:m>
                  <m:oMathPara xmlns:m="http://schemas.openxmlformats.org/officeDocument/2006/math">
                    <m:oMathParaPr>
                      <m:jc m:val="centerGroup"/>
                    </m:oMathParaPr>
                    <m:oMath xmlns:m="http://schemas.openxmlformats.org/officeDocument/2006/math">
                      <m:sSub>
                        <m:sSubPr>
                          <m:ctrlPr>
                            <a:rPr lang="cs-CZ" sz="140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11</m:t>
                          </m:r>
                        </m:sub>
                      </m:sSub>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limLow>
                            <m:limLow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limLowPr>
                            <m:e>
                              <m:r>
                                <m:rPr>
                                  <m:sty m:val="p"/>
                                </m:rPr>
                                <a:rPr lang="cs-CZ" sz="1400">
                                  <a:effectLst/>
                                  <a:latin typeface="Cambria Math" panose="02040503050406030204" pitchFamily="18" charset="0"/>
                                  <a:ea typeface="Times New Roman" panose="02020603050405020304" pitchFamily="18" charset="0"/>
                                  <a:cs typeface="Times New Roman" panose="02020603050405020304" pitchFamily="18" charset="0"/>
                                </a:rPr>
                                <m:t>lim</m:t>
                              </m:r>
                            </m:e>
                            <m:lim>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𝑅</m:t>
                              </m:r>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→0</m:t>
                              </m:r>
                            </m:lim>
                          </m:limLow>
                        </m:fName>
                        <m:e>
                          <m:sSup>
                            <m:sSup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𝑙</m:t>
                                      </m:r>
                                    </m:num>
                                    <m:den>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𝛿</m:t>
                                      </m:r>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𝑅</m:t>
                                      </m:r>
                                    </m:den>
                                  </m:f>
                                </m:e>
                              </m:d>
                            </m:e>
                            <m:sup>
                              <m:f>
                                <m:fPr>
                                  <m:ctrlPr>
                                    <a:rPr lang="en-GB" sz="1400" b="0" i="1" smtClean="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1400" b="0" i="1" smtClean="0">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en-GB" sz="1400" b="0" i="1" smtClean="0">
                                      <a:effectLst/>
                                      <a:latin typeface="Cambria Math" panose="02040503050406030204" pitchFamily="18" charset="0"/>
                                      <a:ea typeface="Times New Roman" panose="02020603050405020304" pitchFamily="18" charset="0"/>
                                      <a:cs typeface="Times New Roman" panose="02020603050405020304" pitchFamily="18" charset="0"/>
                                    </a:rPr>
                                    <m:t>2</m:t>
                                  </m:r>
                                </m:den>
                              </m:f>
                            </m:sup>
                          </m:sSup>
                          <m:sSubSup>
                            <m:sSubSup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𝜃</m:t>
                              </m:r>
                            </m:sub>
                            <m:sup>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𝑖𝑛</m:t>
                              </m:r>
                            </m:sup>
                          </m:sSubSup>
                          <m:d>
                            <m:d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𝑅</m:t>
                              </m:r>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𝜋</m:t>
                              </m:r>
                            </m:e>
                          </m:d>
                        </m:e>
                      </m:func>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400" b="0" i="1" smtClean="0">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cs-CZ" sz="1400" i="1">
                              <a:effectLst/>
                              <a:latin typeface="Cambria Math" panose="02040503050406030204" pitchFamily="18" charset="0"/>
                              <a:ea typeface="Times New Roman" panose="02020603050405020304" pitchFamily="18" charset="0"/>
                            </a:rPr>
                          </m:ctrlPr>
                        </m:sSubPr>
                        <m:e>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12</m:t>
                          </m:r>
                        </m:sub>
                      </m:sSub>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cs-CZ" sz="1400" i="1">
                              <a:effectLst/>
                              <a:latin typeface="Cambria Math" panose="02040503050406030204" pitchFamily="18" charset="0"/>
                              <a:ea typeface="Times New Roman" panose="02020603050405020304" pitchFamily="18" charset="0"/>
                            </a:rPr>
                          </m:ctrlPr>
                        </m:funcPr>
                        <m:fName>
                          <m:limLow>
                            <m:limLowPr>
                              <m:ctrlPr>
                                <a:rPr lang="cs-CZ" sz="1400" i="1">
                                  <a:effectLst/>
                                  <a:latin typeface="Cambria Math" panose="02040503050406030204" pitchFamily="18" charset="0"/>
                                  <a:ea typeface="Times New Roman" panose="02020603050405020304" pitchFamily="18" charset="0"/>
                                </a:rPr>
                              </m:ctrlPr>
                            </m:limLowPr>
                            <m:e>
                              <m:r>
                                <m:rPr>
                                  <m:sty m:val="p"/>
                                </m:rPr>
                                <a:rPr lang="cs-CZ" sz="1400">
                                  <a:effectLst/>
                                  <a:latin typeface="Cambria Math" panose="02040503050406030204" pitchFamily="18" charset="0"/>
                                  <a:ea typeface="Times New Roman" panose="02020603050405020304" pitchFamily="18" charset="0"/>
                                  <a:cs typeface="Times New Roman" panose="02020603050405020304" pitchFamily="18" charset="0"/>
                                </a:rPr>
                                <m:t>lim</m:t>
                              </m:r>
                            </m:e>
                            <m:lim>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𝑅</m:t>
                              </m:r>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→0</m:t>
                              </m:r>
                            </m:lim>
                          </m:limLow>
                        </m:fName>
                        <m:e>
                          <m:sSup>
                            <m:sSupPr>
                              <m:ctrlPr>
                                <a:rPr lang="cs-CZ" sz="1400" i="1">
                                  <a:effectLst/>
                                  <a:latin typeface="Cambria Math" panose="02040503050406030204" pitchFamily="18" charset="0"/>
                                  <a:ea typeface="Times New Roman" panose="02020603050405020304" pitchFamily="18" charset="0"/>
                                </a:rPr>
                              </m:ctrlPr>
                            </m:sSupPr>
                            <m:e>
                              <m:d>
                                <m:dPr>
                                  <m:ctrlPr>
                                    <a:rPr lang="cs-CZ" sz="1400" i="1">
                                      <a:effectLst/>
                                      <a:latin typeface="Cambria Math" panose="02040503050406030204" pitchFamily="18" charset="0"/>
                                      <a:ea typeface="Times New Roman" panose="02020603050405020304" pitchFamily="18" charset="0"/>
                                    </a:rPr>
                                  </m:ctrlPr>
                                </m:dPr>
                                <m:e>
                                  <m:f>
                                    <m:fPr>
                                      <m:ctrlPr>
                                        <a:rPr lang="cs-CZ" sz="1400" i="1">
                                          <a:effectLst/>
                                          <a:latin typeface="Cambria Math" panose="02040503050406030204" pitchFamily="18" charset="0"/>
                                          <a:ea typeface="Times New Roman" panose="02020603050405020304" pitchFamily="18" charset="0"/>
                                        </a:rPr>
                                      </m:ctrlPr>
                                    </m:fPr>
                                    <m:num>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𝑙</m:t>
                                      </m:r>
                                    </m:num>
                                    <m:den>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𝛿</m:t>
                                      </m:r>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𝑅</m:t>
                                      </m:r>
                                    </m:den>
                                  </m:f>
                                </m:e>
                              </m:d>
                            </m:e>
                            <m:sup>
                              <m:f>
                                <m:fPr>
                                  <m:ctrlPr>
                                    <a:rPr lang="en-GB" sz="1400" b="0" i="1" smtClean="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1400" b="0" i="1" smtClean="0">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en-GB" sz="1400" b="0" i="1" smtClean="0">
                                      <a:effectLst/>
                                      <a:latin typeface="Cambria Math" panose="02040503050406030204" pitchFamily="18" charset="0"/>
                                      <a:ea typeface="Times New Roman" panose="02020603050405020304" pitchFamily="18" charset="0"/>
                                      <a:cs typeface="Times New Roman" panose="02020603050405020304" pitchFamily="18" charset="0"/>
                                    </a:rPr>
                                    <m:t>2</m:t>
                                  </m:r>
                                </m:den>
                              </m:f>
                            </m:sup>
                          </m:sSup>
                          <m:sSup>
                            <m:sSupPr>
                              <m:ctrlPr>
                                <a:rPr lang="cs-CZ" sz="1400" i="1">
                                  <a:effectLst/>
                                  <a:latin typeface="Cambria Math" panose="02040503050406030204" pitchFamily="18" charset="0"/>
                                  <a:ea typeface="Times New Roman" panose="02020603050405020304" pitchFamily="18" charset="0"/>
                                </a:rPr>
                              </m:ctrlPr>
                            </m:sSupPr>
                            <m:e>
                              <m:r>
                                <m:rPr>
                                  <m:sty m:val="p"/>
                                </m:rPr>
                                <a:rPr lang="cs-CZ" sz="1400" i="0">
                                  <a:effectLst/>
                                  <a:latin typeface="Cambria Math" panose="02040503050406030204" pitchFamily="18" charset="0"/>
                                  <a:ea typeface="Times New Roman" panose="02020603050405020304" pitchFamily="18" charset="0"/>
                                  <a:cs typeface="Times New Roman" panose="02020603050405020304" pitchFamily="18" charset="0"/>
                                </a:rPr>
                                <m:t>Ω</m:t>
                              </m:r>
                            </m:e>
                            <m:sup>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𝑖𝑛</m:t>
                              </m:r>
                            </m:sup>
                          </m:sSup>
                          <m:d>
                            <m:dPr>
                              <m:ctrlPr>
                                <a:rPr lang="cs-CZ" sz="1400" i="1">
                                  <a:effectLst/>
                                  <a:latin typeface="Cambria Math" panose="02040503050406030204" pitchFamily="18" charset="0"/>
                                  <a:ea typeface="Times New Roman" panose="02020603050405020304" pitchFamily="18" charset="0"/>
                                </a:rPr>
                              </m:ctrlPr>
                            </m:dPr>
                            <m:e>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𝑅</m:t>
                              </m:r>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𝜋</m:t>
                              </m:r>
                            </m:e>
                          </m:d>
                        </m:e>
                      </m:func>
                      <m:r>
                        <a:rPr lang="en-GB" sz="14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cs-CZ" sz="1400" i="1">
                          <a:latin typeface="Cambria Math" panose="02040503050406030204" pitchFamily="18" charset="0"/>
                        </a:rPr>
                        <m:t>𝛼</m:t>
                      </m:r>
                      <m:r>
                        <a:rPr lang="cs-CZ" sz="1400">
                          <a:latin typeface="Cambria Math" panose="02040503050406030204" pitchFamily="18" charset="0"/>
                        </a:rPr>
                        <m:t>=</m:t>
                      </m:r>
                      <m:f>
                        <m:fPr>
                          <m:ctrlPr>
                            <a:rPr lang="cs-CZ" sz="1400" i="1">
                              <a:solidFill>
                                <a:srgbClr val="836967"/>
                              </a:solidFill>
                              <a:latin typeface="Cambria Math" panose="02040503050406030204" pitchFamily="18" charset="0"/>
                            </a:rPr>
                          </m:ctrlPr>
                        </m:fPr>
                        <m:num>
                          <m:sSub>
                            <m:sSubPr>
                              <m:ctrlPr>
                                <a:rPr lang="cs-CZ" sz="1400" i="1">
                                  <a:solidFill>
                                    <a:srgbClr val="836967"/>
                                  </a:solidFill>
                                  <a:latin typeface="Cambria Math" panose="02040503050406030204" pitchFamily="18" charset="0"/>
                                </a:rPr>
                              </m:ctrlPr>
                            </m:sSubPr>
                            <m:e>
                              <m:r>
                                <a:rPr lang="cs-CZ" sz="1400" i="1">
                                  <a:latin typeface="Cambria Math" panose="02040503050406030204" pitchFamily="18" charset="0"/>
                                </a:rPr>
                                <m:t>𝑓</m:t>
                              </m:r>
                            </m:e>
                            <m:sub>
                              <m:r>
                                <a:rPr lang="cs-CZ" sz="1400">
                                  <a:latin typeface="Cambria Math" panose="02040503050406030204" pitchFamily="18" charset="0"/>
                                </a:rPr>
                                <m:t>2</m:t>
                              </m:r>
                            </m:sub>
                          </m:sSub>
                        </m:num>
                        <m:den>
                          <m:r>
                            <a:rPr lang="cs-CZ" sz="1400" i="1">
                              <a:latin typeface="Cambria Math" panose="02040503050406030204" pitchFamily="18" charset="0"/>
                            </a:rPr>
                            <m:t>𝑙</m:t>
                          </m:r>
                          <m:rad>
                            <m:radPr>
                              <m:degHide m:val="on"/>
                              <m:ctrlPr>
                                <a:rPr lang="cs-CZ" sz="1400" i="1">
                                  <a:solidFill>
                                    <a:srgbClr val="836967"/>
                                  </a:solidFill>
                                  <a:latin typeface="Cambria Math" panose="02040503050406030204" pitchFamily="18" charset="0"/>
                                </a:rPr>
                              </m:ctrlPr>
                            </m:radPr>
                            <m:deg/>
                            <m:e>
                              <m:r>
                                <a:rPr lang="cs-CZ" sz="1400" i="1">
                                  <a:latin typeface="Cambria Math" panose="02040503050406030204" pitchFamily="18" charset="0"/>
                                </a:rPr>
                                <m:t>𝑎</m:t>
                              </m:r>
                              <m:r>
                                <a:rPr lang="cs-CZ" sz="1400" i="1">
                                  <a:latin typeface="Cambria Math" panose="02040503050406030204" pitchFamily="18" charset="0"/>
                                </a:rPr>
                                <m:t>𝜇</m:t>
                              </m:r>
                            </m:e>
                          </m:rad>
                        </m:den>
                      </m:f>
                    </m:oMath>
                  </m:oMathPara>
                </a14:m>
                <a:endParaRPr lang="cs-CZ" sz="1400" dirty="0"/>
              </a:p>
            </p:txBody>
          </p:sp>
        </mc:Choice>
        <mc:Fallback xmlns="">
          <p:sp>
            <p:nvSpPr>
              <p:cNvPr id="12" name="TextovéPole 11">
                <a:extLst>
                  <a:ext uri="{FF2B5EF4-FFF2-40B4-BE49-F238E27FC236}">
                    <a16:creationId xmlns:a16="http://schemas.microsoft.com/office/drawing/2014/main" id="{90F34D87-DB23-4888-20BD-7046995BC0DD}"/>
                  </a:ext>
                </a:extLst>
              </p:cNvPr>
              <p:cNvSpPr txBox="1">
                <a:spLocks noRot="1" noChangeAspect="1" noMove="1" noResize="1" noEditPoints="1" noAdjustHandles="1" noChangeArrowheads="1" noChangeShapeType="1" noTextEdit="1"/>
              </p:cNvSpPr>
              <p:nvPr/>
            </p:nvSpPr>
            <p:spPr>
              <a:xfrm>
                <a:off x="1353459" y="3032827"/>
                <a:ext cx="6521035" cy="834267"/>
              </a:xfrm>
              <a:prstGeom prst="rect">
                <a:avLst/>
              </a:prstGeom>
              <a:blipFill>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4" name="TextovéPole 13">
                <a:extLst>
                  <a:ext uri="{FF2B5EF4-FFF2-40B4-BE49-F238E27FC236}">
                    <a16:creationId xmlns:a16="http://schemas.microsoft.com/office/drawing/2014/main" id="{6CF63041-5747-8D5F-530A-341A36697DA8}"/>
                  </a:ext>
                </a:extLst>
              </p:cNvPr>
              <p:cNvSpPr txBox="1"/>
              <p:nvPr/>
            </p:nvSpPr>
            <p:spPr>
              <a:xfrm>
                <a:off x="3533856" y="4016808"/>
                <a:ext cx="2160242" cy="652999"/>
              </a:xfrm>
              <a:prstGeom prst="rect">
                <a:avLst/>
              </a:prstGeom>
              <a:noFill/>
              <a:ln>
                <a:noFill/>
              </a:ln>
            </p:spPr>
            <p:txBody>
              <a:bodyPr wrap="square">
                <a:spAutoFit/>
              </a:bodyPr>
              <a:lstStyle/>
              <a:p>
                <a:pPr algn="ctr"/>
                <a14:m>
                  <m:oMathPara xmlns:m="http://schemas.openxmlformats.org/officeDocument/2006/math">
                    <m:oMathParaPr>
                      <m:jc m:val="centerGroup"/>
                    </m:oMathParaPr>
                    <m:oMath xmlns:m="http://schemas.openxmlformats.org/officeDocument/2006/math">
                      <m:sSup>
                        <m:sSupPr>
                          <m:ctrlPr>
                            <a:rPr lang="cs-CZ" i="1" smtClean="0">
                              <a:solidFill>
                                <a:srgbClr val="FF0000"/>
                              </a:solidFill>
                              <a:latin typeface="Cambria Math" panose="02040503050406030204" pitchFamily="18" charset="0"/>
                            </a:rPr>
                          </m:ctrlPr>
                        </m:sSupPr>
                        <m:e>
                          <m:r>
                            <a:rPr lang="cs-CZ" i="1">
                              <a:solidFill>
                                <a:srgbClr val="FF0000"/>
                              </a:solidFill>
                              <a:latin typeface="Cambria Math" panose="02040503050406030204" pitchFamily="18" charset="0"/>
                            </a:rPr>
                            <m:t>𝐽</m:t>
                          </m:r>
                        </m:e>
                        <m:sup>
                          <m:r>
                            <a:rPr lang="cs-CZ" i="1">
                              <a:solidFill>
                                <a:srgbClr val="FF0000"/>
                              </a:solidFill>
                              <a:latin typeface="Cambria Math" panose="02040503050406030204" pitchFamily="18" charset="0"/>
                            </a:rPr>
                            <m:t>𝐼𝐷</m:t>
                          </m:r>
                        </m:sup>
                      </m:sSup>
                      <m:r>
                        <a:rPr lang="cs-CZ" i="0">
                          <a:solidFill>
                            <a:srgbClr val="FF0000"/>
                          </a:solidFill>
                          <a:latin typeface="Cambria Math" panose="02040503050406030204" pitchFamily="18" charset="0"/>
                        </a:rPr>
                        <m:t>=</m:t>
                      </m:r>
                      <m:f>
                        <m:fPr>
                          <m:ctrlPr>
                            <a:rPr lang="cs-CZ" i="1">
                              <a:solidFill>
                                <a:srgbClr val="FF0000"/>
                              </a:solidFill>
                              <a:latin typeface="Cambria Math" panose="02040503050406030204" pitchFamily="18" charset="0"/>
                            </a:rPr>
                          </m:ctrlPr>
                        </m:fPr>
                        <m:num>
                          <m:sSubSup>
                            <m:sSubSupPr>
                              <m:ctrlPr>
                                <a:rPr lang="cs-CZ" i="1">
                                  <a:solidFill>
                                    <a:srgbClr val="FF0000"/>
                                  </a:solidFill>
                                  <a:latin typeface="Cambria Math" panose="02040503050406030204" pitchFamily="18" charset="0"/>
                                </a:rPr>
                              </m:ctrlPr>
                            </m:sSubSupPr>
                            <m:e>
                              <m:r>
                                <a:rPr lang="cs-CZ" i="1">
                                  <a:solidFill>
                                    <a:srgbClr val="FF0000"/>
                                  </a:solidFill>
                                  <a:latin typeface="Cambria Math" panose="02040503050406030204" pitchFamily="18" charset="0"/>
                                </a:rPr>
                                <m:t>𝐾</m:t>
                              </m:r>
                            </m:e>
                            <m:sub>
                              <m:r>
                                <a:rPr lang="cs-CZ" i="1">
                                  <a:solidFill>
                                    <a:srgbClr val="FF0000"/>
                                  </a:solidFill>
                                  <a:latin typeface="Cambria Math" panose="02040503050406030204" pitchFamily="18" charset="0"/>
                                </a:rPr>
                                <m:t>𝐼</m:t>
                              </m:r>
                            </m:sub>
                            <m:sup>
                              <m:r>
                                <a:rPr lang="cs-CZ" i="0">
                                  <a:solidFill>
                                    <a:srgbClr val="FF0000"/>
                                  </a:solidFill>
                                  <a:latin typeface="Cambria Math" panose="02040503050406030204" pitchFamily="18" charset="0"/>
                                </a:rPr>
                                <m:t>2</m:t>
                              </m:r>
                            </m:sup>
                          </m:sSubSup>
                        </m:num>
                        <m:den>
                          <m:r>
                            <a:rPr lang="cs-CZ" i="1">
                              <a:solidFill>
                                <a:srgbClr val="FF0000"/>
                              </a:solidFill>
                              <a:latin typeface="Cambria Math" panose="02040503050406030204" pitchFamily="18" charset="0"/>
                            </a:rPr>
                            <m:t>𝐸</m:t>
                          </m:r>
                        </m:den>
                      </m:f>
                      <m:d>
                        <m:dPr>
                          <m:ctrlPr>
                            <a:rPr lang="cs-CZ" i="1">
                              <a:solidFill>
                                <a:srgbClr val="FF0000"/>
                              </a:solidFill>
                              <a:latin typeface="Cambria Math" panose="02040503050406030204" pitchFamily="18" charset="0"/>
                            </a:rPr>
                          </m:ctrlPr>
                        </m:dPr>
                        <m:e>
                          <m:r>
                            <a:rPr lang="cs-CZ" i="0">
                              <a:solidFill>
                                <a:srgbClr val="FF0000"/>
                              </a:solidFill>
                              <a:latin typeface="Cambria Math" panose="02040503050406030204" pitchFamily="18" charset="0"/>
                            </a:rPr>
                            <m:t>1−</m:t>
                          </m:r>
                          <m:sSup>
                            <m:sSupPr>
                              <m:ctrlPr>
                                <a:rPr lang="cs-CZ" i="1">
                                  <a:solidFill>
                                    <a:srgbClr val="FF0000"/>
                                  </a:solidFill>
                                  <a:latin typeface="Cambria Math" panose="02040503050406030204" pitchFamily="18" charset="0"/>
                                </a:rPr>
                              </m:ctrlPr>
                            </m:sSupPr>
                            <m:e>
                              <m:r>
                                <a:rPr lang="cs-CZ" i="1">
                                  <a:solidFill>
                                    <a:srgbClr val="FF0000"/>
                                  </a:solidFill>
                                  <a:latin typeface="Cambria Math" panose="02040503050406030204" pitchFamily="18" charset="0"/>
                                </a:rPr>
                                <m:t>𝜈</m:t>
                              </m:r>
                            </m:e>
                            <m:sup>
                              <m:r>
                                <a:rPr lang="cs-CZ" i="0">
                                  <a:solidFill>
                                    <a:srgbClr val="FF0000"/>
                                  </a:solidFill>
                                  <a:latin typeface="Cambria Math" panose="02040503050406030204" pitchFamily="18" charset="0"/>
                                </a:rPr>
                                <m:t>2</m:t>
                              </m:r>
                            </m:sup>
                          </m:sSup>
                        </m:e>
                      </m:d>
                    </m:oMath>
                  </m:oMathPara>
                </a14:m>
                <a:endParaRPr lang="cs-CZ" dirty="0">
                  <a:solidFill>
                    <a:srgbClr val="FF0000"/>
                  </a:solidFill>
                </a:endParaRPr>
              </a:p>
            </p:txBody>
          </p:sp>
        </mc:Choice>
        <mc:Fallback xmlns="">
          <p:sp>
            <p:nvSpPr>
              <p:cNvPr id="14" name="TextovéPole 13">
                <a:extLst>
                  <a:ext uri="{FF2B5EF4-FFF2-40B4-BE49-F238E27FC236}">
                    <a16:creationId xmlns:a16="http://schemas.microsoft.com/office/drawing/2014/main" id="{6CF63041-5747-8D5F-530A-341A36697DA8}"/>
                  </a:ext>
                </a:extLst>
              </p:cNvPr>
              <p:cNvSpPr txBox="1">
                <a:spLocks noRot="1" noChangeAspect="1" noMove="1" noResize="1" noEditPoints="1" noAdjustHandles="1" noChangeArrowheads="1" noChangeShapeType="1" noTextEdit="1"/>
              </p:cNvSpPr>
              <p:nvPr/>
            </p:nvSpPr>
            <p:spPr>
              <a:xfrm>
                <a:off x="3533856" y="4016808"/>
                <a:ext cx="2160242" cy="652999"/>
              </a:xfrm>
              <a:prstGeom prst="rect">
                <a:avLst/>
              </a:prstGeom>
              <a:blipFill>
                <a:blip r:embed="rId6"/>
                <a:stretch>
                  <a:fillRect/>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6" name="TextovéPole 15">
                <a:extLst>
                  <a:ext uri="{FF2B5EF4-FFF2-40B4-BE49-F238E27FC236}">
                    <a16:creationId xmlns:a16="http://schemas.microsoft.com/office/drawing/2014/main" id="{DA839161-2E48-231B-76A7-B3345831268D}"/>
                  </a:ext>
                </a:extLst>
              </p:cNvPr>
              <p:cNvSpPr txBox="1"/>
              <p:nvPr/>
            </p:nvSpPr>
            <p:spPr>
              <a:xfrm>
                <a:off x="1517632" y="5164705"/>
                <a:ext cx="6192690" cy="712567"/>
              </a:xfrm>
              <a:prstGeom prst="rect">
                <a:avLst/>
              </a:prstGeom>
              <a:noFill/>
              <a:ln>
                <a:solidFill>
                  <a:srgbClr val="FF0000"/>
                </a:solidFill>
              </a:ln>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cs-CZ" sz="1600" i="1" smtClean="0">
                              <a:solidFill>
                                <a:srgbClr val="836967"/>
                              </a:solidFill>
                              <a:latin typeface="Cambria Math" panose="02040503050406030204" pitchFamily="18" charset="0"/>
                            </a:rPr>
                          </m:ctrlPr>
                        </m:fPr>
                        <m:num>
                          <m:sSubSup>
                            <m:sSubSupPr>
                              <m:ctrlPr>
                                <a:rPr lang="cs-CZ" sz="1600" i="1">
                                  <a:solidFill>
                                    <a:srgbClr val="836967"/>
                                  </a:solidFill>
                                  <a:latin typeface="Cambria Math" panose="02040503050406030204" pitchFamily="18" charset="0"/>
                                </a:rPr>
                              </m:ctrlPr>
                            </m:sSubSupPr>
                            <m:e>
                              <m:r>
                                <a:rPr lang="cs-CZ" sz="1600" i="1">
                                  <a:latin typeface="Cambria Math" panose="02040503050406030204" pitchFamily="18" charset="0"/>
                                </a:rPr>
                                <m:t>𝑙</m:t>
                              </m:r>
                            </m:e>
                            <m:sub>
                              <m:r>
                                <a:rPr lang="cs-CZ" sz="1600" i="0">
                                  <a:latin typeface="Cambria Math" panose="02040503050406030204" pitchFamily="18" charset="0"/>
                                </a:rPr>
                                <m:t>0</m:t>
                              </m:r>
                            </m:sub>
                            <m:sup>
                              <m:r>
                                <a:rPr lang="cs-CZ" sz="1600" i="1">
                                  <a:latin typeface="Cambria Math" panose="02040503050406030204" pitchFamily="18" charset="0"/>
                                </a:rPr>
                                <m:t>𝐼𝐷</m:t>
                              </m:r>
                            </m:sup>
                          </m:sSubSup>
                        </m:num>
                        <m:den>
                          <m:r>
                            <a:rPr lang="cs-CZ" sz="1600" i="1">
                              <a:latin typeface="Cambria Math" panose="02040503050406030204" pitchFamily="18" charset="0"/>
                            </a:rPr>
                            <m:t>𝑙</m:t>
                          </m:r>
                        </m:den>
                      </m:f>
                      <m:r>
                        <a:rPr lang="cs-CZ" sz="1600" i="0">
                          <a:latin typeface="Cambria Math" panose="02040503050406030204" pitchFamily="18" charset="0"/>
                        </a:rPr>
                        <m:t>=</m:t>
                      </m:r>
                      <m:f>
                        <m:fPr>
                          <m:ctrlPr>
                            <a:rPr lang="cs-CZ" sz="1600" i="1">
                              <a:solidFill>
                                <a:srgbClr val="836967"/>
                              </a:solidFill>
                              <a:latin typeface="Cambria Math" panose="02040503050406030204" pitchFamily="18" charset="0"/>
                            </a:rPr>
                          </m:ctrlPr>
                        </m:fPr>
                        <m:num>
                          <m:r>
                            <a:rPr lang="cs-CZ" sz="1600" i="0">
                              <a:latin typeface="Cambria Math" panose="02040503050406030204" pitchFamily="18" charset="0"/>
                            </a:rPr>
                            <m:t>1</m:t>
                          </m:r>
                        </m:num>
                        <m:den>
                          <m:r>
                            <a:rPr lang="cs-CZ" sz="1600" i="0">
                              <a:latin typeface="Cambria Math" panose="02040503050406030204" pitchFamily="18" charset="0"/>
                            </a:rPr>
                            <m:t>8</m:t>
                          </m:r>
                        </m:den>
                      </m:f>
                      <m:sSup>
                        <m:sSupPr>
                          <m:ctrlPr>
                            <a:rPr lang="cs-CZ" sz="1600" i="1">
                              <a:solidFill>
                                <a:srgbClr val="836967"/>
                              </a:solidFill>
                              <a:latin typeface="Cambria Math" panose="02040503050406030204" pitchFamily="18" charset="0"/>
                            </a:rPr>
                          </m:ctrlPr>
                        </m:sSupPr>
                        <m:e>
                          <m:d>
                            <m:dPr>
                              <m:begChr m:val="["/>
                              <m:endChr m:val="]"/>
                              <m:ctrlPr>
                                <a:rPr lang="cs-CZ" sz="1600" i="1">
                                  <a:solidFill>
                                    <a:srgbClr val="836967"/>
                                  </a:solidFill>
                                  <a:latin typeface="Cambria Math" panose="02040503050406030204" pitchFamily="18" charset="0"/>
                                </a:rPr>
                              </m:ctrlPr>
                            </m:dPr>
                            <m:e>
                              <m:r>
                                <a:rPr lang="cs-CZ" sz="1600" i="0">
                                  <a:latin typeface="Cambria Math" panose="02040503050406030204" pitchFamily="18" charset="0"/>
                                </a:rPr>
                                <m:t> </m:t>
                              </m:r>
                              <m:f>
                                <m:fPr>
                                  <m:ctrlPr>
                                    <a:rPr lang="cs-CZ" sz="1600" i="1">
                                      <a:solidFill>
                                        <a:srgbClr val="836967"/>
                                      </a:solidFill>
                                      <a:latin typeface="Cambria Math" panose="02040503050406030204" pitchFamily="18" charset="0"/>
                                    </a:rPr>
                                  </m:ctrlPr>
                                </m:fPr>
                                <m:num>
                                  <m:r>
                                    <a:rPr lang="cs-CZ" sz="1600" i="0">
                                      <a:latin typeface="Cambria Math" panose="02040503050406030204" pitchFamily="18" charset="0"/>
                                    </a:rPr>
                                    <m:t>9</m:t>
                                  </m:r>
                                  <m:d>
                                    <m:dPr>
                                      <m:ctrlPr>
                                        <a:rPr lang="cs-CZ" sz="1600" i="1">
                                          <a:solidFill>
                                            <a:srgbClr val="836967"/>
                                          </a:solidFill>
                                          <a:latin typeface="Cambria Math" panose="02040503050406030204" pitchFamily="18" charset="0"/>
                                        </a:rPr>
                                      </m:ctrlPr>
                                    </m:dPr>
                                    <m:e>
                                      <m:r>
                                        <a:rPr lang="cs-CZ" sz="1600" i="0">
                                          <a:latin typeface="Cambria Math" panose="02040503050406030204" pitchFamily="18" charset="0"/>
                                        </a:rPr>
                                        <m:t>8 </m:t>
                                      </m:r>
                                      <m:sSup>
                                        <m:sSupPr>
                                          <m:ctrlPr>
                                            <a:rPr lang="cs-CZ" sz="1600" i="1">
                                              <a:solidFill>
                                                <a:srgbClr val="836967"/>
                                              </a:solidFill>
                                              <a:latin typeface="Cambria Math" panose="02040503050406030204" pitchFamily="18" charset="0"/>
                                            </a:rPr>
                                          </m:ctrlPr>
                                        </m:sSupPr>
                                        <m:e>
                                          <m:r>
                                            <a:rPr lang="cs-CZ" sz="1600" i="1">
                                              <a:latin typeface="Cambria Math" panose="02040503050406030204" pitchFamily="18" charset="0"/>
                                            </a:rPr>
                                            <m:t>𝜈</m:t>
                                          </m:r>
                                        </m:e>
                                        <m:sup>
                                          <m:r>
                                            <a:rPr lang="cs-CZ" sz="1600" i="0">
                                              <a:latin typeface="Cambria Math" panose="02040503050406030204" pitchFamily="18" charset="0"/>
                                            </a:rPr>
                                            <m:t>3</m:t>
                                          </m:r>
                                        </m:sup>
                                      </m:sSup>
                                      <m:r>
                                        <a:rPr lang="cs-CZ" sz="1600" i="0">
                                          <a:latin typeface="Cambria Math" panose="02040503050406030204" pitchFamily="18" charset="0"/>
                                        </a:rPr>
                                        <m:t>−6</m:t>
                                      </m:r>
                                      <m:sSup>
                                        <m:sSupPr>
                                          <m:ctrlPr>
                                            <a:rPr lang="cs-CZ" sz="1600" i="1">
                                              <a:solidFill>
                                                <a:srgbClr val="836967"/>
                                              </a:solidFill>
                                              <a:latin typeface="Cambria Math" panose="02040503050406030204" pitchFamily="18" charset="0"/>
                                            </a:rPr>
                                          </m:ctrlPr>
                                        </m:sSupPr>
                                        <m:e>
                                          <m:r>
                                            <a:rPr lang="cs-CZ" sz="1600" i="1">
                                              <a:latin typeface="Cambria Math" panose="02040503050406030204" pitchFamily="18" charset="0"/>
                                            </a:rPr>
                                            <m:t>𝜈</m:t>
                                          </m:r>
                                        </m:e>
                                        <m:sup>
                                          <m:r>
                                            <a:rPr lang="cs-CZ" sz="1600" i="0">
                                              <a:latin typeface="Cambria Math" panose="02040503050406030204" pitchFamily="18" charset="0"/>
                                            </a:rPr>
                                            <m:t>2</m:t>
                                          </m:r>
                                        </m:sup>
                                      </m:sSup>
                                      <m:r>
                                        <a:rPr lang="cs-CZ" sz="1600" i="0">
                                          <a:latin typeface="Cambria Math" panose="02040503050406030204" pitchFamily="18" charset="0"/>
                                        </a:rPr>
                                        <m:t>−7</m:t>
                                      </m:r>
                                      <m:r>
                                        <a:rPr lang="cs-CZ" sz="1600" i="1">
                                          <a:latin typeface="Cambria Math" panose="02040503050406030204" pitchFamily="18" charset="0"/>
                                        </a:rPr>
                                        <m:t>𝜈</m:t>
                                      </m:r>
                                      <m:r>
                                        <a:rPr lang="cs-CZ" sz="1600" i="0">
                                          <a:latin typeface="Cambria Math" panose="02040503050406030204" pitchFamily="18" charset="0"/>
                                        </a:rPr>
                                        <m:t>+6</m:t>
                                      </m:r>
                                    </m:e>
                                  </m:d>
                                </m:num>
                                <m:den>
                                  <m:d>
                                    <m:dPr>
                                      <m:ctrlPr>
                                        <a:rPr lang="cs-CZ" sz="1600" i="1">
                                          <a:solidFill>
                                            <a:srgbClr val="836967"/>
                                          </a:solidFill>
                                          <a:latin typeface="Cambria Math" panose="02040503050406030204" pitchFamily="18" charset="0"/>
                                        </a:rPr>
                                      </m:ctrlPr>
                                    </m:dPr>
                                    <m:e>
                                      <m:r>
                                        <a:rPr lang="cs-CZ" sz="1600" i="0">
                                          <a:latin typeface="Cambria Math" panose="02040503050406030204" pitchFamily="18" charset="0"/>
                                        </a:rPr>
                                        <m:t>1−</m:t>
                                      </m:r>
                                      <m:sSup>
                                        <m:sSupPr>
                                          <m:ctrlPr>
                                            <a:rPr lang="cs-CZ" sz="1600" i="1">
                                              <a:solidFill>
                                                <a:srgbClr val="836967"/>
                                              </a:solidFill>
                                              <a:latin typeface="Cambria Math" panose="02040503050406030204" pitchFamily="18" charset="0"/>
                                            </a:rPr>
                                          </m:ctrlPr>
                                        </m:sSupPr>
                                        <m:e>
                                          <m:r>
                                            <a:rPr lang="cs-CZ" sz="1600" i="1">
                                              <a:latin typeface="Cambria Math" panose="02040503050406030204" pitchFamily="18" charset="0"/>
                                            </a:rPr>
                                            <m:t>𝜈</m:t>
                                          </m:r>
                                        </m:e>
                                        <m:sup>
                                          <m:r>
                                            <a:rPr lang="cs-CZ" sz="1600" i="0">
                                              <a:latin typeface="Cambria Math" panose="02040503050406030204" pitchFamily="18" charset="0"/>
                                            </a:rPr>
                                            <m:t>2</m:t>
                                          </m:r>
                                        </m:sup>
                                      </m:sSup>
                                    </m:e>
                                  </m:d>
                                  <m:d>
                                    <m:dPr>
                                      <m:ctrlPr>
                                        <a:rPr lang="cs-CZ" sz="1600" i="1">
                                          <a:solidFill>
                                            <a:srgbClr val="836967"/>
                                          </a:solidFill>
                                          <a:latin typeface="Cambria Math" panose="02040503050406030204" pitchFamily="18" charset="0"/>
                                        </a:rPr>
                                      </m:ctrlPr>
                                    </m:dPr>
                                    <m:e>
                                      <m:r>
                                        <a:rPr lang="cs-CZ" sz="1600" i="0">
                                          <a:latin typeface="Cambria Math" panose="02040503050406030204" pitchFamily="18" charset="0"/>
                                        </a:rPr>
                                        <m:t>1−</m:t>
                                      </m:r>
                                      <m:r>
                                        <a:rPr lang="cs-CZ" sz="1600" i="1">
                                          <a:latin typeface="Cambria Math" panose="02040503050406030204" pitchFamily="18" charset="0"/>
                                        </a:rPr>
                                        <m:t>𝜈</m:t>
                                      </m:r>
                                    </m:e>
                                  </m:d>
                                </m:den>
                              </m:f>
                              <m:r>
                                <a:rPr lang="cs-CZ" sz="1600" i="0">
                                  <a:latin typeface="Cambria Math" panose="02040503050406030204" pitchFamily="18" charset="0"/>
                                </a:rPr>
                                <m:t>+</m:t>
                              </m:r>
                              <m:f>
                                <m:fPr>
                                  <m:ctrlPr>
                                    <a:rPr lang="cs-CZ" sz="1600" i="1">
                                      <a:solidFill>
                                        <a:srgbClr val="836967"/>
                                      </a:solidFill>
                                      <a:latin typeface="Cambria Math" panose="02040503050406030204" pitchFamily="18" charset="0"/>
                                    </a:rPr>
                                  </m:ctrlPr>
                                </m:fPr>
                                <m:num>
                                  <m:r>
                                    <a:rPr lang="cs-CZ" sz="1600" i="0">
                                      <a:latin typeface="Cambria Math" panose="02040503050406030204" pitchFamily="18" charset="0"/>
                                    </a:rPr>
                                    <m:t>3</m:t>
                                  </m:r>
                                  <m:sSup>
                                    <m:sSupPr>
                                      <m:ctrlPr>
                                        <a:rPr lang="cs-CZ" sz="1600" i="1">
                                          <a:solidFill>
                                            <a:srgbClr val="836967"/>
                                          </a:solidFill>
                                          <a:latin typeface="Cambria Math" panose="02040503050406030204" pitchFamily="18" charset="0"/>
                                        </a:rPr>
                                      </m:ctrlPr>
                                    </m:sSupPr>
                                    <m:e>
                                      <m:r>
                                        <a:rPr lang="cs-CZ" sz="1600" i="1">
                                          <a:latin typeface="Cambria Math" panose="02040503050406030204" pitchFamily="18" charset="0"/>
                                        </a:rPr>
                                        <m:t>𝛼</m:t>
                                      </m:r>
                                    </m:e>
                                    <m:sup>
                                      <m:r>
                                        <a:rPr lang="cs-CZ" sz="1600" i="0">
                                          <a:latin typeface="Cambria Math" panose="02040503050406030204" pitchFamily="18" charset="0"/>
                                        </a:rPr>
                                        <m:t>2</m:t>
                                      </m:r>
                                    </m:sup>
                                  </m:sSup>
                                  <m:d>
                                    <m:dPr>
                                      <m:ctrlPr>
                                        <a:rPr lang="cs-CZ" sz="1600" i="1">
                                          <a:solidFill>
                                            <a:srgbClr val="836967"/>
                                          </a:solidFill>
                                          <a:latin typeface="Cambria Math" panose="02040503050406030204" pitchFamily="18" charset="0"/>
                                        </a:rPr>
                                      </m:ctrlPr>
                                    </m:dPr>
                                    <m:e>
                                      <m:r>
                                        <a:rPr lang="cs-CZ" sz="1600" i="0">
                                          <a:latin typeface="Cambria Math" panose="02040503050406030204" pitchFamily="18" charset="0"/>
                                        </a:rPr>
                                        <m:t>2</m:t>
                                      </m:r>
                                      <m:r>
                                        <a:rPr lang="cs-CZ" sz="1600" i="1">
                                          <a:latin typeface="Cambria Math" panose="02040503050406030204" pitchFamily="18" charset="0"/>
                                        </a:rPr>
                                        <m:t>𝜈</m:t>
                                      </m:r>
                                      <m:r>
                                        <a:rPr lang="cs-CZ" sz="1600" i="0">
                                          <a:latin typeface="Cambria Math" panose="02040503050406030204" pitchFamily="18" charset="0"/>
                                        </a:rPr>
                                        <m:t>−1</m:t>
                                      </m:r>
                                    </m:e>
                                  </m:d>
                                  <m:r>
                                    <a:rPr lang="cs-CZ" sz="1600" i="0">
                                      <a:latin typeface="Cambria Math" panose="02040503050406030204" pitchFamily="18" charset="0"/>
                                    </a:rPr>
                                    <m:t>+2</m:t>
                                  </m:r>
                                  <m:sSup>
                                    <m:sSupPr>
                                      <m:ctrlPr>
                                        <a:rPr lang="cs-CZ" sz="1600" i="1">
                                          <a:solidFill>
                                            <a:srgbClr val="836967"/>
                                          </a:solidFill>
                                          <a:latin typeface="Cambria Math" panose="02040503050406030204" pitchFamily="18" charset="0"/>
                                        </a:rPr>
                                      </m:ctrlPr>
                                    </m:sSupPr>
                                    <m:e>
                                      <m:r>
                                        <a:rPr lang="cs-CZ" sz="1600" i="1">
                                          <a:latin typeface="Cambria Math" panose="02040503050406030204" pitchFamily="18" charset="0"/>
                                        </a:rPr>
                                        <m:t>𝜈</m:t>
                                      </m:r>
                                    </m:e>
                                    <m:sup>
                                      <m:r>
                                        <a:rPr lang="cs-CZ" sz="1600" i="0">
                                          <a:latin typeface="Cambria Math" panose="02040503050406030204" pitchFamily="18" charset="0"/>
                                        </a:rPr>
                                        <m:t>2</m:t>
                                      </m:r>
                                    </m:sup>
                                  </m:sSup>
                                  <m:r>
                                    <a:rPr lang="cs-CZ" sz="1600" i="0">
                                      <a:latin typeface="Cambria Math" panose="02040503050406030204" pitchFamily="18" charset="0"/>
                                    </a:rPr>
                                    <m:t>−6</m:t>
                                  </m:r>
                                  <m:r>
                                    <a:rPr lang="cs-CZ" sz="1600" i="1">
                                      <a:latin typeface="Cambria Math" panose="02040503050406030204" pitchFamily="18" charset="0"/>
                                    </a:rPr>
                                    <m:t>𝜈</m:t>
                                  </m:r>
                                  <m:r>
                                    <a:rPr lang="cs-CZ" sz="1600" i="0">
                                      <a:latin typeface="Cambria Math" panose="02040503050406030204" pitchFamily="18" charset="0"/>
                                    </a:rPr>
                                    <m:t>+1</m:t>
                                  </m:r>
                                </m:num>
                                <m:den>
                                  <m:d>
                                    <m:dPr>
                                      <m:ctrlPr>
                                        <a:rPr lang="cs-CZ" sz="1600" i="1">
                                          <a:solidFill>
                                            <a:srgbClr val="836967"/>
                                          </a:solidFill>
                                          <a:latin typeface="Cambria Math" panose="02040503050406030204" pitchFamily="18" charset="0"/>
                                        </a:rPr>
                                      </m:ctrlPr>
                                    </m:dPr>
                                    <m:e>
                                      <m:r>
                                        <a:rPr lang="cs-CZ" sz="1600" i="0">
                                          <a:latin typeface="Cambria Math" panose="02040503050406030204" pitchFamily="18" charset="0"/>
                                        </a:rPr>
                                        <m:t>1−</m:t>
                                      </m:r>
                                      <m:sSup>
                                        <m:sSupPr>
                                          <m:ctrlPr>
                                            <a:rPr lang="cs-CZ" sz="1600" i="1">
                                              <a:solidFill>
                                                <a:srgbClr val="836967"/>
                                              </a:solidFill>
                                              <a:latin typeface="Cambria Math" panose="02040503050406030204" pitchFamily="18" charset="0"/>
                                            </a:rPr>
                                          </m:ctrlPr>
                                        </m:sSupPr>
                                        <m:e>
                                          <m:r>
                                            <a:rPr lang="cs-CZ" sz="1600" i="1">
                                              <a:latin typeface="Cambria Math" panose="02040503050406030204" pitchFamily="18" charset="0"/>
                                            </a:rPr>
                                            <m:t>𝛼</m:t>
                                          </m:r>
                                        </m:e>
                                        <m:sup>
                                          <m:r>
                                            <a:rPr lang="cs-CZ" sz="1600" i="0">
                                              <a:latin typeface="Cambria Math" panose="02040503050406030204" pitchFamily="18" charset="0"/>
                                            </a:rPr>
                                            <m:t>2</m:t>
                                          </m:r>
                                        </m:sup>
                                      </m:sSup>
                                    </m:e>
                                  </m:d>
                                  <m:d>
                                    <m:dPr>
                                      <m:ctrlPr>
                                        <a:rPr lang="cs-CZ" sz="1600" i="1">
                                          <a:solidFill>
                                            <a:srgbClr val="836967"/>
                                          </a:solidFill>
                                          <a:latin typeface="Cambria Math" panose="02040503050406030204" pitchFamily="18" charset="0"/>
                                        </a:rPr>
                                      </m:ctrlPr>
                                    </m:dPr>
                                    <m:e>
                                      <m:r>
                                        <a:rPr lang="cs-CZ" sz="1600" i="0">
                                          <a:latin typeface="Cambria Math" panose="02040503050406030204" pitchFamily="18" charset="0"/>
                                        </a:rPr>
                                        <m:t>1−</m:t>
                                      </m:r>
                                      <m:sSup>
                                        <m:sSupPr>
                                          <m:ctrlPr>
                                            <a:rPr lang="cs-CZ" sz="1600" i="1">
                                              <a:solidFill>
                                                <a:srgbClr val="836967"/>
                                              </a:solidFill>
                                              <a:latin typeface="Cambria Math" panose="02040503050406030204" pitchFamily="18" charset="0"/>
                                            </a:rPr>
                                          </m:ctrlPr>
                                        </m:sSupPr>
                                        <m:e>
                                          <m:r>
                                            <a:rPr lang="cs-CZ" sz="1600" i="1">
                                              <a:latin typeface="Cambria Math" panose="02040503050406030204" pitchFamily="18" charset="0"/>
                                            </a:rPr>
                                            <m:t>𝜈</m:t>
                                          </m:r>
                                        </m:e>
                                        <m:sup>
                                          <m:r>
                                            <a:rPr lang="cs-CZ" sz="1600" i="0">
                                              <a:latin typeface="Cambria Math" panose="02040503050406030204" pitchFamily="18" charset="0"/>
                                            </a:rPr>
                                            <m:t>2</m:t>
                                          </m:r>
                                        </m:sup>
                                      </m:sSup>
                                    </m:e>
                                  </m:d>
                                  <m:d>
                                    <m:dPr>
                                      <m:ctrlPr>
                                        <a:rPr lang="cs-CZ" sz="1600" i="1">
                                          <a:solidFill>
                                            <a:srgbClr val="836967"/>
                                          </a:solidFill>
                                          <a:latin typeface="Cambria Math" panose="02040503050406030204" pitchFamily="18" charset="0"/>
                                        </a:rPr>
                                      </m:ctrlPr>
                                    </m:dPr>
                                    <m:e>
                                      <m:r>
                                        <a:rPr lang="cs-CZ" sz="1600" i="0">
                                          <a:latin typeface="Cambria Math" panose="02040503050406030204" pitchFamily="18" charset="0"/>
                                        </a:rPr>
                                        <m:t>1−</m:t>
                                      </m:r>
                                      <m:r>
                                        <a:rPr lang="cs-CZ" sz="1600" i="1">
                                          <a:latin typeface="Cambria Math" panose="02040503050406030204" pitchFamily="18" charset="0"/>
                                        </a:rPr>
                                        <m:t>𝜈</m:t>
                                      </m:r>
                                    </m:e>
                                  </m:d>
                                </m:den>
                              </m:f>
                            </m:e>
                          </m:d>
                        </m:e>
                        <m:sup>
                          <m:f>
                            <m:fPr>
                              <m:type m:val="lin"/>
                              <m:ctrlPr>
                                <a:rPr lang="cs-CZ" sz="1600" i="1">
                                  <a:latin typeface="Cambria Math" panose="02040503050406030204" pitchFamily="18" charset="0"/>
                                </a:rPr>
                              </m:ctrlPr>
                            </m:fPr>
                            <m:num>
                              <m:r>
                                <a:rPr lang="cs-CZ" sz="1600" i="0">
                                  <a:latin typeface="Cambria Math" panose="02040503050406030204" pitchFamily="18" charset="0"/>
                                </a:rPr>
                                <m:t>1</m:t>
                              </m:r>
                            </m:num>
                            <m:den>
                              <m:r>
                                <a:rPr lang="cs-CZ" sz="1600" i="0">
                                  <a:latin typeface="Cambria Math" panose="02040503050406030204" pitchFamily="18" charset="0"/>
                                </a:rPr>
                                <m:t>2</m:t>
                              </m:r>
                            </m:den>
                          </m:f>
                        </m:sup>
                      </m:sSup>
                    </m:oMath>
                  </m:oMathPara>
                </a14:m>
                <a:endParaRPr lang="cs-CZ" sz="1600" dirty="0"/>
              </a:p>
            </p:txBody>
          </p:sp>
        </mc:Choice>
        <mc:Fallback xmlns="">
          <p:sp>
            <p:nvSpPr>
              <p:cNvPr id="16" name="TextovéPole 15">
                <a:extLst>
                  <a:ext uri="{FF2B5EF4-FFF2-40B4-BE49-F238E27FC236}">
                    <a16:creationId xmlns:a16="http://schemas.microsoft.com/office/drawing/2014/main" id="{DA839161-2E48-231B-76A7-B3345831268D}"/>
                  </a:ext>
                </a:extLst>
              </p:cNvPr>
              <p:cNvSpPr txBox="1">
                <a:spLocks noRot="1" noChangeAspect="1" noMove="1" noResize="1" noEditPoints="1" noAdjustHandles="1" noChangeArrowheads="1" noChangeShapeType="1" noTextEdit="1"/>
              </p:cNvSpPr>
              <p:nvPr/>
            </p:nvSpPr>
            <p:spPr>
              <a:xfrm>
                <a:off x="1517632" y="5164705"/>
                <a:ext cx="6192690" cy="712567"/>
              </a:xfrm>
              <a:prstGeom prst="rect">
                <a:avLst/>
              </a:prstGeom>
              <a:blipFill>
                <a:blip r:embed="rId7"/>
                <a:stretch>
                  <a:fillRect/>
                </a:stretch>
              </a:blipFill>
              <a:ln>
                <a:solidFill>
                  <a:srgbClr val="FF0000"/>
                </a:solid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9" name="TextovéPole 8">
                <a:extLst>
                  <a:ext uri="{FF2B5EF4-FFF2-40B4-BE49-F238E27FC236}">
                    <a16:creationId xmlns:a16="http://schemas.microsoft.com/office/drawing/2014/main" id="{DC40E936-1917-626D-9A66-2675EABD16E0}"/>
                  </a:ext>
                </a:extLst>
              </p:cNvPr>
              <p:cNvSpPr txBox="1"/>
              <p:nvPr/>
            </p:nvSpPr>
            <p:spPr>
              <a:xfrm rot="5400000">
                <a:off x="4427229" y="4758005"/>
                <a:ext cx="373499" cy="307777"/>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cs-CZ" sz="2000" b="0" i="1" smtClean="0">
                          <a:solidFill>
                            <a:srgbClr val="FF0000"/>
                          </a:solidFill>
                          <a:latin typeface="Cambria Math" panose="02040503050406030204" pitchFamily="18" charset="0"/>
                          <a:ea typeface="Cambria Math" panose="02040503050406030204" pitchFamily="18" charset="0"/>
                        </a:rPr>
                        <m:t>⟹</m:t>
                      </m:r>
                    </m:oMath>
                  </m:oMathPara>
                </a14:m>
                <a:endParaRPr lang="cs-CZ" sz="2000" dirty="0">
                  <a:solidFill>
                    <a:srgbClr val="FF0000"/>
                  </a:solidFill>
                </a:endParaRPr>
              </a:p>
            </p:txBody>
          </p:sp>
        </mc:Choice>
        <mc:Fallback xmlns="">
          <p:sp>
            <p:nvSpPr>
              <p:cNvPr id="9" name="TextovéPole 8">
                <a:extLst>
                  <a:ext uri="{FF2B5EF4-FFF2-40B4-BE49-F238E27FC236}">
                    <a16:creationId xmlns:a16="http://schemas.microsoft.com/office/drawing/2014/main" id="{DC40E936-1917-626D-9A66-2675EABD16E0}"/>
                  </a:ext>
                </a:extLst>
              </p:cNvPr>
              <p:cNvSpPr txBox="1">
                <a:spLocks noRot="1" noChangeAspect="1" noMove="1" noResize="1" noEditPoints="1" noAdjustHandles="1" noChangeArrowheads="1" noChangeShapeType="1" noTextEdit="1"/>
              </p:cNvSpPr>
              <p:nvPr/>
            </p:nvSpPr>
            <p:spPr>
              <a:xfrm rot="5400000">
                <a:off x="4427229" y="4758005"/>
                <a:ext cx="373499" cy="307777"/>
              </a:xfrm>
              <a:prstGeom prst="rect">
                <a:avLst/>
              </a:prstGeom>
              <a:blipFill>
                <a:blip r:embed="rId8"/>
                <a:stretch>
                  <a:fillRect l="-6000" t="-19672" b="-3279"/>
                </a:stretch>
              </a:blipFill>
            </p:spPr>
            <p:txBody>
              <a:bodyPr/>
              <a:lstStyle/>
              <a:p>
                <a:r>
                  <a:rPr lang="cs-CZ">
                    <a:noFill/>
                  </a:rPr>
                  <a:t> </a:t>
                </a:r>
              </a:p>
            </p:txBody>
          </p:sp>
        </mc:Fallback>
      </mc:AlternateContent>
      <p:sp>
        <p:nvSpPr>
          <p:cNvPr id="21" name="Obdélník 20">
            <a:extLst>
              <a:ext uri="{FF2B5EF4-FFF2-40B4-BE49-F238E27FC236}">
                <a16:creationId xmlns:a16="http://schemas.microsoft.com/office/drawing/2014/main" id="{5BE89E1A-CC0F-3395-101A-70D8A9E6C736}"/>
              </a:ext>
            </a:extLst>
          </p:cNvPr>
          <p:cNvSpPr/>
          <p:nvPr/>
        </p:nvSpPr>
        <p:spPr>
          <a:xfrm>
            <a:off x="2049658" y="2755828"/>
            <a:ext cx="5128639" cy="276999"/>
          </a:xfrm>
          <a:prstGeom prst="rect">
            <a:avLst/>
          </a:prstGeom>
        </p:spPr>
        <p:txBody>
          <a:bodyPr wrap="square">
            <a:spAutoFit/>
          </a:bodyPr>
          <a:lstStyle/>
          <a:p>
            <a:pPr algn="ctr" eaLnBrk="1" hangingPunct="1">
              <a:defRPr/>
            </a:pPr>
            <a:r>
              <a:rPr lang="en-GB" altLang="cs-CZ" sz="1200" i="1" dirty="0">
                <a:latin typeface="Corbel" panose="020B0503020204020204" pitchFamily="34" charset="0"/>
                <a:cs typeface="Times New Roman" panose="02020603050405020304" pitchFamily="18" charset="0"/>
              </a:rPr>
              <a:t>Mao &amp; Purohit, Journal of the Mechanics and Physics of Solids, 2015 </a:t>
            </a:r>
            <a:endParaRPr lang="en-GB" altLang="cs-CZ"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8535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délník 26">
            <a:extLst>
              <a:ext uri="{FF2B5EF4-FFF2-40B4-BE49-F238E27FC236}">
                <a16:creationId xmlns:a16="http://schemas.microsoft.com/office/drawing/2014/main" id="{6AB4968B-C1E6-DA47-21A4-008DFA82885C}"/>
              </a:ext>
            </a:extLst>
          </p:cNvPr>
          <p:cNvSpPr/>
          <p:nvPr/>
        </p:nvSpPr>
        <p:spPr>
          <a:xfrm>
            <a:off x="0" y="980728"/>
            <a:ext cx="9144000" cy="400110"/>
          </a:xfrm>
          <a:prstGeom prst="rect">
            <a:avLst/>
          </a:prstGeom>
        </p:spPr>
        <p:txBody>
          <a:bodyPr wrap="square">
            <a:spAutoFit/>
          </a:bodyPr>
          <a:lstStyle/>
          <a:p>
            <a:pPr algn="ctr" eaLnBrk="1" fontAlgn="auto" hangingPunct="1">
              <a:spcBef>
                <a:spcPts val="0"/>
              </a:spcBef>
              <a:spcAft>
                <a:spcPts val="600"/>
              </a:spcAft>
              <a:buFont typeface="Arial" panose="020B0604020202020204" pitchFamily="34" charset="0"/>
              <a:buNone/>
              <a:defRPr/>
            </a:pPr>
            <a:r>
              <a:rPr lang="en-GB" sz="2000" b="1" dirty="0">
                <a:solidFill>
                  <a:srgbClr val="FF0000"/>
                </a:solidFill>
                <a:latin typeface="Corbel" panose="020B0503020204020204" pitchFamily="34" charset="0"/>
                <a:ea typeface="Yu Gothic" panose="020B0400000000000000" pitchFamily="34" charset="-128"/>
                <a:cs typeface="Times New Roman" panose="02020603050405020304" pitchFamily="18" charset="0"/>
              </a:rPr>
              <a:t>Numerical results</a:t>
            </a:r>
          </a:p>
        </p:txBody>
      </p:sp>
      <p:pic>
        <p:nvPicPr>
          <p:cNvPr id="28" name="Picture 4">
            <a:extLst>
              <a:ext uri="{FF2B5EF4-FFF2-40B4-BE49-F238E27FC236}">
                <a16:creationId xmlns:a16="http://schemas.microsoft.com/office/drawing/2014/main" id="{13458BD0-25B2-73D0-8B45-91817D6444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112724" y="58266"/>
            <a:ext cx="918552" cy="922462"/>
          </a:xfrm>
          <a:prstGeom prst="rect">
            <a:avLst/>
          </a:prstGeom>
          <a:noFill/>
          <a:extLst>
            <a:ext uri="{909E8E84-426E-40DD-AFC4-6F175D3DCCD1}">
              <a14:hiddenFill xmlns:a14="http://schemas.microsoft.com/office/drawing/2010/main">
                <a:solidFill>
                  <a:srgbClr val="FFFFFF"/>
                </a:solidFill>
              </a14:hiddenFill>
            </a:ext>
          </a:extLst>
        </p:spPr>
      </p:pic>
      <p:sp>
        <p:nvSpPr>
          <p:cNvPr id="35" name="Zástupný symbol pro zápatí 2">
            <a:extLst>
              <a:ext uri="{FF2B5EF4-FFF2-40B4-BE49-F238E27FC236}">
                <a16:creationId xmlns:a16="http://schemas.microsoft.com/office/drawing/2014/main" id="{28F51DB8-34CF-257A-0F0A-75C29CF1E87B}"/>
              </a:ext>
            </a:extLst>
          </p:cNvPr>
          <p:cNvSpPr>
            <a:spLocks noGrp="1"/>
          </p:cNvSpPr>
          <p:nvPr>
            <p:ph type="ftr" sz="quarter" idx="11"/>
          </p:nvPr>
        </p:nvSpPr>
        <p:spPr>
          <a:xfrm>
            <a:off x="0" y="6482010"/>
            <a:ext cx="9144000" cy="365125"/>
          </a:xfrm>
        </p:spPr>
        <p:txBody>
          <a:bodyPr/>
          <a:lstStyle/>
          <a:p>
            <a:pPr>
              <a:defRPr/>
            </a:pPr>
            <a:r>
              <a:rPr lang="en-GB" sz="1400" dirty="0">
                <a:solidFill>
                  <a:schemeClr val="tx1"/>
                </a:solidFill>
                <a:latin typeface="Corbel" panose="020B0503020204020204" pitchFamily="34" charset="0"/>
              </a:rPr>
              <a:t>27/28th International Conference ENGINEERING MECHANICS 2022, </a:t>
            </a:r>
            <a:r>
              <a:rPr lang="en-GB" sz="1400" dirty="0" err="1">
                <a:solidFill>
                  <a:schemeClr val="tx1"/>
                </a:solidFill>
                <a:latin typeface="Corbel" panose="020B0503020204020204" pitchFamily="34" charset="0"/>
              </a:rPr>
              <a:t>Milovy</a:t>
            </a:r>
            <a:r>
              <a:rPr lang="en-GB" sz="1400" dirty="0">
                <a:solidFill>
                  <a:schemeClr val="tx1"/>
                </a:solidFill>
                <a:latin typeface="Corbel" panose="020B0503020204020204" pitchFamily="34" charset="0"/>
              </a:rPr>
              <a:t>, Czech Republic, May 9 – 12, 2022</a:t>
            </a:r>
          </a:p>
        </p:txBody>
      </p:sp>
      <p:pic>
        <p:nvPicPr>
          <p:cNvPr id="13" name="Obrázek 12">
            <a:extLst>
              <a:ext uri="{FF2B5EF4-FFF2-40B4-BE49-F238E27FC236}">
                <a16:creationId xmlns:a16="http://schemas.microsoft.com/office/drawing/2014/main" id="{F12179E2-0819-3E99-6D28-6A292E88B5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7349" y="1851206"/>
            <a:ext cx="4833317" cy="3624400"/>
          </a:xfrm>
          <a:prstGeom prst="rect">
            <a:avLst/>
          </a:prstGeom>
        </p:spPr>
      </p:pic>
      <mc:AlternateContent xmlns:mc="http://schemas.openxmlformats.org/markup-compatibility/2006" xmlns:a14="http://schemas.microsoft.com/office/drawing/2010/main">
        <mc:Choice Requires="a14">
          <p:sp>
            <p:nvSpPr>
              <p:cNvPr id="4" name="TextovéPole 3">
                <a:extLst>
                  <a:ext uri="{FF2B5EF4-FFF2-40B4-BE49-F238E27FC236}">
                    <a16:creationId xmlns:a16="http://schemas.microsoft.com/office/drawing/2014/main" id="{B3FD9EF6-A3DD-8358-2573-862E9E2BDA2E}"/>
                  </a:ext>
                </a:extLst>
              </p:cNvPr>
              <p:cNvSpPr txBox="1"/>
              <p:nvPr/>
            </p:nvSpPr>
            <p:spPr>
              <a:xfrm>
                <a:off x="737574" y="1718524"/>
                <a:ext cx="7668852" cy="369332"/>
              </a:xfrm>
              <a:prstGeom prst="rect">
                <a:avLst/>
              </a:prstGeom>
              <a:noFill/>
            </p:spPr>
            <p:txBody>
              <a:bodyPr wrap="square" rtlCol="0">
                <a:spAutoFit/>
              </a:bodyPr>
              <a:lstStyle/>
              <a:p>
                <a:r>
                  <a:rPr lang="en-GB" dirty="0">
                    <a:latin typeface="Corbel" panose="020B0503020204020204" pitchFamily="34" charset="0"/>
                  </a:rPr>
                  <a:t> The influence of the </a:t>
                </a:r>
                <a:r>
                  <a:rPr lang="en-GB" dirty="0" err="1">
                    <a:latin typeface="Corbel" panose="020B0503020204020204" pitchFamily="34" charset="0"/>
                  </a:rPr>
                  <a:t>flecoelectricity</a:t>
                </a:r>
                <a:r>
                  <a:rPr lang="en-GB" dirty="0">
                    <a:latin typeface="Corbel" panose="020B0503020204020204" pitchFamily="34" charset="0"/>
                  </a:rPr>
                  <a:t> </a:t>
                </a:r>
                <a14:m>
                  <m:oMath xmlns:m="http://schemas.openxmlformats.org/officeDocument/2006/math">
                    <m:r>
                      <a:rPr lang="en-GB" b="0" i="1" smtClean="0">
                        <a:latin typeface="Cambria Math" panose="02040503050406030204" pitchFamily="18" charset="0"/>
                      </a:rPr>
                      <m:t>𝛼</m:t>
                    </m:r>
                  </m:oMath>
                </a14:m>
                <a:r>
                  <a:rPr lang="en-GB" dirty="0">
                    <a:latin typeface="Corbel" panose="020B0503020204020204" pitchFamily="34" charset="0"/>
                  </a:rPr>
                  <a:t> and Poisson ratio </a:t>
                </a:r>
                <a14:m>
                  <m:oMath xmlns:m="http://schemas.openxmlformats.org/officeDocument/2006/math">
                    <m:r>
                      <a:rPr lang="en-GB" i="1">
                        <a:latin typeface="Cambria Math" panose="02040503050406030204" pitchFamily="18" charset="0"/>
                      </a:rPr>
                      <m:t>𝜈</m:t>
                    </m:r>
                  </m:oMath>
                </a14:m>
                <a:r>
                  <a:rPr lang="en-GB" dirty="0">
                    <a:latin typeface="Corbel" panose="020B0503020204020204" pitchFamily="34" charset="0"/>
                  </a:rPr>
                  <a:t> on the parameter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𝑙</m:t>
                        </m:r>
                      </m:e>
                      <m:sub>
                        <m:r>
                          <a:rPr lang="en-GB" b="0" i="1" smtClean="0">
                            <a:latin typeface="Cambria Math" panose="02040503050406030204" pitchFamily="18" charset="0"/>
                          </a:rPr>
                          <m:t>0</m:t>
                        </m:r>
                      </m:sub>
                    </m:sSub>
                  </m:oMath>
                </a14:m>
                <a:r>
                  <a:rPr lang="en-GB" dirty="0">
                    <a:latin typeface="Corbel" panose="020B0503020204020204" pitchFamily="34" charset="0"/>
                  </a:rPr>
                  <a:t>  </a:t>
                </a:r>
                <a:endParaRPr lang="cs-CZ" dirty="0">
                  <a:latin typeface="Corbel" panose="020B0503020204020204" pitchFamily="34" charset="0"/>
                </a:endParaRPr>
              </a:p>
            </p:txBody>
          </p:sp>
        </mc:Choice>
        <mc:Fallback xmlns="">
          <p:sp>
            <p:nvSpPr>
              <p:cNvPr id="4" name="TextovéPole 3">
                <a:extLst>
                  <a:ext uri="{FF2B5EF4-FFF2-40B4-BE49-F238E27FC236}">
                    <a16:creationId xmlns:a16="http://schemas.microsoft.com/office/drawing/2014/main" id="{B3FD9EF6-A3DD-8358-2573-862E9E2BDA2E}"/>
                  </a:ext>
                </a:extLst>
              </p:cNvPr>
              <p:cNvSpPr txBox="1">
                <a:spLocks noRot="1" noChangeAspect="1" noMove="1" noResize="1" noEditPoints="1" noAdjustHandles="1" noChangeArrowheads="1" noChangeShapeType="1" noTextEdit="1"/>
              </p:cNvSpPr>
              <p:nvPr/>
            </p:nvSpPr>
            <p:spPr>
              <a:xfrm>
                <a:off x="737574" y="1718524"/>
                <a:ext cx="7668852" cy="369332"/>
              </a:xfrm>
              <a:prstGeom prst="rect">
                <a:avLst/>
              </a:prstGeom>
              <a:blipFill>
                <a:blip r:embed="rId4"/>
                <a:stretch>
                  <a:fillRect l="-318" t="-10000" b="-26667"/>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7" name="TextovéPole 16">
                <a:extLst>
                  <a:ext uri="{FF2B5EF4-FFF2-40B4-BE49-F238E27FC236}">
                    <a16:creationId xmlns:a16="http://schemas.microsoft.com/office/drawing/2014/main" id="{73F38E6E-0E16-0471-B791-BD5ECE5E329B}"/>
                  </a:ext>
                </a:extLst>
              </p:cNvPr>
              <p:cNvSpPr txBox="1"/>
              <p:nvPr/>
            </p:nvSpPr>
            <p:spPr>
              <a:xfrm>
                <a:off x="3455876" y="5475606"/>
                <a:ext cx="2232248" cy="369332"/>
              </a:xfrm>
              <a:prstGeom prst="rect">
                <a:avLst/>
              </a:prstGeom>
              <a:noFill/>
            </p:spPr>
            <p:txBody>
              <a:bodyPr wrap="square">
                <a:spAutoFit/>
              </a:bodyPr>
              <a:lstStyle/>
              <a:p>
                <a:pPr algn="ctr"/>
                <a14:m>
                  <m:oMath xmlns:m="http://schemas.openxmlformats.org/officeDocument/2006/math">
                    <m: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t>𝛿</m:t>
                    </m:r>
                    <m: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t>=0.01</m:t>
                    </m:r>
                  </m:oMath>
                </a14:m>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a:t>
                </a:r>
                <a14:m>
                  <m:oMath xmlns:m="http://schemas.openxmlformats.org/officeDocument/2006/math">
                    <m:f>
                      <m:fPr>
                        <m:type m:val="lin"/>
                        <m:ctrlPr>
                          <a:rPr lang="cs-CZ" i="1">
                            <a:effectLst/>
                            <a:latin typeface="Cambria Math" panose="02040503050406030204" pitchFamily="18" charset="0"/>
                            <a:ea typeface="Times New Roman" panose="02020603050405020304" pitchFamily="18" charset="0"/>
                          </a:rPr>
                        </m:ctrlPr>
                      </m:fPr>
                      <m:num>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𝜖</m:t>
                        </m:r>
                      </m:num>
                      <m:den>
                        <m:sSub>
                          <m:sSubPr>
                            <m:ctrlPr>
                              <a:rPr lang="cs-CZ" i="1">
                                <a:effectLst/>
                                <a:latin typeface="Cambria Math" panose="02040503050406030204" pitchFamily="18" charset="0"/>
                                <a:ea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𝜖</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den>
                    </m:f>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=10</m:t>
                    </m:r>
                  </m:oMath>
                </a14:m>
                <a:endParaRPr lang="cs-CZ" dirty="0"/>
              </a:p>
            </p:txBody>
          </p:sp>
        </mc:Choice>
        <mc:Fallback xmlns="">
          <p:sp>
            <p:nvSpPr>
              <p:cNvPr id="17" name="TextovéPole 16">
                <a:extLst>
                  <a:ext uri="{FF2B5EF4-FFF2-40B4-BE49-F238E27FC236}">
                    <a16:creationId xmlns:a16="http://schemas.microsoft.com/office/drawing/2014/main" id="{73F38E6E-0E16-0471-B791-BD5ECE5E329B}"/>
                  </a:ext>
                </a:extLst>
              </p:cNvPr>
              <p:cNvSpPr txBox="1">
                <a:spLocks noRot="1" noChangeAspect="1" noMove="1" noResize="1" noEditPoints="1" noAdjustHandles="1" noChangeArrowheads="1" noChangeShapeType="1" noTextEdit="1"/>
              </p:cNvSpPr>
              <p:nvPr/>
            </p:nvSpPr>
            <p:spPr>
              <a:xfrm>
                <a:off x="3455876" y="5475606"/>
                <a:ext cx="2232248" cy="369332"/>
              </a:xfrm>
              <a:prstGeom prst="rect">
                <a:avLst/>
              </a:prstGeom>
              <a:blipFill>
                <a:blip r:embed="rId5"/>
                <a:stretch>
                  <a:fillRect t="-114754" b="-177049"/>
                </a:stretch>
              </a:blipFill>
            </p:spPr>
            <p:txBody>
              <a:bodyPr/>
              <a:lstStyle/>
              <a:p>
                <a:r>
                  <a:rPr lang="cs-CZ">
                    <a:noFill/>
                  </a:rPr>
                  <a:t> </a:t>
                </a:r>
              </a:p>
            </p:txBody>
          </p:sp>
        </mc:Fallback>
      </mc:AlternateContent>
    </p:spTree>
    <p:extLst>
      <p:ext uri="{BB962C8B-B14F-4D97-AF65-F5344CB8AC3E}">
        <p14:creationId xmlns:p14="http://schemas.microsoft.com/office/powerpoint/2010/main" val="3353096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délník 26">
            <a:extLst>
              <a:ext uri="{FF2B5EF4-FFF2-40B4-BE49-F238E27FC236}">
                <a16:creationId xmlns:a16="http://schemas.microsoft.com/office/drawing/2014/main" id="{6AB4968B-C1E6-DA47-21A4-008DFA82885C}"/>
              </a:ext>
            </a:extLst>
          </p:cNvPr>
          <p:cNvSpPr/>
          <p:nvPr/>
        </p:nvSpPr>
        <p:spPr>
          <a:xfrm>
            <a:off x="0" y="980728"/>
            <a:ext cx="9144000" cy="400110"/>
          </a:xfrm>
          <a:prstGeom prst="rect">
            <a:avLst/>
          </a:prstGeom>
        </p:spPr>
        <p:txBody>
          <a:bodyPr wrap="square">
            <a:spAutoFit/>
          </a:bodyPr>
          <a:lstStyle/>
          <a:p>
            <a:pPr algn="ctr" eaLnBrk="1" fontAlgn="auto" hangingPunct="1">
              <a:spcBef>
                <a:spcPts val="0"/>
              </a:spcBef>
              <a:spcAft>
                <a:spcPts val="600"/>
              </a:spcAft>
              <a:buFont typeface="Arial" panose="020B0604020202020204" pitchFamily="34" charset="0"/>
              <a:buNone/>
              <a:defRPr/>
            </a:pPr>
            <a:r>
              <a:rPr lang="en-GB" sz="2000" b="1" dirty="0">
                <a:solidFill>
                  <a:srgbClr val="FF0000"/>
                </a:solidFill>
                <a:latin typeface="Corbel" panose="020B0503020204020204" pitchFamily="34" charset="0"/>
                <a:ea typeface="Yu Gothic" panose="020B0400000000000000" pitchFamily="34" charset="-128"/>
                <a:cs typeface="Times New Roman" panose="02020603050405020304" pitchFamily="18" charset="0"/>
              </a:rPr>
              <a:t>Numerical results</a:t>
            </a:r>
          </a:p>
        </p:txBody>
      </p:sp>
      <p:pic>
        <p:nvPicPr>
          <p:cNvPr id="28" name="Picture 4">
            <a:extLst>
              <a:ext uri="{FF2B5EF4-FFF2-40B4-BE49-F238E27FC236}">
                <a16:creationId xmlns:a16="http://schemas.microsoft.com/office/drawing/2014/main" id="{13458BD0-25B2-73D0-8B45-91817D6444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112724" y="58266"/>
            <a:ext cx="918552" cy="922462"/>
          </a:xfrm>
          <a:prstGeom prst="rect">
            <a:avLst/>
          </a:prstGeom>
          <a:noFill/>
          <a:extLst>
            <a:ext uri="{909E8E84-426E-40DD-AFC4-6F175D3DCCD1}">
              <a14:hiddenFill xmlns:a14="http://schemas.microsoft.com/office/drawing/2010/main">
                <a:solidFill>
                  <a:srgbClr val="FFFFFF"/>
                </a:solidFill>
              </a14:hiddenFill>
            </a:ext>
          </a:extLst>
        </p:spPr>
      </p:pic>
      <p:sp>
        <p:nvSpPr>
          <p:cNvPr id="35" name="Zástupný symbol pro zápatí 2">
            <a:extLst>
              <a:ext uri="{FF2B5EF4-FFF2-40B4-BE49-F238E27FC236}">
                <a16:creationId xmlns:a16="http://schemas.microsoft.com/office/drawing/2014/main" id="{28F51DB8-34CF-257A-0F0A-75C29CF1E87B}"/>
              </a:ext>
            </a:extLst>
          </p:cNvPr>
          <p:cNvSpPr>
            <a:spLocks noGrp="1"/>
          </p:cNvSpPr>
          <p:nvPr>
            <p:ph type="ftr" sz="quarter" idx="11"/>
          </p:nvPr>
        </p:nvSpPr>
        <p:spPr>
          <a:xfrm>
            <a:off x="0" y="6482010"/>
            <a:ext cx="9144000" cy="365125"/>
          </a:xfrm>
        </p:spPr>
        <p:txBody>
          <a:bodyPr/>
          <a:lstStyle/>
          <a:p>
            <a:pPr>
              <a:defRPr/>
            </a:pPr>
            <a:r>
              <a:rPr lang="en-GB" sz="1400" dirty="0">
                <a:solidFill>
                  <a:schemeClr val="tx1"/>
                </a:solidFill>
                <a:latin typeface="Corbel" panose="020B0503020204020204" pitchFamily="34" charset="0"/>
              </a:rPr>
              <a:t>27/28th International Conference ENGINEERING MECHANICS 2022, </a:t>
            </a:r>
            <a:r>
              <a:rPr lang="en-GB" sz="1400" dirty="0" err="1">
                <a:solidFill>
                  <a:schemeClr val="tx1"/>
                </a:solidFill>
                <a:latin typeface="Corbel" panose="020B0503020204020204" pitchFamily="34" charset="0"/>
              </a:rPr>
              <a:t>Milovy</a:t>
            </a:r>
            <a:r>
              <a:rPr lang="en-GB" sz="1400" dirty="0">
                <a:solidFill>
                  <a:schemeClr val="tx1"/>
                </a:solidFill>
                <a:latin typeface="Corbel" panose="020B0503020204020204" pitchFamily="34" charset="0"/>
              </a:rPr>
              <a:t>, Czech Republic, May 9 – 12, 2022</a:t>
            </a:r>
          </a:p>
        </p:txBody>
      </p:sp>
      <mc:AlternateContent xmlns:mc="http://schemas.openxmlformats.org/markup-compatibility/2006" xmlns:a14="http://schemas.microsoft.com/office/drawing/2010/main">
        <mc:Choice Requires="a14">
          <p:sp>
            <p:nvSpPr>
              <p:cNvPr id="4" name="TextovéPole 3">
                <a:extLst>
                  <a:ext uri="{FF2B5EF4-FFF2-40B4-BE49-F238E27FC236}">
                    <a16:creationId xmlns:a16="http://schemas.microsoft.com/office/drawing/2014/main" id="{B3FD9EF6-A3DD-8358-2573-862E9E2BDA2E}"/>
                  </a:ext>
                </a:extLst>
              </p:cNvPr>
              <p:cNvSpPr txBox="1"/>
              <p:nvPr/>
            </p:nvSpPr>
            <p:spPr>
              <a:xfrm>
                <a:off x="737574" y="1642133"/>
                <a:ext cx="7668852" cy="369332"/>
              </a:xfrm>
              <a:prstGeom prst="rect">
                <a:avLst/>
              </a:prstGeom>
              <a:noFill/>
            </p:spPr>
            <p:txBody>
              <a:bodyPr wrap="square" rtlCol="0">
                <a:spAutoFit/>
              </a:bodyPr>
              <a:lstStyle/>
              <a:p>
                <a:pPr algn="ctr"/>
                <a:r>
                  <a:rPr lang="en-GB" dirty="0">
                    <a:latin typeface="Corbel" panose="020B0503020204020204" pitchFamily="34" charset="0"/>
                  </a:rPr>
                  <a:t> The influence of the component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𝐴</m:t>
                        </m:r>
                      </m:e>
                      <m:sub>
                        <m:r>
                          <a:rPr lang="en-GB" b="0" i="1" smtClean="0">
                            <a:latin typeface="Cambria Math" panose="02040503050406030204" pitchFamily="18" charset="0"/>
                          </a:rPr>
                          <m:t>2</m:t>
                        </m:r>
                      </m:sub>
                    </m:sSub>
                  </m:oMath>
                </a14:m>
                <a:r>
                  <a:rPr lang="en-GB" dirty="0">
                    <a:latin typeface="Corbel" panose="020B0503020204020204" pitchFamily="34" charset="0"/>
                  </a:rPr>
                  <a:t> on the inner asymptotic solution  </a:t>
                </a:r>
                <a:endParaRPr lang="cs-CZ" dirty="0">
                  <a:latin typeface="Corbel" panose="020B0503020204020204" pitchFamily="34" charset="0"/>
                </a:endParaRPr>
              </a:p>
            </p:txBody>
          </p:sp>
        </mc:Choice>
        <mc:Fallback xmlns="">
          <p:sp>
            <p:nvSpPr>
              <p:cNvPr id="4" name="TextovéPole 3">
                <a:extLst>
                  <a:ext uri="{FF2B5EF4-FFF2-40B4-BE49-F238E27FC236}">
                    <a16:creationId xmlns:a16="http://schemas.microsoft.com/office/drawing/2014/main" id="{B3FD9EF6-A3DD-8358-2573-862E9E2BDA2E}"/>
                  </a:ext>
                </a:extLst>
              </p:cNvPr>
              <p:cNvSpPr txBox="1">
                <a:spLocks noRot="1" noChangeAspect="1" noMove="1" noResize="1" noEditPoints="1" noAdjustHandles="1" noChangeArrowheads="1" noChangeShapeType="1" noTextEdit="1"/>
              </p:cNvSpPr>
              <p:nvPr/>
            </p:nvSpPr>
            <p:spPr>
              <a:xfrm>
                <a:off x="737574" y="1642133"/>
                <a:ext cx="7668852" cy="369332"/>
              </a:xfrm>
              <a:prstGeom prst="rect">
                <a:avLst/>
              </a:prstGeom>
              <a:blipFill>
                <a:blip r:embed="rId3"/>
                <a:stretch>
                  <a:fillRect t="-8197" b="-24590"/>
                </a:stretch>
              </a:blipFill>
            </p:spPr>
            <p:txBody>
              <a:bodyPr/>
              <a:lstStyle/>
              <a:p>
                <a:r>
                  <a:rPr lang="cs-CZ">
                    <a:noFill/>
                  </a:rPr>
                  <a:t> </a:t>
                </a:r>
              </a:p>
            </p:txBody>
          </p:sp>
        </mc:Fallback>
      </mc:AlternateContent>
      <p:pic>
        <p:nvPicPr>
          <p:cNvPr id="2049" name="Obrázek 20">
            <a:extLst>
              <a:ext uri="{FF2B5EF4-FFF2-40B4-BE49-F238E27FC236}">
                <a16:creationId xmlns:a16="http://schemas.microsoft.com/office/drawing/2014/main" id="{9E521017-E991-3AA5-1169-703CE1743A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3469" y="1988840"/>
            <a:ext cx="4274587" cy="31981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C48890E8-C499-91B5-2475-907CAF5ECF1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3" name="Rectangle 4">
            <a:extLst>
              <a:ext uri="{FF2B5EF4-FFF2-40B4-BE49-F238E27FC236}">
                <a16:creationId xmlns:a16="http://schemas.microsoft.com/office/drawing/2014/main" id="{830D9640-2DAF-F91A-B2EA-3445AA871276}"/>
              </a:ext>
            </a:extLst>
          </p:cNvPr>
          <p:cNvSpPr>
            <a:spLocks noChangeArrowheads="1"/>
          </p:cNvSpPr>
          <p:nvPr/>
        </p:nvSpPr>
        <p:spPr bwMode="auto">
          <a:xfrm>
            <a:off x="0" y="4371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pic>
        <p:nvPicPr>
          <p:cNvPr id="12" name="Obrázek 19">
            <a:extLst>
              <a:ext uri="{FF2B5EF4-FFF2-40B4-BE49-F238E27FC236}">
                <a16:creationId xmlns:a16="http://schemas.microsoft.com/office/drawing/2014/main" id="{DFA8685C-30FB-E520-78D4-A437991D51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988840"/>
            <a:ext cx="4274587" cy="321374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4" name="TextovéPole 13">
                <a:extLst>
                  <a:ext uri="{FF2B5EF4-FFF2-40B4-BE49-F238E27FC236}">
                    <a16:creationId xmlns:a16="http://schemas.microsoft.com/office/drawing/2014/main" id="{5B4B2A6E-AC01-D961-B358-862D9D1187F2}"/>
                  </a:ext>
                </a:extLst>
              </p:cNvPr>
              <p:cNvSpPr txBox="1"/>
              <p:nvPr/>
            </p:nvSpPr>
            <p:spPr>
              <a:xfrm>
                <a:off x="2331935" y="5307891"/>
                <a:ext cx="4923068" cy="369332"/>
              </a:xfrm>
              <a:prstGeom prst="rect">
                <a:avLst/>
              </a:prstGeom>
              <a:noFill/>
            </p:spPr>
            <p:txBody>
              <a:bodyPr wrap="square">
                <a:spAutoFit/>
              </a:bodyPr>
              <a:lstStyle/>
              <a:p>
                <a:pPr algn="ctr"/>
                <a14:m>
                  <m:oMath xmlns:m="http://schemas.openxmlformats.org/officeDocument/2006/math">
                    <m:r>
                      <a:rPr lang="en-GB" sz="1800" b="0" i="1" smtClean="0">
                        <a:effectLst/>
                        <a:latin typeface="Cambria Math" panose="02040503050406030204" pitchFamily="18" charset="0"/>
                        <a:ea typeface="Times New Roman" panose="02020603050405020304" pitchFamily="18" charset="0"/>
                        <a:cs typeface="Times New Roman" panose="02020603050405020304" pitchFamily="18" charset="0"/>
                      </a:rPr>
                      <m:t>𝑅</m:t>
                    </m:r>
                    <m:r>
                      <a:rPr lang="en-GB" sz="1800" b="0"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type m:val="lin"/>
                        <m:ctrlPr>
                          <a:rPr lang="en-GB" sz="1800" b="0" i="1" smtClean="0">
                            <a:effectLst/>
                            <a:latin typeface="Cambria Math" panose="02040503050406030204" pitchFamily="18" charset="0"/>
                            <a:cs typeface="Times New Roman" panose="02020603050405020304" pitchFamily="18" charset="0"/>
                          </a:rPr>
                        </m:ctrlPr>
                      </m:fPr>
                      <m:num>
                        <m:r>
                          <a:rPr lang="en-GB" sz="1800" b="0" i="1" smtClean="0">
                            <a:effectLst/>
                            <a:latin typeface="Cambria Math" panose="02040503050406030204" pitchFamily="18" charset="0"/>
                            <a:cs typeface="Times New Roman" panose="02020603050405020304" pitchFamily="18" charset="0"/>
                          </a:rPr>
                          <m:t>0.1</m:t>
                        </m:r>
                      </m:num>
                      <m:den>
                        <m:r>
                          <a:rPr lang="en-GB" sz="1800" b="0" i="1" smtClean="0">
                            <a:effectLst/>
                            <a:latin typeface="Cambria Math" panose="02040503050406030204" pitchFamily="18" charset="0"/>
                            <a:cs typeface="Times New Roman" panose="02020603050405020304" pitchFamily="18" charset="0"/>
                          </a:rPr>
                          <m:t>𝛿</m:t>
                        </m:r>
                      </m:den>
                    </m:f>
                  </m:oMath>
                </a14:m>
                <a:r>
                  <a:rPr lang="en-GB" sz="1800" dirty="0">
                    <a:effectLst/>
                    <a:ea typeface="Times New Roman" panose="02020603050405020304" pitchFamily="18" charset="0"/>
                    <a:cs typeface="Times New Roman" panose="02020603050405020304" pitchFamily="18" charset="0"/>
                  </a:rPr>
                  <a:t>, </a:t>
                </a:r>
                <a14:m>
                  <m:oMath xmlns:m="http://schemas.openxmlformats.org/officeDocument/2006/math">
                    <m: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t>𝛿</m:t>
                    </m:r>
                    <m: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t>=0.01</m:t>
                    </m:r>
                  </m:oMath>
                </a14:m>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a:t>
                </a:r>
                <a14:m>
                  <m:oMath xmlns:m="http://schemas.openxmlformats.org/officeDocument/2006/math">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𝜈</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=0.2</m:t>
                    </m:r>
                  </m:oMath>
                </a14:m>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a:t>
                </a:r>
                <a14:m>
                  <m:oMath xmlns:m="http://schemas.openxmlformats.org/officeDocument/2006/math">
                    <m:f>
                      <m:fPr>
                        <m:type m:val="lin"/>
                        <m:ctrlPr>
                          <a:rPr lang="cs-CZ" i="1">
                            <a:effectLst/>
                            <a:latin typeface="Cambria Math" panose="02040503050406030204" pitchFamily="18" charset="0"/>
                            <a:ea typeface="Times New Roman" panose="02020603050405020304" pitchFamily="18" charset="0"/>
                          </a:rPr>
                        </m:ctrlPr>
                      </m:fPr>
                      <m:num>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𝜖</m:t>
                        </m:r>
                      </m:num>
                      <m:den>
                        <m:sSub>
                          <m:sSubPr>
                            <m:ctrlPr>
                              <a:rPr lang="cs-CZ" i="1">
                                <a:effectLst/>
                                <a:latin typeface="Cambria Math" panose="02040503050406030204" pitchFamily="18" charset="0"/>
                                <a:ea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𝜖</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den>
                    </m:f>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=10</m:t>
                    </m:r>
                  </m:oMath>
                </a14:m>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a:t>
                </a:r>
                <a14:m>
                  <m:oMath xmlns:m="http://schemas.openxmlformats.org/officeDocument/2006/math">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𝛼</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GB" sz="1800" dirty="0">
                    <a:effectLst/>
                    <a:latin typeface="Cambria" panose="02040503050406030204" pitchFamily="18" charset="0"/>
                    <a:ea typeface="Times New Roman" panose="02020603050405020304" pitchFamily="18" charset="0"/>
                    <a:cs typeface="Times New Roman" panose="02020603050405020304" pitchFamily="18" charset="0"/>
                  </a:rPr>
                  <a:t>0.2</a:t>
                </a:r>
                <a:endParaRPr lang="cs-CZ" dirty="0"/>
              </a:p>
            </p:txBody>
          </p:sp>
        </mc:Choice>
        <mc:Fallback xmlns="">
          <p:sp>
            <p:nvSpPr>
              <p:cNvPr id="14" name="TextovéPole 13">
                <a:extLst>
                  <a:ext uri="{FF2B5EF4-FFF2-40B4-BE49-F238E27FC236}">
                    <a16:creationId xmlns:a16="http://schemas.microsoft.com/office/drawing/2014/main" id="{5B4B2A6E-AC01-D961-B358-862D9D1187F2}"/>
                  </a:ext>
                </a:extLst>
              </p:cNvPr>
              <p:cNvSpPr txBox="1">
                <a:spLocks noRot="1" noChangeAspect="1" noMove="1" noResize="1" noEditPoints="1" noAdjustHandles="1" noChangeArrowheads="1" noChangeShapeType="1" noTextEdit="1"/>
              </p:cNvSpPr>
              <p:nvPr/>
            </p:nvSpPr>
            <p:spPr>
              <a:xfrm>
                <a:off x="2331935" y="5307891"/>
                <a:ext cx="4923068" cy="369332"/>
              </a:xfrm>
              <a:prstGeom prst="rect">
                <a:avLst/>
              </a:prstGeom>
              <a:blipFill>
                <a:blip r:embed="rId6"/>
                <a:stretch>
                  <a:fillRect t="-116667" r="-620" b="-181667"/>
                </a:stretch>
              </a:blipFill>
            </p:spPr>
            <p:txBody>
              <a:bodyPr/>
              <a:lstStyle/>
              <a:p>
                <a:r>
                  <a:rPr lang="cs-CZ">
                    <a:noFill/>
                  </a:rPr>
                  <a:t> </a:t>
                </a:r>
              </a:p>
            </p:txBody>
          </p:sp>
        </mc:Fallback>
      </mc:AlternateContent>
    </p:spTree>
    <p:extLst>
      <p:ext uri="{BB962C8B-B14F-4D97-AF65-F5344CB8AC3E}">
        <p14:creationId xmlns:p14="http://schemas.microsoft.com/office/powerpoint/2010/main" val="470137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délník 26">
            <a:extLst>
              <a:ext uri="{FF2B5EF4-FFF2-40B4-BE49-F238E27FC236}">
                <a16:creationId xmlns:a16="http://schemas.microsoft.com/office/drawing/2014/main" id="{6AB4968B-C1E6-DA47-21A4-008DFA82885C}"/>
              </a:ext>
            </a:extLst>
          </p:cNvPr>
          <p:cNvSpPr/>
          <p:nvPr/>
        </p:nvSpPr>
        <p:spPr>
          <a:xfrm>
            <a:off x="0" y="980728"/>
            <a:ext cx="9144000" cy="400110"/>
          </a:xfrm>
          <a:prstGeom prst="rect">
            <a:avLst/>
          </a:prstGeom>
        </p:spPr>
        <p:txBody>
          <a:bodyPr wrap="square">
            <a:spAutoFit/>
          </a:bodyPr>
          <a:lstStyle/>
          <a:p>
            <a:pPr algn="ctr" eaLnBrk="1" fontAlgn="auto" hangingPunct="1">
              <a:spcBef>
                <a:spcPts val="0"/>
              </a:spcBef>
              <a:spcAft>
                <a:spcPts val="600"/>
              </a:spcAft>
              <a:buFont typeface="Arial" panose="020B0604020202020204" pitchFamily="34" charset="0"/>
              <a:buNone/>
              <a:defRPr/>
            </a:pPr>
            <a:r>
              <a:rPr lang="en-GB" sz="2000" b="1" dirty="0">
                <a:solidFill>
                  <a:srgbClr val="FF0000"/>
                </a:solidFill>
                <a:latin typeface="Corbel" panose="020B0503020204020204" pitchFamily="34" charset="0"/>
                <a:ea typeface="Yu Gothic" panose="020B0400000000000000" pitchFamily="34" charset="-128"/>
                <a:cs typeface="Times New Roman" panose="02020603050405020304" pitchFamily="18" charset="0"/>
              </a:rPr>
              <a:t>Numerical results</a:t>
            </a:r>
          </a:p>
        </p:txBody>
      </p:sp>
      <p:pic>
        <p:nvPicPr>
          <p:cNvPr id="28" name="Picture 4">
            <a:extLst>
              <a:ext uri="{FF2B5EF4-FFF2-40B4-BE49-F238E27FC236}">
                <a16:creationId xmlns:a16="http://schemas.microsoft.com/office/drawing/2014/main" id="{13458BD0-25B2-73D0-8B45-91817D6444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112724" y="58266"/>
            <a:ext cx="918552" cy="922462"/>
          </a:xfrm>
          <a:prstGeom prst="rect">
            <a:avLst/>
          </a:prstGeom>
          <a:noFill/>
          <a:extLst>
            <a:ext uri="{909E8E84-426E-40DD-AFC4-6F175D3DCCD1}">
              <a14:hiddenFill xmlns:a14="http://schemas.microsoft.com/office/drawing/2010/main">
                <a:solidFill>
                  <a:srgbClr val="FFFFFF"/>
                </a:solidFill>
              </a14:hiddenFill>
            </a:ext>
          </a:extLst>
        </p:spPr>
      </p:pic>
      <p:sp>
        <p:nvSpPr>
          <p:cNvPr id="35" name="Zástupný symbol pro zápatí 2">
            <a:extLst>
              <a:ext uri="{FF2B5EF4-FFF2-40B4-BE49-F238E27FC236}">
                <a16:creationId xmlns:a16="http://schemas.microsoft.com/office/drawing/2014/main" id="{28F51DB8-34CF-257A-0F0A-75C29CF1E87B}"/>
              </a:ext>
            </a:extLst>
          </p:cNvPr>
          <p:cNvSpPr>
            <a:spLocks noGrp="1"/>
          </p:cNvSpPr>
          <p:nvPr>
            <p:ph type="ftr" sz="quarter" idx="11"/>
          </p:nvPr>
        </p:nvSpPr>
        <p:spPr>
          <a:xfrm>
            <a:off x="0" y="6482010"/>
            <a:ext cx="9144000" cy="365125"/>
          </a:xfrm>
        </p:spPr>
        <p:txBody>
          <a:bodyPr/>
          <a:lstStyle/>
          <a:p>
            <a:pPr>
              <a:defRPr/>
            </a:pPr>
            <a:r>
              <a:rPr lang="en-GB" sz="1400" dirty="0">
                <a:solidFill>
                  <a:schemeClr val="tx1"/>
                </a:solidFill>
                <a:latin typeface="Corbel" panose="020B0503020204020204" pitchFamily="34" charset="0"/>
              </a:rPr>
              <a:t>27/28th International Conference ENGINEERING MECHANICS 2022, </a:t>
            </a:r>
            <a:r>
              <a:rPr lang="en-GB" sz="1400" dirty="0" err="1">
                <a:solidFill>
                  <a:schemeClr val="tx1"/>
                </a:solidFill>
                <a:latin typeface="Corbel" panose="020B0503020204020204" pitchFamily="34" charset="0"/>
              </a:rPr>
              <a:t>Milovy</a:t>
            </a:r>
            <a:r>
              <a:rPr lang="en-GB" sz="1400" dirty="0">
                <a:solidFill>
                  <a:schemeClr val="tx1"/>
                </a:solidFill>
                <a:latin typeface="Corbel" panose="020B0503020204020204" pitchFamily="34" charset="0"/>
              </a:rPr>
              <a:t>, Czech Republic, May 9 – 12, 2022</a:t>
            </a:r>
          </a:p>
        </p:txBody>
      </p:sp>
      <p:pic>
        <p:nvPicPr>
          <p:cNvPr id="13" name="Obrázek 12">
            <a:extLst>
              <a:ext uri="{FF2B5EF4-FFF2-40B4-BE49-F238E27FC236}">
                <a16:creationId xmlns:a16="http://schemas.microsoft.com/office/drawing/2014/main" id="{F12179E2-0819-3E99-6D28-6A292E88B5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27741" y="1851206"/>
            <a:ext cx="4832533" cy="3624400"/>
          </a:xfrm>
          <a:prstGeom prst="rect">
            <a:avLst/>
          </a:prstGeom>
        </p:spPr>
      </p:pic>
      <mc:AlternateContent xmlns:mc="http://schemas.openxmlformats.org/markup-compatibility/2006" xmlns:a14="http://schemas.microsoft.com/office/drawing/2010/main">
        <mc:Choice Requires="a14">
          <p:sp>
            <p:nvSpPr>
              <p:cNvPr id="4" name="TextovéPole 3">
                <a:extLst>
                  <a:ext uri="{FF2B5EF4-FFF2-40B4-BE49-F238E27FC236}">
                    <a16:creationId xmlns:a16="http://schemas.microsoft.com/office/drawing/2014/main" id="{B3FD9EF6-A3DD-8358-2573-862E9E2BDA2E}"/>
                  </a:ext>
                </a:extLst>
              </p:cNvPr>
              <p:cNvSpPr txBox="1"/>
              <p:nvPr/>
            </p:nvSpPr>
            <p:spPr>
              <a:xfrm>
                <a:off x="737574" y="1718524"/>
                <a:ext cx="7668852" cy="391261"/>
              </a:xfrm>
              <a:prstGeom prst="rect">
                <a:avLst/>
              </a:prstGeom>
              <a:noFill/>
            </p:spPr>
            <p:txBody>
              <a:bodyPr wrap="square" rtlCol="0">
                <a:spAutoFit/>
              </a:bodyPr>
              <a:lstStyle/>
              <a:p>
                <a:pPr algn="ctr"/>
                <a:r>
                  <a:rPr lang="en-GB" dirty="0">
                    <a:latin typeface="Corbel" panose="020B0503020204020204" pitchFamily="34" charset="0"/>
                  </a:rPr>
                  <a:t> The crack opening displacement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𝑦</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𝜃</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𝑟</m:t>
                        </m:r>
                        <m:r>
                          <a:rPr lang="en-GB" b="0" i="1" smtClean="0">
                            <a:latin typeface="Cambria Math" panose="02040503050406030204" pitchFamily="18" charset="0"/>
                          </a:rPr>
                          <m:t>,±</m:t>
                        </m:r>
                        <m:r>
                          <a:rPr lang="en-GB" b="0" i="1" smtClean="0">
                            <a:latin typeface="Cambria Math" panose="02040503050406030204" pitchFamily="18" charset="0"/>
                          </a:rPr>
                          <m:t>𝜋</m:t>
                        </m:r>
                      </m:e>
                    </m:d>
                  </m:oMath>
                </a14:m>
                <a:endParaRPr lang="cs-CZ" dirty="0">
                  <a:latin typeface="Corbel" panose="020B0503020204020204" pitchFamily="34" charset="0"/>
                </a:endParaRPr>
              </a:p>
            </p:txBody>
          </p:sp>
        </mc:Choice>
        <mc:Fallback xmlns="">
          <p:sp>
            <p:nvSpPr>
              <p:cNvPr id="4" name="TextovéPole 3">
                <a:extLst>
                  <a:ext uri="{FF2B5EF4-FFF2-40B4-BE49-F238E27FC236}">
                    <a16:creationId xmlns:a16="http://schemas.microsoft.com/office/drawing/2014/main" id="{B3FD9EF6-A3DD-8358-2573-862E9E2BDA2E}"/>
                  </a:ext>
                </a:extLst>
              </p:cNvPr>
              <p:cNvSpPr txBox="1">
                <a:spLocks noRot="1" noChangeAspect="1" noMove="1" noResize="1" noEditPoints="1" noAdjustHandles="1" noChangeArrowheads="1" noChangeShapeType="1" noTextEdit="1"/>
              </p:cNvSpPr>
              <p:nvPr/>
            </p:nvSpPr>
            <p:spPr>
              <a:xfrm>
                <a:off x="737574" y="1718524"/>
                <a:ext cx="7668852" cy="391261"/>
              </a:xfrm>
              <a:prstGeom prst="rect">
                <a:avLst/>
              </a:prstGeom>
              <a:blipFill>
                <a:blip r:embed="rId4"/>
                <a:stretch>
                  <a:fillRect t="-7813" b="-20313"/>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7" name="TextovéPole 16">
                <a:extLst>
                  <a:ext uri="{FF2B5EF4-FFF2-40B4-BE49-F238E27FC236}">
                    <a16:creationId xmlns:a16="http://schemas.microsoft.com/office/drawing/2014/main" id="{73F38E6E-0E16-0471-B791-BD5ECE5E329B}"/>
                  </a:ext>
                </a:extLst>
              </p:cNvPr>
              <p:cNvSpPr txBox="1"/>
              <p:nvPr/>
            </p:nvSpPr>
            <p:spPr>
              <a:xfrm>
                <a:off x="2913815" y="5507940"/>
                <a:ext cx="3460383" cy="369332"/>
              </a:xfrm>
              <a:prstGeom prst="rect">
                <a:avLst/>
              </a:prstGeom>
              <a:noFill/>
            </p:spPr>
            <p:txBody>
              <a:bodyPr wrap="square">
                <a:spAutoFit/>
              </a:bodyPr>
              <a:lstStyle/>
              <a:p>
                <a:pPr algn="ctr"/>
                <a14:m>
                  <m:oMath xmlns:m="http://schemas.openxmlformats.org/officeDocument/2006/math">
                    <m: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t>𝛿</m:t>
                    </m:r>
                    <m: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t>=0.01</m:t>
                    </m:r>
                  </m:oMath>
                </a14:m>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a:t>
                </a:r>
                <a14:m>
                  <m:oMath xmlns:m="http://schemas.openxmlformats.org/officeDocument/2006/math">
                    <m:r>
                      <a:rPr lang="en-GB" sz="1800" b="0" i="1" smtClean="0">
                        <a:effectLst/>
                        <a:latin typeface="Cambria Math" panose="02040503050406030204" pitchFamily="18" charset="0"/>
                        <a:ea typeface="Times New Roman" panose="02020603050405020304" pitchFamily="18" charset="0"/>
                        <a:cs typeface="Times New Roman" panose="02020603050405020304" pitchFamily="18" charset="0"/>
                      </a:rPr>
                      <m:t>𝛼</m:t>
                    </m:r>
                    <m:r>
                      <a:rPr lang="en-GB" sz="1800" b="0" i="1" smtClean="0">
                        <a:effectLst/>
                        <a:latin typeface="Cambria Math" panose="02040503050406030204" pitchFamily="18" charset="0"/>
                        <a:ea typeface="Times New Roman" panose="02020603050405020304" pitchFamily="18" charset="0"/>
                        <a:cs typeface="Times New Roman" panose="02020603050405020304" pitchFamily="18" charset="0"/>
                      </a:rPr>
                      <m:t>=0.1</m:t>
                    </m:r>
                  </m:oMath>
                </a14:m>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a:t>
                </a:r>
                <a14:m>
                  <m:oMath xmlns:m="http://schemas.openxmlformats.org/officeDocument/2006/math">
                    <m:f>
                      <m:fPr>
                        <m:type m:val="lin"/>
                        <m:ctrlPr>
                          <a:rPr lang="cs-CZ" i="1">
                            <a:effectLst/>
                            <a:latin typeface="Cambria Math" panose="02040503050406030204" pitchFamily="18" charset="0"/>
                            <a:ea typeface="Times New Roman" panose="02020603050405020304" pitchFamily="18" charset="0"/>
                          </a:rPr>
                        </m:ctrlPr>
                      </m:fPr>
                      <m:num>
                        <m: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t>𝜖</m:t>
                        </m:r>
                      </m:num>
                      <m:den>
                        <m:sSub>
                          <m:sSubPr>
                            <m:ctrlPr>
                              <a:rPr lang="cs-CZ" i="1">
                                <a:effectLst/>
                                <a:latin typeface="Cambria Math" panose="02040503050406030204" pitchFamily="18" charset="0"/>
                                <a:ea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𝜖</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den>
                    </m:f>
                    <m: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t>=10</m:t>
                    </m:r>
                  </m:oMath>
                </a14:m>
                <a:endParaRPr lang="cs-CZ" dirty="0"/>
              </a:p>
            </p:txBody>
          </p:sp>
        </mc:Choice>
        <mc:Fallback xmlns="">
          <p:sp>
            <p:nvSpPr>
              <p:cNvPr id="17" name="TextovéPole 16">
                <a:extLst>
                  <a:ext uri="{FF2B5EF4-FFF2-40B4-BE49-F238E27FC236}">
                    <a16:creationId xmlns:a16="http://schemas.microsoft.com/office/drawing/2014/main" id="{73F38E6E-0E16-0471-B791-BD5ECE5E329B}"/>
                  </a:ext>
                </a:extLst>
              </p:cNvPr>
              <p:cNvSpPr txBox="1">
                <a:spLocks noRot="1" noChangeAspect="1" noMove="1" noResize="1" noEditPoints="1" noAdjustHandles="1" noChangeArrowheads="1" noChangeShapeType="1" noTextEdit="1"/>
              </p:cNvSpPr>
              <p:nvPr/>
            </p:nvSpPr>
            <p:spPr>
              <a:xfrm>
                <a:off x="2913815" y="5507940"/>
                <a:ext cx="3460383" cy="369332"/>
              </a:xfrm>
              <a:prstGeom prst="rect">
                <a:avLst/>
              </a:prstGeom>
              <a:blipFill>
                <a:blip r:embed="rId5"/>
                <a:stretch>
                  <a:fillRect t="-116667" b="-181667"/>
                </a:stretch>
              </a:blipFill>
            </p:spPr>
            <p:txBody>
              <a:bodyPr/>
              <a:lstStyle/>
              <a:p>
                <a:r>
                  <a:rPr lang="cs-CZ">
                    <a:noFill/>
                  </a:rPr>
                  <a:t> </a:t>
                </a:r>
              </a:p>
            </p:txBody>
          </p:sp>
        </mc:Fallback>
      </mc:AlternateContent>
    </p:spTree>
    <p:extLst>
      <p:ext uri="{BB962C8B-B14F-4D97-AF65-F5344CB8AC3E}">
        <p14:creationId xmlns:p14="http://schemas.microsoft.com/office/powerpoint/2010/main" val="2164807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délník 26">
            <a:extLst>
              <a:ext uri="{FF2B5EF4-FFF2-40B4-BE49-F238E27FC236}">
                <a16:creationId xmlns:a16="http://schemas.microsoft.com/office/drawing/2014/main" id="{6AB4968B-C1E6-DA47-21A4-008DFA82885C}"/>
              </a:ext>
            </a:extLst>
          </p:cNvPr>
          <p:cNvSpPr/>
          <p:nvPr/>
        </p:nvSpPr>
        <p:spPr>
          <a:xfrm>
            <a:off x="0" y="980728"/>
            <a:ext cx="9144000" cy="400110"/>
          </a:xfrm>
          <a:prstGeom prst="rect">
            <a:avLst/>
          </a:prstGeom>
        </p:spPr>
        <p:txBody>
          <a:bodyPr wrap="square">
            <a:spAutoFit/>
          </a:bodyPr>
          <a:lstStyle/>
          <a:p>
            <a:pPr algn="ctr" eaLnBrk="1" fontAlgn="auto" hangingPunct="1">
              <a:spcBef>
                <a:spcPts val="0"/>
              </a:spcBef>
              <a:spcAft>
                <a:spcPts val="600"/>
              </a:spcAft>
              <a:buFont typeface="Arial" panose="020B0604020202020204" pitchFamily="34" charset="0"/>
              <a:buNone/>
              <a:defRPr/>
            </a:pPr>
            <a:r>
              <a:rPr lang="en-GB" sz="2000" b="1" dirty="0">
                <a:solidFill>
                  <a:srgbClr val="FF0000"/>
                </a:solidFill>
                <a:latin typeface="Corbel" panose="020B0503020204020204" pitchFamily="34" charset="0"/>
                <a:ea typeface="Yu Gothic" panose="020B0400000000000000" pitchFamily="34" charset="-128"/>
                <a:cs typeface="Times New Roman" panose="02020603050405020304" pitchFamily="18" charset="0"/>
              </a:rPr>
              <a:t>Numerical results</a:t>
            </a:r>
          </a:p>
        </p:txBody>
      </p:sp>
      <p:pic>
        <p:nvPicPr>
          <p:cNvPr id="28" name="Picture 4">
            <a:extLst>
              <a:ext uri="{FF2B5EF4-FFF2-40B4-BE49-F238E27FC236}">
                <a16:creationId xmlns:a16="http://schemas.microsoft.com/office/drawing/2014/main" id="{13458BD0-25B2-73D0-8B45-91817D6444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112724" y="58266"/>
            <a:ext cx="918552" cy="922462"/>
          </a:xfrm>
          <a:prstGeom prst="rect">
            <a:avLst/>
          </a:prstGeom>
          <a:noFill/>
          <a:extLst>
            <a:ext uri="{909E8E84-426E-40DD-AFC4-6F175D3DCCD1}">
              <a14:hiddenFill xmlns:a14="http://schemas.microsoft.com/office/drawing/2010/main">
                <a:solidFill>
                  <a:srgbClr val="FFFFFF"/>
                </a:solidFill>
              </a14:hiddenFill>
            </a:ext>
          </a:extLst>
        </p:spPr>
      </p:pic>
      <p:sp>
        <p:nvSpPr>
          <p:cNvPr id="35" name="Zástupný symbol pro zápatí 2">
            <a:extLst>
              <a:ext uri="{FF2B5EF4-FFF2-40B4-BE49-F238E27FC236}">
                <a16:creationId xmlns:a16="http://schemas.microsoft.com/office/drawing/2014/main" id="{28F51DB8-34CF-257A-0F0A-75C29CF1E87B}"/>
              </a:ext>
            </a:extLst>
          </p:cNvPr>
          <p:cNvSpPr>
            <a:spLocks noGrp="1"/>
          </p:cNvSpPr>
          <p:nvPr>
            <p:ph type="ftr" sz="quarter" idx="11"/>
          </p:nvPr>
        </p:nvSpPr>
        <p:spPr>
          <a:xfrm>
            <a:off x="0" y="6482010"/>
            <a:ext cx="9144000" cy="365125"/>
          </a:xfrm>
        </p:spPr>
        <p:txBody>
          <a:bodyPr/>
          <a:lstStyle/>
          <a:p>
            <a:pPr>
              <a:defRPr/>
            </a:pPr>
            <a:r>
              <a:rPr lang="en-GB" sz="1400" dirty="0">
                <a:solidFill>
                  <a:schemeClr val="tx1"/>
                </a:solidFill>
                <a:latin typeface="Corbel" panose="020B0503020204020204" pitchFamily="34" charset="0"/>
              </a:rPr>
              <a:t>27/28th International Conference ENGINEERING MECHANICS 2022, </a:t>
            </a:r>
            <a:r>
              <a:rPr lang="en-GB" sz="1400" dirty="0" err="1">
                <a:solidFill>
                  <a:schemeClr val="tx1"/>
                </a:solidFill>
                <a:latin typeface="Corbel" panose="020B0503020204020204" pitchFamily="34" charset="0"/>
              </a:rPr>
              <a:t>Milovy</a:t>
            </a:r>
            <a:r>
              <a:rPr lang="en-GB" sz="1400" dirty="0">
                <a:solidFill>
                  <a:schemeClr val="tx1"/>
                </a:solidFill>
                <a:latin typeface="Corbel" panose="020B0503020204020204" pitchFamily="34" charset="0"/>
              </a:rPr>
              <a:t>, Czech Republic, May 9 – 12, 2022</a:t>
            </a:r>
          </a:p>
        </p:txBody>
      </p:sp>
      <p:pic>
        <p:nvPicPr>
          <p:cNvPr id="13" name="Obrázek 12">
            <a:extLst>
              <a:ext uri="{FF2B5EF4-FFF2-40B4-BE49-F238E27FC236}">
                <a16:creationId xmlns:a16="http://schemas.microsoft.com/office/drawing/2014/main" id="{F12179E2-0819-3E99-6D28-6A292E88B5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27741" y="1851206"/>
            <a:ext cx="4832533" cy="3624399"/>
          </a:xfrm>
          <a:prstGeom prst="rect">
            <a:avLst/>
          </a:prstGeom>
        </p:spPr>
      </p:pic>
      <mc:AlternateContent xmlns:mc="http://schemas.openxmlformats.org/markup-compatibility/2006" xmlns:a14="http://schemas.microsoft.com/office/drawing/2010/main">
        <mc:Choice Requires="a14">
          <p:sp>
            <p:nvSpPr>
              <p:cNvPr id="4" name="TextovéPole 3">
                <a:extLst>
                  <a:ext uri="{FF2B5EF4-FFF2-40B4-BE49-F238E27FC236}">
                    <a16:creationId xmlns:a16="http://schemas.microsoft.com/office/drawing/2014/main" id="{B3FD9EF6-A3DD-8358-2573-862E9E2BDA2E}"/>
                  </a:ext>
                </a:extLst>
              </p:cNvPr>
              <p:cNvSpPr txBox="1"/>
              <p:nvPr/>
            </p:nvSpPr>
            <p:spPr>
              <a:xfrm>
                <a:off x="737574" y="1718524"/>
                <a:ext cx="7668852" cy="391261"/>
              </a:xfrm>
              <a:prstGeom prst="rect">
                <a:avLst/>
              </a:prstGeom>
              <a:noFill/>
            </p:spPr>
            <p:txBody>
              <a:bodyPr wrap="square" rtlCol="0">
                <a:spAutoFit/>
              </a:bodyPr>
              <a:lstStyle/>
              <a:p>
                <a:pPr algn="ctr"/>
                <a:r>
                  <a:rPr lang="en-GB" dirty="0">
                    <a:latin typeface="Corbel" panose="020B0503020204020204" pitchFamily="34" charset="0"/>
                  </a:rPr>
                  <a:t> The Cauchy stress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𝜎</m:t>
                        </m:r>
                      </m:e>
                      <m:sub>
                        <m:r>
                          <a:rPr lang="en-GB" b="0" i="1" smtClean="0">
                            <a:latin typeface="Cambria Math" panose="02040503050406030204" pitchFamily="18" charset="0"/>
                          </a:rPr>
                          <m:t>𝑦𝑦</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𝜎</m:t>
                        </m:r>
                      </m:e>
                      <m:sub>
                        <m:r>
                          <a:rPr lang="en-GB" b="0" i="1" smtClean="0">
                            <a:latin typeface="Cambria Math" panose="02040503050406030204" pitchFamily="18" charset="0"/>
                          </a:rPr>
                          <m:t>𝜃𝜃</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𝑟</m:t>
                        </m:r>
                        <m:r>
                          <a:rPr lang="en-GB" b="0" i="1" smtClean="0">
                            <a:latin typeface="Cambria Math" panose="02040503050406030204" pitchFamily="18" charset="0"/>
                          </a:rPr>
                          <m:t>,0</m:t>
                        </m:r>
                      </m:e>
                    </m:d>
                  </m:oMath>
                </a14:m>
                <a:r>
                  <a:rPr lang="en-GB" dirty="0">
                    <a:latin typeface="Corbel" panose="020B0503020204020204" pitchFamily="34" charset="0"/>
                  </a:rPr>
                  <a:t> in front of the crack tip</a:t>
                </a:r>
                <a:endParaRPr lang="cs-CZ" dirty="0">
                  <a:latin typeface="Corbel" panose="020B0503020204020204" pitchFamily="34" charset="0"/>
                </a:endParaRPr>
              </a:p>
            </p:txBody>
          </p:sp>
        </mc:Choice>
        <mc:Fallback xmlns="">
          <p:sp>
            <p:nvSpPr>
              <p:cNvPr id="4" name="TextovéPole 3">
                <a:extLst>
                  <a:ext uri="{FF2B5EF4-FFF2-40B4-BE49-F238E27FC236}">
                    <a16:creationId xmlns:a16="http://schemas.microsoft.com/office/drawing/2014/main" id="{B3FD9EF6-A3DD-8358-2573-862E9E2BDA2E}"/>
                  </a:ext>
                </a:extLst>
              </p:cNvPr>
              <p:cNvSpPr txBox="1">
                <a:spLocks noRot="1" noChangeAspect="1" noMove="1" noResize="1" noEditPoints="1" noAdjustHandles="1" noChangeArrowheads="1" noChangeShapeType="1" noTextEdit="1"/>
              </p:cNvSpPr>
              <p:nvPr/>
            </p:nvSpPr>
            <p:spPr>
              <a:xfrm>
                <a:off x="737574" y="1718524"/>
                <a:ext cx="7668852" cy="391261"/>
              </a:xfrm>
              <a:prstGeom prst="rect">
                <a:avLst/>
              </a:prstGeom>
              <a:blipFill>
                <a:blip r:embed="rId4"/>
                <a:stretch>
                  <a:fillRect t="-7813" b="-20313"/>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7" name="TextovéPole 16">
                <a:extLst>
                  <a:ext uri="{FF2B5EF4-FFF2-40B4-BE49-F238E27FC236}">
                    <a16:creationId xmlns:a16="http://schemas.microsoft.com/office/drawing/2014/main" id="{73F38E6E-0E16-0471-B791-BD5ECE5E329B}"/>
                  </a:ext>
                </a:extLst>
              </p:cNvPr>
              <p:cNvSpPr txBox="1"/>
              <p:nvPr/>
            </p:nvSpPr>
            <p:spPr>
              <a:xfrm>
                <a:off x="2913815" y="5507940"/>
                <a:ext cx="3460383" cy="369332"/>
              </a:xfrm>
              <a:prstGeom prst="rect">
                <a:avLst/>
              </a:prstGeom>
              <a:noFill/>
            </p:spPr>
            <p:txBody>
              <a:bodyPr wrap="square">
                <a:spAutoFit/>
              </a:bodyPr>
              <a:lstStyle/>
              <a:p>
                <a:pPr algn="ctr"/>
                <a14:m>
                  <m:oMath xmlns:m="http://schemas.openxmlformats.org/officeDocument/2006/math">
                    <m: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t>𝛿</m:t>
                    </m:r>
                    <m: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t>=0.01</m:t>
                    </m:r>
                  </m:oMath>
                </a14:m>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a:t>
                </a:r>
                <a14:m>
                  <m:oMath xmlns:m="http://schemas.openxmlformats.org/officeDocument/2006/math">
                    <m:r>
                      <a:rPr lang="en-GB" sz="1800" b="0" i="1" smtClean="0">
                        <a:effectLst/>
                        <a:latin typeface="Cambria Math" panose="02040503050406030204" pitchFamily="18" charset="0"/>
                        <a:ea typeface="Times New Roman" panose="02020603050405020304" pitchFamily="18" charset="0"/>
                        <a:cs typeface="Times New Roman" panose="02020603050405020304" pitchFamily="18" charset="0"/>
                      </a:rPr>
                      <m:t>𝛼</m:t>
                    </m:r>
                    <m:r>
                      <a:rPr lang="en-GB" sz="1800" b="0" i="1" smtClean="0">
                        <a:effectLst/>
                        <a:latin typeface="Cambria Math" panose="02040503050406030204" pitchFamily="18" charset="0"/>
                        <a:ea typeface="Times New Roman" panose="02020603050405020304" pitchFamily="18" charset="0"/>
                        <a:cs typeface="Times New Roman" panose="02020603050405020304" pitchFamily="18" charset="0"/>
                      </a:rPr>
                      <m:t>=0.1</m:t>
                    </m:r>
                  </m:oMath>
                </a14:m>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a:t>
                </a:r>
                <a14:m>
                  <m:oMath xmlns:m="http://schemas.openxmlformats.org/officeDocument/2006/math">
                    <m:f>
                      <m:fPr>
                        <m:type m:val="lin"/>
                        <m:ctrlPr>
                          <a:rPr lang="cs-CZ" i="1" smtClean="0">
                            <a:effectLst/>
                            <a:latin typeface="Cambria Math" panose="02040503050406030204" pitchFamily="18" charset="0"/>
                            <a:ea typeface="Times New Roman" panose="02020603050405020304" pitchFamily="18" charset="0"/>
                          </a:rPr>
                        </m:ctrlPr>
                      </m:fPr>
                      <m:num>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𝜖</m:t>
                        </m:r>
                      </m:num>
                      <m:den>
                        <m:sSub>
                          <m:sSubPr>
                            <m:ctrlPr>
                              <a:rPr lang="cs-CZ" i="1">
                                <a:effectLst/>
                                <a:latin typeface="Cambria Math" panose="02040503050406030204" pitchFamily="18" charset="0"/>
                                <a:ea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𝜖</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den>
                    </m:f>
                    <m: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10</m:t>
                    </m:r>
                  </m:oMath>
                </a14:m>
                <a:endParaRPr lang="cs-CZ" dirty="0"/>
              </a:p>
            </p:txBody>
          </p:sp>
        </mc:Choice>
        <mc:Fallback xmlns="">
          <p:sp>
            <p:nvSpPr>
              <p:cNvPr id="17" name="TextovéPole 16">
                <a:extLst>
                  <a:ext uri="{FF2B5EF4-FFF2-40B4-BE49-F238E27FC236}">
                    <a16:creationId xmlns:a16="http://schemas.microsoft.com/office/drawing/2014/main" id="{73F38E6E-0E16-0471-B791-BD5ECE5E329B}"/>
                  </a:ext>
                </a:extLst>
              </p:cNvPr>
              <p:cNvSpPr txBox="1">
                <a:spLocks noRot="1" noChangeAspect="1" noMove="1" noResize="1" noEditPoints="1" noAdjustHandles="1" noChangeArrowheads="1" noChangeShapeType="1" noTextEdit="1"/>
              </p:cNvSpPr>
              <p:nvPr/>
            </p:nvSpPr>
            <p:spPr>
              <a:xfrm>
                <a:off x="2913815" y="5507940"/>
                <a:ext cx="3460383" cy="369332"/>
              </a:xfrm>
              <a:prstGeom prst="rect">
                <a:avLst/>
              </a:prstGeom>
              <a:blipFill>
                <a:blip r:embed="rId5"/>
                <a:stretch>
                  <a:fillRect t="-116667" b="-181667"/>
                </a:stretch>
              </a:blipFill>
            </p:spPr>
            <p:txBody>
              <a:bodyPr/>
              <a:lstStyle/>
              <a:p>
                <a:r>
                  <a:rPr lang="cs-CZ">
                    <a:noFill/>
                  </a:rPr>
                  <a:t> </a:t>
                </a:r>
              </a:p>
            </p:txBody>
          </p:sp>
        </mc:Fallback>
      </mc:AlternateContent>
    </p:spTree>
    <p:extLst>
      <p:ext uri="{BB962C8B-B14F-4D97-AF65-F5344CB8AC3E}">
        <p14:creationId xmlns:p14="http://schemas.microsoft.com/office/powerpoint/2010/main" val="3868347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délník 26">
            <a:extLst>
              <a:ext uri="{FF2B5EF4-FFF2-40B4-BE49-F238E27FC236}">
                <a16:creationId xmlns:a16="http://schemas.microsoft.com/office/drawing/2014/main" id="{6AB4968B-C1E6-DA47-21A4-008DFA82885C}"/>
              </a:ext>
            </a:extLst>
          </p:cNvPr>
          <p:cNvSpPr/>
          <p:nvPr/>
        </p:nvSpPr>
        <p:spPr>
          <a:xfrm>
            <a:off x="0" y="980728"/>
            <a:ext cx="9144000" cy="400110"/>
          </a:xfrm>
          <a:prstGeom prst="rect">
            <a:avLst/>
          </a:prstGeom>
        </p:spPr>
        <p:txBody>
          <a:bodyPr wrap="square">
            <a:spAutoFit/>
          </a:bodyPr>
          <a:lstStyle/>
          <a:p>
            <a:pPr algn="ctr" eaLnBrk="1" fontAlgn="auto" hangingPunct="1">
              <a:spcBef>
                <a:spcPts val="0"/>
              </a:spcBef>
              <a:spcAft>
                <a:spcPts val="600"/>
              </a:spcAft>
              <a:buFont typeface="Arial" panose="020B0604020202020204" pitchFamily="34" charset="0"/>
              <a:buNone/>
              <a:defRPr/>
            </a:pPr>
            <a:r>
              <a:rPr lang="en-GB" sz="2000" b="1" dirty="0">
                <a:solidFill>
                  <a:srgbClr val="FF0000"/>
                </a:solidFill>
                <a:latin typeface="Corbel" panose="020B0503020204020204" pitchFamily="34" charset="0"/>
                <a:ea typeface="Yu Gothic" panose="020B0400000000000000" pitchFamily="34" charset="-128"/>
                <a:cs typeface="Times New Roman" panose="02020603050405020304" pitchFamily="18" charset="0"/>
              </a:rPr>
              <a:t>Numerical results</a:t>
            </a:r>
          </a:p>
        </p:txBody>
      </p:sp>
      <p:pic>
        <p:nvPicPr>
          <p:cNvPr id="28" name="Picture 4">
            <a:extLst>
              <a:ext uri="{FF2B5EF4-FFF2-40B4-BE49-F238E27FC236}">
                <a16:creationId xmlns:a16="http://schemas.microsoft.com/office/drawing/2014/main" id="{13458BD0-25B2-73D0-8B45-91817D6444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112724" y="58266"/>
            <a:ext cx="918552" cy="922462"/>
          </a:xfrm>
          <a:prstGeom prst="rect">
            <a:avLst/>
          </a:prstGeom>
          <a:noFill/>
          <a:extLst>
            <a:ext uri="{909E8E84-426E-40DD-AFC4-6F175D3DCCD1}">
              <a14:hiddenFill xmlns:a14="http://schemas.microsoft.com/office/drawing/2010/main">
                <a:solidFill>
                  <a:srgbClr val="FFFFFF"/>
                </a:solidFill>
              </a14:hiddenFill>
            </a:ext>
          </a:extLst>
        </p:spPr>
      </p:pic>
      <p:sp>
        <p:nvSpPr>
          <p:cNvPr id="35" name="Zástupný symbol pro zápatí 2">
            <a:extLst>
              <a:ext uri="{FF2B5EF4-FFF2-40B4-BE49-F238E27FC236}">
                <a16:creationId xmlns:a16="http://schemas.microsoft.com/office/drawing/2014/main" id="{28F51DB8-34CF-257A-0F0A-75C29CF1E87B}"/>
              </a:ext>
            </a:extLst>
          </p:cNvPr>
          <p:cNvSpPr>
            <a:spLocks noGrp="1"/>
          </p:cNvSpPr>
          <p:nvPr>
            <p:ph type="ftr" sz="quarter" idx="11"/>
          </p:nvPr>
        </p:nvSpPr>
        <p:spPr>
          <a:xfrm>
            <a:off x="0" y="6482010"/>
            <a:ext cx="9144000" cy="365125"/>
          </a:xfrm>
        </p:spPr>
        <p:txBody>
          <a:bodyPr/>
          <a:lstStyle/>
          <a:p>
            <a:pPr>
              <a:defRPr/>
            </a:pPr>
            <a:r>
              <a:rPr lang="en-GB" sz="1400" dirty="0">
                <a:solidFill>
                  <a:schemeClr val="tx1"/>
                </a:solidFill>
                <a:latin typeface="Corbel" panose="020B0503020204020204" pitchFamily="34" charset="0"/>
              </a:rPr>
              <a:t>27/28th International Conference ENGINEERING MECHANICS 2022, </a:t>
            </a:r>
            <a:r>
              <a:rPr lang="en-GB" sz="1400" dirty="0" err="1">
                <a:solidFill>
                  <a:schemeClr val="tx1"/>
                </a:solidFill>
                <a:latin typeface="Corbel" panose="020B0503020204020204" pitchFamily="34" charset="0"/>
              </a:rPr>
              <a:t>Milovy</a:t>
            </a:r>
            <a:r>
              <a:rPr lang="en-GB" sz="1400" dirty="0">
                <a:solidFill>
                  <a:schemeClr val="tx1"/>
                </a:solidFill>
                <a:latin typeface="Corbel" panose="020B0503020204020204" pitchFamily="34" charset="0"/>
              </a:rPr>
              <a:t>, Czech Republic, May 9 – 12, 2022</a:t>
            </a:r>
          </a:p>
        </p:txBody>
      </p:sp>
      <p:pic>
        <p:nvPicPr>
          <p:cNvPr id="13" name="Obrázek 12">
            <a:extLst>
              <a:ext uri="{FF2B5EF4-FFF2-40B4-BE49-F238E27FC236}">
                <a16:creationId xmlns:a16="http://schemas.microsoft.com/office/drawing/2014/main" id="{F12179E2-0819-3E99-6D28-6A292E88B5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27741" y="1851206"/>
            <a:ext cx="4832532" cy="3624399"/>
          </a:xfrm>
          <a:prstGeom prst="rect">
            <a:avLst/>
          </a:prstGeom>
        </p:spPr>
      </p:pic>
      <mc:AlternateContent xmlns:mc="http://schemas.openxmlformats.org/markup-compatibility/2006" xmlns:a14="http://schemas.microsoft.com/office/drawing/2010/main">
        <mc:Choice Requires="a14">
          <p:sp>
            <p:nvSpPr>
              <p:cNvPr id="4" name="TextovéPole 3">
                <a:extLst>
                  <a:ext uri="{FF2B5EF4-FFF2-40B4-BE49-F238E27FC236}">
                    <a16:creationId xmlns:a16="http://schemas.microsoft.com/office/drawing/2014/main" id="{B3FD9EF6-A3DD-8358-2573-862E9E2BDA2E}"/>
                  </a:ext>
                </a:extLst>
              </p:cNvPr>
              <p:cNvSpPr txBox="1"/>
              <p:nvPr/>
            </p:nvSpPr>
            <p:spPr>
              <a:xfrm>
                <a:off x="737574" y="1718524"/>
                <a:ext cx="7668852" cy="369332"/>
              </a:xfrm>
              <a:prstGeom prst="rect">
                <a:avLst/>
              </a:prstGeom>
              <a:noFill/>
            </p:spPr>
            <p:txBody>
              <a:bodyPr wrap="square" rtlCol="0">
                <a:spAutoFit/>
              </a:bodyPr>
              <a:lstStyle/>
              <a:p>
                <a:pPr algn="ctr"/>
                <a:r>
                  <a:rPr lang="en-GB" dirty="0">
                    <a:latin typeface="Corbel" panose="020B0503020204020204" pitchFamily="34" charset="0"/>
                  </a:rPr>
                  <a:t> The electric potential </a:t>
                </a:r>
                <a14:m>
                  <m:oMath xmlns:m="http://schemas.openxmlformats.org/officeDocument/2006/math">
                    <m:r>
                      <a:rPr lang="en-GB" b="0" i="1" smtClean="0">
                        <a:latin typeface="Cambria Math" panose="02040503050406030204" pitchFamily="18" charset="0"/>
                      </a:rPr>
                      <m:t>𝜑</m:t>
                    </m:r>
                    <m:r>
                      <a:rPr lang="en-GB" b="0" i="1" smtClean="0">
                        <a:latin typeface="Cambria Math" panose="02040503050406030204" pitchFamily="18" charset="0"/>
                      </a:rPr>
                      <m:t>≡</m:t>
                    </m:r>
                    <m:r>
                      <a:rPr lang="en-GB" b="0" i="1" smtClean="0">
                        <a:latin typeface="Cambria Math" panose="02040503050406030204" pitchFamily="18" charset="0"/>
                      </a:rPr>
                      <m:t>𝜑</m:t>
                    </m:r>
                    <m:d>
                      <m:dPr>
                        <m:ctrlPr>
                          <a:rPr lang="en-GB" b="0" i="1" smtClean="0">
                            <a:latin typeface="Cambria Math" panose="02040503050406030204" pitchFamily="18" charset="0"/>
                          </a:rPr>
                        </m:ctrlPr>
                      </m:dPr>
                      <m:e>
                        <m:r>
                          <a:rPr lang="en-GB" b="0" i="1" smtClean="0">
                            <a:latin typeface="Cambria Math" panose="02040503050406030204" pitchFamily="18" charset="0"/>
                          </a:rPr>
                          <m:t>𝑟</m:t>
                        </m:r>
                        <m:r>
                          <a:rPr lang="en-GB" b="0" i="1" smtClean="0">
                            <a:latin typeface="Cambria Math" panose="02040503050406030204" pitchFamily="18" charset="0"/>
                          </a:rPr>
                          <m:t>,0</m:t>
                        </m:r>
                      </m:e>
                    </m:d>
                  </m:oMath>
                </a14:m>
                <a:r>
                  <a:rPr lang="en-GB" dirty="0">
                    <a:latin typeface="Corbel" panose="020B0503020204020204" pitchFamily="34" charset="0"/>
                  </a:rPr>
                  <a:t> in front of the crack tip</a:t>
                </a:r>
                <a:endParaRPr lang="cs-CZ" dirty="0">
                  <a:latin typeface="Corbel" panose="020B0503020204020204" pitchFamily="34" charset="0"/>
                </a:endParaRPr>
              </a:p>
            </p:txBody>
          </p:sp>
        </mc:Choice>
        <mc:Fallback xmlns="">
          <p:sp>
            <p:nvSpPr>
              <p:cNvPr id="4" name="TextovéPole 3">
                <a:extLst>
                  <a:ext uri="{FF2B5EF4-FFF2-40B4-BE49-F238E27FC236}">
                    <a16:creationId xmlns:a16="http://schemas.microsoft.com/office/drawing/2014/main" id="{B3FD9EF6-A3DD-8358-2573-862E9E2BDA2E}"/>
                  </a:ext>
                </a:extLst>
              </p:cNvPr>
              <p:cNvSpPr txBox="1">
                <a:spLocks noRot="1" noChangeAspect="1" noMove="1" noResize="1" noEditPoints="1" noAdjustHandles="1" noChangeArrowheads="1" noChangeShapeType="1" noTextEdit="1"/>
              </p:cNvSpPr>
              <p:nvPr/>
            </p:nvSpPr>
            <p:spPr>
              <a:xfrm>
                <a:off x="737574" y="1718524"/>
                <a:ext cx="7668852" cy="369332"/>
              </a:xfrm>
              <a:prstGeom prst="rect">
                <a:avLst/>
              </a:prstGeom>
              <a:blipFill>
                <a:blip r:embed="rId4"/>
                <a:stretch>
                  <a:fillRect t="-10000" b="-26667"/>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7" name="TextovéPole 16">
                <a:extLst>
                  <a:ext uri="{FF2B5EF4-FFF2-40B4-BE49-F238E27FC236}">
                    <a16:creationId xmlns:a16="http://schemas.microsoft.com/office/drawing/2014/main" id="{73F38E6E-0E16-0471-B791-BD5ECE5E329B}"/>
                  </a:ext>
                </a:extLst>
              </p:cNvPr>
              <p:cNvSpPr txBox="1"/>
              <p:nvPr/>
            </p:nvSpPr>
            <p:spPr>
              <a:xfrm>
                <a:off x="2806802" y="5497145"/>
                <a:ext cx="3674409" cy="369332"/>
              </a:xfrm>
              <a:prstGeom prst="rect">
                <a:avLst/>
              </a:prstGeom>
              <a:noFill/>
            </p:spPr>
            <p:txBody>
              <a:bodyPr wrap="square">
                <a:spAutoFit/>
              </a:bodyPr>
              <a:lstStyle/>
              <a:p>
                <a:pPr algn="ctr"/>
                <a14:m>
                  <m:oMath xmlns:m="http://schemas.openxmlformats.org/officeDocument/2006/math">
                    <m: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t>𝛿</m:t>
                    </m:r>
                    <m: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t>=0.01</m:t>
                    </m:r>
                  </m:oMath>
                </a14:m>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a:t>
                </a:r>
                <a14:m>
                  <m:oMath xmlns:m="http://schemas.openxmlformats.org/officeDocument/2006/math">
                    <m:r>
                      <a:rPr lang="en-GB" sz="1800" b="0" i="1" smtClean="0">
                        <a:effectLst/>
                        <a:latin typeface="Cambria Math" panose="02040503050406030204" pitchFamily="18" charset="0"/>
                        <a:ea typeface="Times New Roman" panose="02020603050405020304" pitchFamily="18" charset="0"/>
                        <a:cs typeface="Times New Roman" panose="02020603050405020304" pitchFamily="18" charset="0"/>
                      </a:rPr>
                      <m:t>𝛼</m:t>
                    </m:r>
                    <m:r>
                      <a:rPr lang="en-GB" sz="1800" b="0" i="1" smtClean="0">
                        <a:effectLst/>
                        <a:latin typeface="Cambria Math" panose="02040503050406030204" pitchFamily="18" charset="0"/>
                        <a:ea typeface="Times New Roman" panose="02020603050405020304" pitchFamily="18" charset="0"/>
                        <a:cs typeface="Times New Roman" panose="02020603050405020304" pitchFamily="18" charset="0"/>
                      </a:rPr>
                      <m:t>=0.1</m:t>
                    </m:r>
                  </m:oMath>
                </a14:m>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a:t>
                </a:r>
                <a14:m>
                  <m:oMath xmlns:m="http://schemas.openxmlformats.org/officeDocument/2006/math">
                    <m:r>
                      <a:rPr lang="en-GB" sz="1800" b="0" i="1" smtClean="0">
                        <a:effectLst/>
                        <a:latin typeface="Cambria Math" panose="02040503050406030204" pitchFamily="18" charset="0"/>
                        <a:ea typeface="Times New Roman" panose="02020603050405020304" pitchFamily="18" charset="0"/>
                        <a:cs typeface="Times New Roman" panose="02020603050405020304" pitchFamily="18" charset="0"/>
                      </a:rPr>
                      <m:t>𝛽</m:t>
                    </m:r>
                    <m:r>
                      <a:rPr lang="en-GB" sz="1800" b="0" i="1" smtClean="0">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a:t>
                </a:r>
                <a14:m>
                  <m:oMath xmlns:m="http://schemas.openxmlformats.org/officeDocument/2006/math">
                    <m:f>
                      <m:fPr>
                        <m:type m:val="lin"/>
                        <m:ctrlPr>
                          <a:rPr lang="cs-CZ" i="1" smtClean="0">
                            <a:effectLst/>
                            <a:latin typeface="Cambria Math" panose="02040503050406030204" pitchFamily="18" charset="0"/>
                            <a:ea typeface="Times New Roman" panose="02020603050405020304" pitchFamily="18" charset="0"/>
                          </a:rPr>
                        </m:ctrlPr>
                      </m:fPr>
                      <m:num>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𝜖</m:t>
                        </m:r>
                      </m:num>
                      <m:den>
                        <m:sSub>
                          <m:sSubPr>
                            <m:ctrlPr>
                              <a:rPr lang="cs-CZ" i="1">
                                <a:effectLst/>
                                <a:latin typeface="Cambria Math" panose="02040503050406030204" pitchFamily="18" charset="0"/>
                                <a:ea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𝜖</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den>
                    </m:f>
                    <m: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10</m:t>
                    </m:r>
                  </m:oMath>
                </a14:m>
                <a:endParaRPr lang="cs-CZ" dirty="0"/>
              </a:p>
            </p:txBody>
          </p:sp>
        </mc:Choice>
        <mc:Fallback xmlns="">
          <p:sp>
            <p:nvSpPr>
              <p:cNvPr id="17" name="TextovéPole 16">
                <a:extLst>
                  <a:ext uri="{FF2B5EF4-FFF2-40B4-BE49-F238E27FC236}">
                    <a16:creationId xmlns:a16="http://schemas.microsoft.com/office/drawing/2014/main" id="{73F38E6E-0E16-0471-B791-BD5ECE5E329B}"/>
                  </a:ext>
                </a:extLst>
              </p:cNvPr>
              <p:cNvSpPr txBox="1">
                <a:spLocks noRot="1" noChangeAspect="1" noMove="1" noResize="1" noEditPoints="1" noAdjustHandles="1" noChangeArrowheads="1" noChangeShapeType="1" noTextEdit="1"/>
              </p:cNvSpPr>
              <p:nvPr/>
            </p:nvSpPr>
            <p:spPr>
              <a:xfrm>
                <a:off x="2806802" y="5497145"/>
                <a:ext cx="3674409" cy="369332"/>
              </a:xfrm>
              <a:prstGeom prst="rect">
                <a:avLst/>
              </a:prstGeom>
              <a:blipFill>
                <a:blip r:embed="rId5"/>
                <a:stretch>
                  <a:fillRect t="-116667" b="-181667"/>
                </a:stretch>
              </a:blipFill>
            </p:spPr>
            <p:txBody>
              <a:bodyPr/>
              <a:lstStyle/>
              <a:p>
                <a:r>
                  <a:rPr lang="cs-CZ">
                    <a:noFill/>
                  </a:rPr>
                  <a:t> </a:t>
                </a:r>
              </a:p>
            </p:txBody>
          </p:sp>
        </mc:Fallback>
      </mc:AlternateContent>
    </p:spTree>
    <p:extLst>
      <p:ext uri="{BB962C8B-B14F-4D97-AF65-F5344CB8AC3E}">
        <p14:creationId xmlns:p14="http://schemas.microsoft.com/office/powerpoint/2010/main" val="1929426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a:xfrm>
            <a:off x="0" y="6356350"/>
            <a:ext cx="9144000" cy="365125"/>
          </a:xfrm>
        </p:spPr>
        <p:txBody>
          <a:bodyPr/>
          <a:lstStyle/>
          <a:p>
            <a:pPr>
              <a:defRPr/>
            </a:pPr>
            <a:r>
              <a:rPr lang="en-GB" sz="1400" dirty="0">
                <a:solidFill>
                  <a:schemeClr val="tx1"/>
                </a:solidFill>
                <a:latin typeface="Corbel" panose="020B0503020204020204" pitchFamily="34" charset="0"/>
                <a:cs typeface="Calibri" panose="020F0502020204030204" pitchFamily="34" charset="0"/>
              </a:rPr>
              <a:t>CCTF: 5thIJFatigue &amp; FFEMS Joint Workshop, Characterisation of Crack Tip Fields, Heidelberg April 08–10, 2019</a:t>
            </a:r>
            <a:endParaRPr lang="cs-CZ" sz="1400" dirty="0">
              <a:solidFill>
                <a:schemeClr val="tx1"/>
              </a:solidFill>
              <a:latin typeface="Corbel" panose="020B0503020204020204" pitchFamily="34" charset="0"/>
              <a:cs typeface="Calibri" panose="020F0502020204030204" pitchFamily="34" charset="0"/>
            </a:endParaRPr>
          </a:p>
        </p:txBody>
      </p:sp>
      <p:pic>
        <p:nvPicPr>
          <p:cNvPr id="10" name="Picture 4">
            <a:extLst>
              <a:ext uri="{FF2B5EF4-FFF2-40B4-BE49-F238E27FC236}">
                <a16:creationId xmlns:a16="http://schemas.microsoft.com/office/drawing/2014/main" id="{90B1C031-480A-2428-C0AF-6F59D0F80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691680" y="2451874"/>
            <a:ext cx="1945968" cy="19542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6BBA41E8-6F64-D980-8FA4-C4A6509078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932040" y="2891838"/>
            <a:ext cx="3142798" cy="1074323"/>
          </a:xfrm>
          <a:prstGeom prst="rect">
            <a:avLst/>
          </a:prstGeom>
          <a:noFill/>
          <a:ln w="9525">
            <a:noFill/>
            <a:miter lim="800000"/>
            <a:headEnd/>
            <a:tailEnd/>
          </a:ln>
        </p:spPr>
      </p:pic>
      <p:sp>
        <p:nvSpPr>
          <p:cNvPr id="13" name="TextovéPole 12">
            <a:extLst>
              <a:ext uri="{FF2B5EF4-FFF2-40B4-BE49-F238E27FC236}">
                <a16:creationId xmlns:a16="http://schemas.microsoft.com/office/drawing/2014/main" id="{5C94114C-FD07-8301-7A71-A6E36BBC9C00}"/>
              </a:ext>
            </a:extLst>
          </p:cNvPr>
          <p:cNvSpPr txBox="1"/>
          <p:nvPr/>
        </p:nvSpPr>
        <p:spPr>
          <a:xfrm>
            <a:off x="1" y="5043674"/>
            <a:ext cx="9143999" cy="646331"/>
          </a:xfrm>
          <a:prstGeom prst="rect">
            <a:avLst/>
          </a:prstGeom>
          <a:noFill/>
        </p:spPr>
        <p:txBody>
          <a:bodyPr wrap="square">
            <a:spAutoFit/>
          </a:bodyPr>
          <a:lstStyle/>
          <a:p>
            <a:pPr algn="ctr"/>
            <a:r>
              <a:rPr lang="en-GB" sz="1800" dirty="0">
                <a:effectLst/>
                <a:latin typeface="Corbel" panose="020B0503020204020204" pitchFamily="34" charset="0"/>
                <a:ea typeface="Calibri" panose="020F0502020204030204" pitchFamily="34" charset="0"/>
                <a:cs typeface="Times New Roman" panose="02020603050405020304" pitchFamily="18" charset="0"/>
              </a:rPr>
              <a:t>The authors acknowledge the supports by the Slovak Science and Technology Assistance Agency registered under number APVV-18-0004, VEGA-2/0061/20</a:t>
            </a:r>
            <a:endParaRPr lang="cs-CZ" dirty="0">
              <a:latin typeface="Corbel" panose="020B0503020204020204" pitchFamily="34" charset="0"/>
            </a:endParaRPr>
          </a:p>
        </p:txBody>
      </p:sp>
      <p:sp>
        <p:nvSpPr>
          <p:cNvPr id="15" name="TextovéPole 14">
            <a:extLst>
              <a:ext uri="{FF2B5EF4-FFF2-40B4-BE49-F238E27FC236}">
                <a16:creationId xmlns:a16="http://schemas.microsoft.com/office/drawing/2014/main" id="{564CF983-95D5-7C74-BE15-18F54FEF35D4}"/>
              </a:ext>
            </a:extLst>
          </p:cNvPr>
          <p:cNvSpPr txBox="1"/>
          <p:nvPr/>
        </p:nvSpPr>
        <p:spPr>
          <a:xfrm>
            <a:off x="-1" y="983329"/>
            <a:ext cx="9143999" cy="523220"/>
          </a:xfrm>
          <a:prstGeom prst="rect">
            <a:avLst/>
          </a:prstGeom>
          <a:noFill/>
        </p:spPr>
        <p:txBody>
          <a:bodyPr wrap="square">
            <a:spAutoFit/>
          </a:bodyPr>
          <a:lstStyle/>
          <a:p>
            <a:pPr algn="ctr"/>
            <a:r>
              <a:rPr lang="en-GB" sz="2800" dirty="0">
                <a:solidFill>
                  <a:srgbClr val="FF0000"/>
                </a:solidFill>
              </a:rPr>
              <a:t>Thank you for your attention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20522" y="1583313"/>
            <a:ext cx="7302956" cy="1960581"/>
          </a:xfrm>
        </p:spPr>
        <p:txBody>
          <a:bodyPr rtlCol="0">
            <a:normAutofit/>
          </a:bodyPr>
          <a:lstStyle/>
          <a:p>
            <a:pPr algn="ctr" eaLnBrk="1" fontAlgn="auto" hangingPunct="1">
              <a:spcBef>
                <a:spcPts val="0"/>
              </a:spcBef>
              <a:spcAft>
                <a:spcPts val="600"/>
              </a:spcAft>
              <a:buFont typeface="Arial" panose="020B0604020202020204" pitchFamily="34" charset="0"/>
              <a:buNone/>
              <a:defRPr/>
            </a:pPr>
            <a:r>
              <a:rPr lang="en-GB" sz="2800" b="1" dirty="0">
                <a:latin typeface="Corbel" panose="020B0503020204020204" pitchFamily="34" charset="0"/>
                <a:ea typeface="Yu Gothic" panose="020B0400000000000000" pitchFamily="34" charset="-128"/>
                <a:cs typeface="Times New Roman" panose="02020603050405020304" pitchFamily="18" charset="0"/>
              </a:rPr>
              <a:t>Motivation</a:t>
            </a:r>
          </a:p>
          <a:p>
            <a:pPr eaLnBrk="1" fontAlgn="auto" hangingPunct="1">
              <a:spcAft>
                <a:spcPts val="0"/>
              </a:spcAft>
              <a:buSzPct val="150000"/>
              <a:defRPr/>
            </a:pPr>
            <a:r>
              <a:rPr lang="en-GB" sz="1800" dirty="0">
                <a:latin typeface="Corbel" panose="020B0503020204020204" pitchFamily="34" charset="0"/>
                <a:ea typeface="Yu Gothic" panose="020B0400000000000000" pitchFamily="34" charset="-128"/>
                <a:cs typeface="Times New Roman" panose="02020603050405020304" pitchFamily="18" charset="0"/>
              </a:rPr>
              <a:t>Is there a way how to determine the asymptotic solution of the fracture problem in the flexoelectric solid from the characteristics of LEFM?</a:t>
            </a:r>
          </a:p>
          <a:p>
            <a:pPr eaLnBrk="1" fontAlgn="auto" hangingPunct="1">
              <a:spcAft>
                <a:spcPts val="0"/>
              </a:spcAft>
              <a:buSzPct val="150000"/>
              <a:defRPr/>
            </a:pPr>
            <a:r>
              <a:rPr lang="en-GB" sz="1800" dirty="0">
                <a:latin typeface="Corbel" panose="020B0503020204020204" pitchFamily="34" charset="0"/>
                <a:ea typeface="Yu Gothic" panose="020B0400000000000000" pitchFamily="34" charset="-128"/>
                <a:cs typeface="Times New Roman" panose="02020603050405020304" pitchFamily="18" charset="0"/>
              </a:rPr>
              <a:t>If yes, what method and assumptions should be used to achieve adequate results, and which are their limitations?</a:t>
            </a:r>
          </a:p>
        </p:txBody>
      </p:sp>
      <p:sp>
        <p:nvSpPr>
          <p:cNvPr id="4" name="Obdélník 3"/>
          <p:cNvSpPr/>
          <p:nvPr/>
        </p:nvSpPr>
        <p:spPr>
          <a:xfrm>
            <a:off x="1259632" y="3861048"/>
            <a:ext cx="6624736" cy="1708160"/>
          </a:xfrm>
          <a:prstGeom prst="rect">
            <a:avLst/>
          </a:prstGeom>
        </p:spPr>
        <p:txBody>
          <a:bodyPr wrap="square">
            <a:spAutoFit/>
          </a:bodyPr>
          <a:lstStyle/>
          <a:p>
            <a:pPr algn="ctr" eaLnBrk="1" fontAlgn="auto" hangingPunct="1">
              <a:spcBef>
                <a:spcPts val="0"/>
              </a:spcBef>
              <a:spcAft>
                <a:spcPts val="600"/>
              </a:spcAft>
              <a:buFont typeface="Arial" panose="020B0604020202020204" pitchFamily="34" charset="0"/>
              <a:buNone/>
              <a:defRPr/>
            </a:pPr>
            <a:r>
              <a:rPr lang="en-GB" sz="2800" b="1" dirty="0">
                <a:solidFill>
                  <a:srgbClr val="FF0000"/>
                </a:solidFill>
                <a:latin typeface="Corbel" panose="020B0503020204020204" pitchFamily="34" charset="0"/>
                <a:ea typeface="Yu Gothic" panose="020B0400000000000000" pitchFamily="34" charset="-128"/>
                <a:cs typeface="Times New Roman" panose="02020603050405020304" pitchFamily="18" charset="0"/>
              </a:rPr>
              <a:t>Outline</a:t>
            </a:r>
            <a:endParaRPr lang="en-GB" sz="2800" dirty="0">
              <a:solidFill>
                <a:srgbClr val="FF0000"/>
              </a:solidFill>
              <a:latin typeface="Corbel" panose="020B0503020204020204" pitchFamily="34" charset="0"/>
              <a:ea typeface="Yu Gothic" panose="020B0400000000000000" pitchFamily="34" charset="-128"/>
              <a:cs typeface="Times New Roman" panose="02020603050405020304" pitchFamily="18" charset="0"/>
            </a:endParaRPr>
          </a:p>
          <a:p>
            <a:pPr marL="342900" lvl="1" indent="-342900" eaLnBrk="1" fontAlgn="auto" hangingPunct="1">
              <a:spcAft>
                <a:spcPts val="0"/>
              </a:spcAft>
              <a:buClr>
                <a:srgbClr val="FF0000"/>
              </a:buClr>
              <a:buFont typeface="Wingdings" panose="05000000000000000000" pitchFamily="2" charset="2"/>
              <a:buChar char="§"/>
              <a:defRPr/>
            </a:pPr>
            <a:r>
              <a:rPr lang="en-GB" dirty="0">
                <a:solidFill>
                  <a:srgbClr val="FF0000"/>
                </a:solidFill>
                <a:latin typeface="Corbel" panose="020B0503020204020204" pitchFamily="34" charset="0"/>
                <a:ea typeface="Yu Gothic" panose="020B0400000000000000" pitchFamily="34" charset="-128"/>
                <a:cs typeface="Times New Roman" panose="02020603050405020304" pitchFamily="18" charset="0"/>
              </a:rPr>
              <a:t>The flexoelectricity in solids</a:t>
            </a:r>
          </a:p>
          <a:p>
            <a:pPr marL="342900" lvl="1" indent="-342900" eaLnBrk="1" fontAlgn="auto" hangingPunct="1">
              <a:spcAft>
                <a:spcPts val="0"/>
              </a:spcAft>
              <a:buClr>
                <a:srgbClr val="FF0000"/>
              </a:buClr>
              <a:buFont typeface="Wingdings" panose="05000000000000000000" pitchFamily="2" charset="2"/>
              <a:buChar char="§"/>
              <a:defRPr/>
            </a:pPr>
            <a:r>
              <a:rPr lang="en-GB" dirty="0">
                <a:solidFill>
                  <a:srgbClr val="FF0000"/>
                </a:solidFill>
                <a:latin typeface="Corbel" panose="020B0503020204020204" pitchFamily="34" charset="0"/>
                <a:ea typeface="Yu Gothic" panose="020B0400000000000000" pitchFamily="34" charset="-128"/>
                <a:cs typeface="Times New Roman" panose="02020603050405020304" pitchFamily="18" charset="0"/>
              </a:rPr>
              <a:t>The outer and inner asymptotic solution in the flexoelectric solid</a:t>
            </a:r>
            <a:endParaRPr lang="cs-CZ" dirty="0">
              <a:solidFill>
                <a:srgbClr val="FF0000"/>
              </a:solidFill>
              <a:latin typeface="Corbel" panose="020B0503020204020204" pitchFamily="34" charset="0"/>
              <a:ea typeface="Yu Gothic" panose="020B0400000000000000" pitchFamily="34" charset="-128"/>
              <a:cs typeface="Times New Roman" panose="02020603050405020304" pitchFamily="18" charset="0"/>
            </a:endParaRPr>
          </a:p>
          <a:p>
            <a:pPr marL="342900" lvl="1" indent="-342900" eaLnBrk="1" fontAlgn="auto" hangingPunct="1">
              <a:spcAft>
                <a:spcPts val="0"/>
              </a:spcAft>
              <a:buClr>
                <a:srgbClr val="FF0000"/>
              </a:buClr>
              <a:buFont typeface="Wingdings" panose="05000000000000000000" pitchFamily="2" charset="2"/>
              <a:buChar char="§"/>
              <a:defRPr/>
            </a:pPr>
            <a:r>
              <a:rPr lang="en-GB" dirty="0">
                <a:solidFill>
                  <a:srgbClr val="FF0000"/>
                </a:solidFill>
                <a:latin typeface="Corbel" panose="020B0503020204020204" pitchFamily="34" charset="0"/>
                <a:ea typeface="Yu Gothic" panose="020B0400000000000000" pitchFamily="34" charset="-128"/>
                <a:cs typeface="Times New Roman" panose="02020603050405020304" pitchFamily="18" charset="0"/>
              </a:rPr>
              <a:t>The singular matched asymptotic expansion method </a:t>
            </a:r>
          </a:p>
          <a:p>
            <a:pPr marL="342900" lvl="1" indent="-342900" eaLnBrk="1" fontAlgn="auto" hangingPunct="1">
              <a:spcAft>
                <a:spcPts val="0"/>
              </a:spcAft>
              <a:buClr>
                <a:srgbClr val="FF0000"/>
              </a:buClr>
              <a:buFont typeface="Wingdings" panose="05000000000000000000" pitchFamily="2" charset="2"/>
              <a:buChar char="§"/>
              <a:defRPr/>
            </a:pPr>
            <a:r>
              <a:rPr lang="en-GB" dirty="0">
                <a:solidFill>
                  <a:srgbClr val="FF0000"/>
                </a:solidFill>
                <a:latin typeface="Corbel" panose="020B0503020204020204" pitchFamily="34" charset="0"/>
                <a:ea typeface="Yu Gothic" panose="020B0400000000000000" pitchFamily="34" charset="-128"/>
                <a:cs typeface="Times New Roman" panose="02020603050405020304" pitchFamily="18" charset="0"/>
              </a:rPr>
              <a:t>Numerical results</a:t>
            </a:r>
            <a:endParaRPr lang="cs-CZ" altLang="cs-CZ" dirty="0">
              <a:solidFill>
                <a:srgbClr val="FF0000"/>
              </a:solidFill>
              <a:latin typeface="Corbel" panose="020B0503020204020204" pitchFamily="34" charset="0"/>
              <a:ea typeface="Yu Gothic" panose="020B0400000000000000" pitchFamily="34" charset="-128"/>
              <a:cs typeface="Times New Roman" panose="02020603050405020304" pitchFamily="18" charset="0"/>
            </a:endParaRPr>
          </a:p>
        </p:txBody>
      </p:sp>
      <p:sp>
        <p:nvSpPr>
          <p:cNvPr id="6" name="Zástupný symbol pro zápatí 2">
            <a:extLst>
              <a:ext uri="{FF2B5EF4-FFF2-40B4-BE49-F238E27FC236}">
                <a16:creationId xmlns:a16="http://schemas.microsoft.com/office/drawing/2014/main" id="{06CA676D-7413-42E2-76AB-529A840E337E}"/>
              </a:ext>
            </a:extLst>
          </p:cNvPr>
          <p:cNvSpPr>
            <a:spLocks noGrp="1"/>
          </p:cNvSpPr>
          <p:nvPr>
            <p:ph type="ftr" sz="quarter" idx="11"/>
          </p:nvPr>
        </p:nvSpPr>
        <p:spPr>
          <a:xfrm>
            <a:off x="0" y="6482010"/>
            <a:ext cx="9144000" cy="365125"/>
          </a:xfrm>
        </p:spPr>
        <p:txBody>
          <a:bodyPr/>
          <a:lstStyle/>
          <a:p>
            <a:pPr>
              <a:defRPr/>
            </a:pPr>
            <a:r>
              <a:rPr lang="en-GB" sz="1400" dirty="0">
                <a:solidFill>
                  <a:schemeClr val="tx1"/>
                </a:solidFill>
                <a:latin typeface="Corbel" panose="020B0503020204020204" pitchFamily="34" charset="0"/>
              </a:rPr>
              <a:t>27/28th International Conference ENGINEERING MECHANICS 2022, </a:t>
            </a:r>
            <a:r>
              <a:rPr lang="en-GB" sz="1400" dirty="0" err="1">
                <a:solidFill>
                  <a:schemeClr val="tx1"/>
                </a:solidFill>
                <a:latin typeface="Corbel" panose="020B0503020204020204" pitchFamily="34" charset="0"/>
              </a:rPr>
              <a:t>Milovy</a:t>
            </a:r>
            <a:r>
              <a:rPr lang="en-GB" sz="1400" dirty="0">
                <a:solidFill>
                  <a:schemeClr val="tx1"/>
                </a:solidFill>
                <a:latin typeface="Corbel" panose="020B0503020204020204" pitchFamily="34" charset="0"/>
              </a:rPr>
              <a:t>, Czech Republic, May 9 – 12, 2022</a:t>
            </a:r>
          </a:p>
        </p:txBody>
      </p:sp>
      <p:pic>
        <p:nvPicPr>
          <p:cNvPr id="8" name="Picture 4">
            <a:extLst>
              <a:ext uri="{FF2B5EF4-FFF2-40B4-BE49-F238E27FC236}">
                <a16:creationId xmlns:a16="http://schemas.microsoft.com/office/drawing/2014/main" id="{7015AAAC-602C-0291-BB1C-2130766B5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112724" y="58266"/>
            <a:ext cx="918552" cy="922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980728"/>
            <a:ext cx="9144000" cy="523220"/>
          </a:xfrm>
          <a:prstGeom prst="rect">
            <a:avLst/>
          </a:prstGeom>
        </p:spPr>
        <p:txBody>
          <a:bodyPr wrap="square">
            <a:spAutoFit/>
          </a:bodyPr>
          <a:lstStyle/>
          <a:p>
            <a:pPr algn="ctr" eaLnBrk="1" fontAlgn="auto" hangingPunct="1">
              <a:spcBef>
                <a:spcPts val="0"/>
              </a:spcBef>
              <a:spcAft>
                <a:spcPts val="600"/>
              </a:spcAft>
              <a:buFont typeface="Arial" panose="020B0604020202020204" pitchFamily="34" charset="0"/>
              <a:buNone/>
              <a:defRPr/>
            </a:pPr>
            <a:r>
              <a:rPr lang="en-GB" sz="2800" b="1" dirty="0">
                <a:solidFill>
                  <a:srgbClr val="FF0000"/>
                </a:solidFill>
                <a:latin typeface="Corbel" panose="020B0503020204020204" pitchFamily="34" charset="0"/>
                <a:ea typeface="Yu Gothic" panose="020B0400000000000000" pitchFamily="34" charset="-128"/>
                <a:cs typeface="Times New Roman" panose="02020603050405020304" pitchFamily="18" charset="0"/>
              </a:rPr>
              <a:t>The flexoelectricity in solids</a:t>
            </a:r>
            <a:endParaRPr lang="en-GB" sz="2800" dirty="0">
              <a:solidFill>
                <a:srgbClr val="FF0000"/>
              </a:solidFill>
              <a:latin typeface="Corbel" panose="020B0503020204020204" pitchFamily="34" charset="0"/>
              <a:ea typeface="Yu Gothic" panose="020B0400000000000000" pitchFamily="34" charset="-128"/>
              <a:cs typeface="Times New Roman" panose="02020603050405020304" pitchFamily="18" charset="0"/>
            </a:endParaRPr>
          </a:p>
        </p:txBody>
      </p:sp>
      <p:sp>
        <p:nvSpPr>
          <p:cNvPr id="6" name="Zástupný symbol pro zápatí 2">
            <a:extLst>
              <a:ext uri="{FF2B5EF4-FFF2-40B4-BE49-F238E27FC236}">
                <a16:creationId xmlns:a16="http://schemas.microsoft.com/office/drawing/2014/main" id="{06CA676D-7413-42E2-76AB-529A840E337E}"/>
              </a:ext>
            </a:extLst>
          </p:cNvPr>
          <p:cNvSpPr>
            <a:spLocks noGrp="1"/>
          </p:cNvSpPr>
          <p:nvPr>
            <p:ph type="ftr" sz="quarter" idx="11"/>
          </p:nvPr>
        </p:nvSpPr>
        <p:spPr>
          <a:xfrm>
            <a:off x="0" y="6482010"/>
            <a:ext cx="9144000" cy="365125"/>
          </a:xfrm>
        </p:spPr>
        <p:txBody>
          <a:bodyPr/>
          <a:lstStyle/>
          <a:p>
            <a:pPr>
              <a:defRPr/>
            </a:pPr>
            <a:r>
              <a:rPr lang="en-GB" sz="1400" dirty="0">
                <a:solidFill>
                  <a:schemeClr val="tx1"/>
                </a:solidFill>
                <a:latin typeface="Corbel" panose="020B0503020204020204" pitchFamily="34" charset="0"/>
              </a:rPr>
              <a:t>27/28th International Conference ENGINEERING MECHANICS 2022, </a:t>
            </a:r>
            <a:r>
              <a:rPr lang="en-GB" sz="1400" dirty="0" err="1">
                <a:solidFill>
                  <a:schemeClr val="tx1"/>
                </a:solidFill>
                <a:latin typeface="Corbel" panose="020B0503020204020204" pitchFamily="34" charset="0"/>
              </a:rPr>
              <a:t>Milovy</a:t>
            </a:r>
            <a:r>
              <a:rPr lang="en-GB" sz="1400" dirty="0">
                <a:solidFill>
                  <a:schemeClr val="tx1"/>
                </a:solidFill>
                <a:latin typeface="Corbel" panose="020B0503020204020204" pitchFamily="34" charset="0"/>
              </a:rPr>
              <a:t>, Czech Republic, May 9 – 12, 2022</a:t>
            </a:r>
          </a:p>
        </p:txBody>
      </p:sp>
      <p:pic>
        <p:nvPicPr>
          <p:cNvPr id="8" name="Picture 4">
            <a:extLst>
              <a:ext uri="{FF2B5EF4-FFF2-40B4-BE49-F238E27FC236}">
                <a16:creationId xmlns:a16="http://schemas.microsoft.com/office/drawing/2014/main" id="{7015AAAC-602C-0291-BB1C-2130766B5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112724" y="58266"/>
            <a:ext cx="918552" cy="922462"/>
          </a:xfrm>
          <a:prstGeom prst="rect">
            <a:avLst/>
          </a:prstGeom>
          <a:noFill/>
          <a:extLst>
            <a:ext uri="{909E8E84-426E-40DD-AFC4-6F175D3DCCD1}">
              <a14:hiddenFill xmlns:a14="http://schemas.microsoft.com/office/drawing/2010/main">
                <a:solidFill>
                  <a:srgbClr val="FFFFFF"/>
                </a:solidFill>
              </a14:hiddenFill>
            </a:ext>
          </a:extLst>
        </p:spPr>
      </p:pic>
      <p:pic>
        <p:nvPicPr>
          <p:cNvPr id="9" name="Obrázek 8" descr="Obsah obrázku obloha, pracovní stůl, lampa, kancelář&#10;&#10;Popis byl vytvořen automaticky">
            <a:extLst>
              <a:ext uri="{FF2B5EF4-FFF2-40B4-BE49-F238E27FC236}">
                <a16:creationId xmlns:a16="http://schemas.microsoft.com/office/drawing/2014/main" id="{06A2129E-ED85-8F98-97B3-EB86683BD4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420" y="1806413"/>
            <a:ext cx="4175159" cy="2258573"/>
          </a:xfrm>
          <a:prstGeom prst="rect">
            <a:avLst/>
          </a:prstGeom>
        </p:spPr>
      </p:pic>
      <p:sp>
        <p:nvSpPr>
          <p:cNvPr id="11" name="TextovéPole 10">
            <a:extLst>
              <a:ext uri="{FF2B5EF4-FFF2-40B4-BE49-F238E27FC236}">
                <a16:creationId xmlns:a16="http://schemas.microsoft.com/office/drawing/2014/main" id="{4793C08F-95AE-6A01-EF5F-CCED27494C0C}"/>
              </a:ext>
            </a:extLst>
          </p:cNvPr>
          <p:cNvSpPr txBox="1"/>
          <p:nvPr/>
        </p:nvSpPr>
        <p:spPr>
          <a:xfrm>
            <a:off x="2074460" y="4076245"/>
            <a:ext cx="4995077" cy="276999"/>
          </a:xfrm>
          <a:prstGeom prst="rect">
            <a:avLst/>
          </a:prstGeom>
          <a:noFill/>
        </p:spPr>
        <p:txBody>
          <a:bodyPr wrap="square">
            <a:spAutoFit/>
          </a:bodyPr>
          <a:lstStyle/>
          <a:p>
            <a:pPr algn="ctr"/>
            <a:r>
              <a:rPr lang="en-GB" altLang="cs-CZ" sz="1200" i="1" dirty="0">
                <a:latin typeface="Corbel" panose="020B0503020204020204" pitchFamily="34" charset="0"/>
                <a:ea typeface="Yu Gothic" panose="020B0400000000000000" pitchFamily="34" charset="-128"/>
                <a:cs typeface="Times New Roman" panose="02020603050405020304" pitchFamily="18" charset="0"/>
              </a:rPr>
              <a:t>Wang et. al., Progress in Materials Science, 106, 2019</a:t>
            </a:r>
            <a:endParaRPr lang="en-US" sz="1200" dirty="0"/>
          </a:p>
        </p:txBody>
      </p:sp>
      <p:sp>
        <p:nvSpPr>
          <p:cNvPr id="12" name="Obdélník 1">
            <a:extLst>
              <a:ext uri="{FF2B5EF4-FFF2-40B4-BE49-F238E27FC236}">
                <a16:creationId xmlns:a16="http://schemas.microsoft.com/office/drawing/2014/main" id="{BD954C74-3636-6FF8-1146-7F6F2D9C0682}"/>
              </a:ext>
            </a:extLst>
          </p:cNvPr>
          <p:cNvSpPr>
            <a:spLocks noChangeArrowheads="1"/>
          </p:cNvSpPr>
          <p:nvPr/>
        </p:nvSpPr>
        <p:spPr bwMode="auto">
          <a:xfrm>
            <a:off x="1430775" y="4782324"/>
            <a:ext cx="628244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pPr>
            <a:r>
              <a:rPr lang="en-GB" altLang="cs-CZ" sz="1400" dirty="0">
                <a:solidFill>
                  <a:schemeClr val="tx1"/>
                </a:solidFill>
                <a:latin typeface="Corbel" panose="020B0503020204020204" pitchFamily="34" charset="0"/>
                <a:cs typeface="Times New Roman" panose="02020603050405020304" pitchFamily="18" charset="0"/>
              </a:rPr>
              <a:t>The flexoelectric effect is the consequence of the coupling of the strain gradients and the electric polarization in dielectric materials.</a:t>
            </a:r>
          </a:p>
          <a:p>
            <a:pPr marL="285750" indent="-285750" eaLnBrk="1" hangingPunct="1">
              <a:spcBef>
                <a:spcPct val="0"/>
              </a:spcBef>
            </a:pPr>
            <a:r>
              <a:rPr lang="en-GB" altLang="cs-CZ" sz="1400" dirty="0">
                <a:solidFill>
                  <a:schemeClr val="tx1"/>
                </a:solidFill>
                <a:latin typeface="Corbel" panose="020B0503020204020204" pitchFamily="34" charset="0"/>
                <a:cs typeface="Times New Roman" panose="02020603050405020304" pitchFamily="18" charset="0"/>
              </a:rPr>
              <a:t>The flexoelectric effect is the size dependent material property.</a:t>
            </a:r>
          </a:p>
          <a:p>
            <a:pPr marL="285750" indent="-285750" eaLnBrk="1" hangingPunct="1">
              <a:spcBef>
                <a:spcPct val="0"/>
              </a:spcBef>
            </a:pPr>
            <a:r>
              <a:rPr lang="en-GB" altLang="cs-CZ" sz="1400" dirty="0">
                <a:solidFill>
                  <a:schemeClr val="tx1"/>
                </a:solidFill>
                <a:latin typeface="Corbel" panose="020B0503020204020204" pitchFamily="34" charset="0"/>
                <a:cs typeface="Times New Roman" panose="02020603050405020304" pitchFamily="18" charset="0"/>
              </a:rPr>
              <a:t>The strain gradients usually occur near the crack tip and therefore it is relevant to suppose that the crack formation and propagation is affected by the flexoelectricity in the dielectric materials.</a:t>
            </a:r>
          </a:p>
        </p:txBody>
      </p:sp>
    </p:spTree>
    <p:extLst>
      <p:ext uri="{BB962C8B-B14F-4D97-AF65-F5344CB8AC3E}">
        <p14:creationId xmlns:p14="http://schemas.microsoft.com/office/powerpoint/2010/main" val="250913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980728"/>
            <a:ext cx="9144000" cy="523220"/>
          </a:xfrm>
          <a:prstGeom prst="rect">
            <a:avLst/>
          </a:prstGeom>
        </p:spPr>
        <p:txBody>
          <a:bodyPr wrap="square">
            <a:spAutoFit/>
          </a:bodyPr>
          <a:lstStyle/>
          <a:p>
            <a:pPr algn="ctr" eaLnBrk="1" fontAlgn="auto" hangingPunct="1">
              <a:spcBef>
                <a:spcPts val="0"/>
              </a:spcBef>
              <a:spcAft>
                <a:spcPts val="600"/>
              </a:spcAft>
              <a:buFont typeface="Arial" panose="020B0604020202020204" pitchFamily="34" charset="0"/>
              <a:buNone/>
              <a:defRPr/>
            </a:pPr>
            <a:r>
              <a:rPr lang="en-GB" sz="2800" b="1" dirty="0">
                <a:solidFill>
                  <a:srgbClr val="FF0000"/>
                </a:solidFill>
                <a:latin typeface="Corbel" panose="020B0503020204020204" pitchFamily="34" charset="0"/>
                <a:ea typeface="Yu Gothic" panose="020B0400000000000000" pitchFamily="34" charset="-128"/>
                <a:cs typeface="Times New Roman" panose="02020603050405020304" pitchFamily="18" charset="0"/>
              </a:rPr>
              <a:t>The flexoelectricity in solids</a:t>
            </a:r>
            <a:endParaRPr lang="en-GB" sz="2800" dirty="0">
              <a:solidFill>
                <a:srgbClr val="FF0000"/>
              </a:solidFill>
              <a:latin typeface="Corbel" panose="020B0503020204020204" pitchFamily="34" charset="0"/>
              <a:ea typeface="Yu Gothic" panose="020B0400000000000000" pitchFamily="34" charset="-128"/>
              <a:cs typeface="Times New Roman" panose="02020603050405020304" pitchFamily="18" charset="0"/>
            </a:endParaRPr>
          </a:p>
        </p:txBody>
      </p:sp>
      <p:sp>
        <p:nvSpPr>
          <p:cNvPr id="6" name="Zástupný symbol pro zápatí 2">
            <a:extLst>
              <a:ext uri="{FF2B5EF4-FFF2-40B4-BE49-F238E27FC236}">
                <a16:creationId xmlns:a16="http://schemas.microsoft.com/office/drawing/2014/main" id="{06CA676D-7413-42E2-76AB-529A840E337E}"/>
              </a:ext>
            </a:extLst>
          </p:cNvPr>
          <p:cNvSpPr>
            <a:spLocks noGrp="1"/>
          </p:cNvSpPr>
          <p:nvPr>
            <p:ph type="ftr" sz="quarter" idx="11"/>
          </p:nvPr>
        </p:nvSpPr>
        <p:spPr>
          <a:xfrm>
            <a:off x="0" y="6482010"/>
            <a:ext cx="9144000" cy="365125"/>
          </a:xfrm>
        </p:spPr>
        <p:txBody>
          <a:bodyPr/>
          <a:lstStyle/>
          <a:p>
            <a:pPr>
              <a:defRPr/>
            </a:pPr>
            <a:r>
              <a:rPr lang="en-GB" sz="1400" dirty="0">
                <a:solidFill>
                  <a:schemeClr val="tx1"/>
                </a:solidFill>
                <a:latin typeface="Corbel" panose="020B0503020204020204" pitchFamily="34" charset="0"/>
              </a:rPr>
              <a:t>27/28th International Conference ENGINEERING MECHANICS 2022, </a:t>
            </a:r>
            <a:r>
              <a:rPr lang="en-GB" sz="1400" dirty="0" err="1">
                <a:solidFill>
                  <a:schemeClr val="tx1"/>
                </a:solidFill>
                <a:latin typeface="Corbel" panose="020B0503020204020204" pitchFamily="34" charset="0"/>
              </a:rPr>
              <a:t>Milovy</a:t>
            </a:r>
            <a:r>
              <a:rPr lang="en-GB" sz="1400" dirty="0">
                <a:solidFill>
                  <a:schemeClr val="tx1"/>
                </a:solidFill>
                <a:latin typeface="Corbel" panose="020B0503020204020204" pitchFamily="34" charset="0"/>
              </a:rPr>
              <a:t>, Czech Republic, May 9 – 12, 2022</a:t>
            </a:r>
          </a:p>
        </p:txBody>
      </p:sp>
      <p:pic>
        <p:nvPicPr>
          <p:cNvPr id="8" name="Picture 4">
            <a:extLst>
              <a:ext uri="{FF2B5EF4-FFF2-40B4-BE49-F238E27FC236}">
                <a16:creationId xmlns:a16="http://schemas.microsoft.com/office/drawing/2014/main" id="{7015AAAC-602C-0291-BB1C-2130766B5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112724" y="58266"/>
            <a:ext cx="918552" cy="92246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TextovéPole 9">
                <a:extLst>
                  <a:ext uri="{FF2B5EF4-FFF2-40B4-BE49-F238E27FC236}">
                    <a16:creationId xmlns:a16="http://schemas.microsoft.com/office/drawing/2014/main" id="{DC6184E0-70B5-5F70-B0A2-FE3B8AC91302}"/>
                  </a:ext>
                </a:extLst>
              </p:cNvPr>
              <p:cNvSpPr txBox="1"/>
              <p:nvPr/>
            </p:nvSpPr>
            <p:spPr>
              <a:xfrm>
                <a:off x="1597283" y="1978427"/>
                <a:ext cx="2160240" cy="1405513"/>
              </a:xfrm>
              <a:prstGeom prst="rect">
                <a:avLst/>
              </a:prstGeom>
              <a:noFill/>
              <a:ln cap="rnd">
                <a:solidFill>
                  <a:schemeClr val="tx1"/>
                </a:solidFill>
              </a:ln>
            </p:spPr>
            <p:txBody>
              <a:bodyPr wrap="square">
                <a:spAutoFit/>
              </a:bodyPr>
              <a:lstStyle/>
              <a:p>
                <a:pPr algn="ctr">
                  <a:lnSpc>
                    <a:spcPct val="150000"/>
                  </a:lnSpc>
                  <a:spcAft>
                    <a:spcPts val="800"/>
                  </a:spcAft>
                </a:pPr>
                <a14:m>
                  <m:oMathPara xmlns:m="http://schemas.openxmlformats.org/officeDocument/2006/math">
                    <m:oMathParaPr>
                      <m:jc m:val="right"/>
                    </m:oMathParaPr>
                    <m:oMath xmlns:m="http://schemas.openxmlformats.org/officeDocument/2006/math">
                      <m:r>
                        <m:rPr>
                          <m:sty m:val="p"/>
                        </m:rPr>
                        <a:rPr lang="en-GB" sz="1800"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cs-CZ"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𝝈</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GB" sz="1800">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𝝉</m:t>
                          </m:r>
                        </m:e>
                      </m:d>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m:t>
                      </m:r>
                    </m:oMath>
                  </m:oMathPara>
                </a14:m>
                <a:endParaRPr lang="cs-CZ" sz="1800" dirty="0">
                  <a:effectLst/>
                  <a:latin typeface="Cambria" panose="02040503050406030204" pitchFamily="18" charset="0"/>
                  <a:ea typeface="Calibri" panose="020F0502020204030204" pitchFamily="34" charset="0"/>
                  <a:cs typeface="Times New Roman" panose="02020603050405020304" pitchFamily="18" charset="0"/>
                </a:endParaRPr>
              </a:p>
              <a:p>
                <a:pPr algn="ctr">
                  <a:lnSpc>
                    <a:spcPct val="150000"/>
                  </a:lnSpc>
                  <a:spcAft>
                    <a:spcPts val="800"/>
                  </a:spcAft>
                </a:pPr>
                <a14:m>
                  <m:oMathPara xmlns:m="http://schemas.openxmlformats.org/officeDocument/2006/math">
                    <m:oMathParaPr>
                      <m:jc m:val="right"/>
                    </m:oMathParaPr>
                    <m:oMath xmlns:m="http://schemas.openxmlformats.org/officeDocument/2006/math">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cs-CZ"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𝜖</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sSup>
                        <m:sSupPr>
                          <m:ctrlPr>
                            <a:rPr lang="cs-CZ"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GB" sz="1800">
                              <a:effectLst/>
                              <a:latin typeface="Cambria Math" panose="02040503050406030204" pitchFamily="18" charset="0"/>
                              <a:ea typeface="Times New Roman" panose="02020603050405020304" pitchFamily="18" charset="0"/>
                              <a:cs typeface="Times New Roman" panose="02020603050405020304" pitchFamily="18" charset="0"/>
                            </a:rPr>
                            <m:t>∇</m:t>
                          </m:r>
                        </m:e>
                        <m:sup>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𝜑</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GB" sz="1800">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𝑷</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m:t>
                      </m:r>
                    </m:oMath>
                  </m:oMathPara>
                </a14:m>
                <a:endParaRPr lang="cs-CZ" sz="1800" dirty="0">
                  <a:effectLst/>
                  <a:latin typeface="Cambria" panose="02040503050406030204" pitchFamily="18" charset="0"/>
                  <a:ea typeface="Calibri" panose="020F0502020204030204" pitchFamily="34" charset="0"/>
                  <a:cs typeface="Times New Roman" panose="02020603050405020304" pitchFamily="18" charset="0"/>
                </a:endParaRPr>
              </a:p>
              <a:p>
                <a:pPr algn="ctr"/>
                <a14:m>
                  <m:oMathPara xmlns:m="http://schemas.openxmlformats.org/officeDocument/2006/math">
                    <m:oMathParaPr>
                      <m:jc m:val="right"/>
                    </m:oMathParaPr>
                    <m:oMath xmlns:m="http://schemas.openxmlformats.org/officeDocument/2006/math">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𝑬</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GB" sz="1800">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𝜑</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m:t>
                      </m:r>
                    </m:oMath>
                  </m:oMathPara>
                </a14:m>
                <a:endParaRPr lang="cs-CZ" dirty="0"/>
              </a:p>
            </p:txBody>
          </p:sp>
        </mc:Choice>
        <mc:Fallback xmlns="">
          <p:sp>
            <p:nvSpPr>
              <p:cNvPr id="10" name="TextovéPole 9">
                <a:extLst>
                  <a:ext uri="{FF2B5EF4-FFF2-40B4-BE49-F238E27FC236}">
                    <a16:creationId xmlns:a16="http://schemas.microsoft.com/office/drawing/2014/main" id="{DC6184E0-70B5-5F70-B0A2-FE3B8AC91302}"/>
                  </a:ext>
                </a:extLst>
              </p:cNvPr>
              <p:cNvSpPr txBox="1">
                <a:spLocks noRot="1" noChangeAspect="1" noMove="1" noResize="1" noEditPoints="1" noAdjustHandles="1" noChangeArrowheads="1" noChangeShapeType="1" noTextEdit="1"/>
              </p:cNvSpPr>
              <p:nvPr/>
            </p:nvSpPr>
            <p:spPr>
              <a:xfrm>
                <a:off x="1597283" y="1978427"/>
                <a:ext cx="2160240" cy="1405513"/>
              </a:xfrm>
              <a:prstGeom prst="rect">
                <a:avLst/>
              </a:prstGeom>
              <a:blipFill>
                <a:blip r:embed="rId3"/>
                <a:stretch>
                  <a:fillRect b="-1293"/>
                </a:stretch>
              </a:blipFill>
              <a:ln cap="rnd">
                <a:solidFill>
                  <a:schemeClr val="tx1"/>
                </a:solidFill>
              </a:ln>
            </p:spPr>
            <p:txBody>
              <a:bodyPr/>
              <a:lstStyle/>
              <a:p>
                <a:r>
                  <a:rPr lang="cs-CZ">
                    <a:noFill/>
                  </a:rPr>
                  <a:t> </a:t>
                </a:r>
              </a:p>
            </p:txBody>
          </p:sp>
        </mc:Fallback>
      </mc:AlternateContent>
      <p:sp>
        <p:nvSpPr>
          <p:cNvPr id="13" name="TextovéPole 12">
            <a:extLst>
              <a:ext uri="{FF2B5EF4-FFF2-40B4-BE49-F238E27FC236}">
                <a16:creationId xmlns:a16="http://schemas.microsoft.com/office/drawing/2014/main" id="{61DB7520-1A55-9820-634B-B48960AED5EF}"/>
              </a:ext>
            </a:extLst>
          </p:cNvPr>
          <p:cNvSpPr txBox="1"/>
          <p:nvPr/>
        </p:nvSpPr>
        <p:spPr>
          <a:xfrm>
            <a:off x="1506765" y="1609095"/>
            <a:ext cx="2286000" cy="369332"/>
          </a:xfrm>
          <a:prstGeom prst="rect">
            <a:avLst/>
          </a:prstGeom>
          <a:noFill/>
        </p:spPr>
        <p:txBody>
          <a:bodyPr wrap="square">
            <a:spAutoFit/>
          </a:bodyPr>
          <a:lstStyle/>
          <a:p>
            <a:r>
              <a:rPr lang="en-GB" sz="1800" dirty="0">
                <a:effectLst/>
                <a:latin typeface="Corbel" panose="020B0503020204020204" pitchFamily="34" charset="0"/>
                <a:ea typeface="Times New Roman" panose="02020603050405020304" pitchFamily="18" charset="0"/>
                <a:cs typeface="Times New Roman" panose="02020603050405020304" pitchFamily="18" charset="0"/>
              </a:rPr>
              <a:t>Governing equations</a:t>
            </a:r>
            <a:endParaRPr lang="cs-CZ" dirty="0"/>
          </a:p>
        </p:txBody>
      </p:sp>
      <p:sp>
        <p:nvSpPr>
          <p:cNvPr id="15" name="TextovéPole 14">
            <a:extLst>
              <a:ext uri="{FF2B5EF4-FFF2-40B4-BE49-F238E27FC236}">
                <a16:creationId xmlns:a16="http://schemas.microsoft.com/office/drawing/2014/main" id="{46D6E3E6-33F0-D50A-383E-070C45CF73C4}"/>
              </a:ext>
            </a:extLst>
          </p:cNvPr>
          <p:cNvSpPr txBox="1"/>
          <p:nvPr/>
        </p:nvSpPr>
        <p:spPr>
          <a:xfrm>
            <a:off x="4302224" y="1865517"/>
            <a:ext cx="2358008" cy="369332"/>
          </a:xfrm>
          <a:prstGeom prst="rect">
            <a:avLst/>
          </a:prstGeom>
          <a:noFill/>
        </p:spPr>
        <p:txBody>
          <a:bodyPr wrap="square">
            <a:spAutoFit/>
          </a:bodyPr>
          <a:lstStyle/>
          <a:p>
            <a:pPr algn="ctr"/>
            <a:r>
              <a:rPr lang="en-GB" dirty="0">
                <a:latin typeface="Corbel" panose="020B0503020204020204" pitchFamily="34" charset="0"/>
                <a:ea typeface="Times New Roman" panose="02020603050405020304" pitchFamily="18" charset="0"/>
                <a:cs typeface="Times New Roman" panose="02020603050405020304" pitchFamily="18" charset="0"/>
              </a:rPr>
              <a:t>C</a:t>
            </a:r>
            <a:r>
              <a:rPr lang="en-GB" sz="1800" dirty="0">
                <a:effectLst/>
                <a:latin typeface="Corbel" panose="020B0503020204020204" pitchFamily="34" charset="0"/>
                <a:ea typeface="Times New Roman" panose="02020603050405020304" pitchFamily="18" charset="0"/>
                <a:cs typeface="Times New Roman" panose="02020603050405020304" pitchFamily="18" charset="0"/>
              </a:rPr>
              <a:t>onstitutive equations</a:t>
            </a:r>
            <a:endParaRPr lang="cs-CZ"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7" name="TextovéPole 16">
                <a:extLst>
                  <a:ext uri="{FF2B5EF4-FFF2-40B4-BE49-F238E27FC236}">
                    <a16:creationId xmlns:a16="http://schemas.microsoft.com/office/drawing/2014/main" id="{8978246D-7C7B-07BA-2785-5F09D701B8A3}"/>
                  </a:ext>
                </a:extLst>
              </p:cNvPr>
              <p:cNvSpPr txBox="1"/>
              <p:nvPr/>
            </p:nvSpPr>
            <p:spPr>
              <a:xfrm>
                <a:off x="1259632" y="3963294"/>
                <a:ext cx="5400600" cy="2418034"/>
              </a:xfrm>
              <a:prstGeom prst="rect">
                <a:avLst/>
              </a:prstGeom>
              <a:noFill/>
              <a:ln>
                <a:solidFill>
                  <a:schemeClr val="tx1"/>
                </a:solidFill>
              </a:ln>
            </p:spPr>
            <p:txBody>
              <a:bodyPr wrap="square">
                <a:spAutoFit/>
              </a:bodyPr>
              <a:lstStyle/>
              <a:p>
                <a:pPr>
                  <a:lnSpc>
                    <a:spcPct val="106000"/>
                  </a:lnSpc>
                  <a:spcAft>
                    <a:spcPts val="800"/>
                  </a:spcAft>
                </a:pPr>
                <a14:m>
                  <m:oMathPara xmlns:m="http://schemas.openxmlformats.org/officeDocument/2006/math">
                    <m:oMathParaPr>
                      <m:jc m:val="left"/>
                    </m:oMathParaPr>
                    <m:oMath xmlns:m="http://schemas.openxmlformats.org/officeDocument/2006/math">
                      <m:r>
                        <a:rPr lang="en-GB" sz="1800" b="1" i="1" smtClean="0">
                          <a:effectLst/>
                          <a:latin typeface="Cambria Math" panose="02040503050406030204" pitchFamily="18" charset="0"/>
                          <a:ea typeface="Times New Roman" panose="02020603050405020304" pitchFamily="18" charset="0"/>
                          <a:cs typeface="Times New Roman" panose="02020603050405020304" pitchFamily="18" charset="0"/>
                        </a:rPr>
                        <m:t>𝒖</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bar>
                        <m:barPr>
                          <m:pos m:val="top"/>
                          <m:ctrlPr>
                            <a:rPr lang="cs-CZ" sz="1800" i="1">
                              <a:effectLst/>
                              <a:latin typeface="Cambria Math" panose="02040503050406030204" pitchFamily="18" charset="0"/>
                              <a:ea typeface="Times New Roman" panose="02020603050405020304" pitchFamily="18" charset="0"/>
                              <a:cs typeface="Times New Roman" panose="02020603050405020304" pitchFamily="18" charset="0"/>
                            </a:rPr>
                          </m:ctrlPr>
                        </m:barPr>
                        <m:e>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𝒖</m:t>
                          </m:r>
                        </m:e>
                      </m:bar>
                      <m: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cs-CZ" sz="1800" dirty="0">
                  <a:effectLst/>
                  <a:latin typeface="Cambria" panose="02040503050406030204" pitchFamily="18" charset="0"/>
                  <a:ea typeface="Calibri" panose="020F0502020204030204" pitchFamily="34" charset="0"/>
                  <a:cs typeface="Times New Roman" panose="02020603050405020304" pitchFamily="18" charset="0"/>
                </a:endParaRPr>
              </a:p>
              <a:p>
                <a:pPr>
                  <a:lnSpc>
                    <a:spcPct val="106000"/>
                  </a:lnSpc>
                  <a:spcAft>
                    <a:spcPts val="800"/>
                  </a:spcAft>
                </a:pPr>
                <a14:m>
                  <m:oMathPara xmlns:m="http://schemas.openxmlformats.org/officeDocument/2006/math">
                    <m:oMathParaPr>
                      <m:jc m:val="left"/>
                    </m:oMathParaPr>
                    <m:oMath xmlns:m="http://schemas.openxmlformats.org/officeDocument/2006/math">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𝝂</m:t>
                      </m:r>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𝒏</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cs-CZ"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GB" sz="1800">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𝒖</m:t>
                          </m:r>
                        </m:e>
                      </m:d>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bar>
                        <m:barPr>
                          <m:pos m:val="top"/>
                          <m:ctrlPr>
                            <a:rPr lang="cs-CZ" sz="1800" i="1">
                              <a:effectLst/>
                              <a:latin typeface="Cambria Math" panose="02040503050406030204" pitchFamily="18" charset="0"/>
                              <a:ea typeface="Times New Roman" panose="02020603050405020304" pitchFamily="18" charset="0"/>
                              <a:cs typeface="Times New Roman" panose="02020603050405020304" pitchFamily="18" charset="0"/>
                            </a:rPr>
                          </m:ctrlPr>
                        </m:barPr>
                        <m:e>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𝝂</m:t>
                          </m:r>
                        </m:e>
                      </m:bar>
                    </m:oMath>
                  </m:oMathPara>
                </a14:m>
                <a:endParaRPr lang="cs-CZ" sz="1800" dirty="0">
                  <a:effectLst/>
                  <a:latin typeface="Cambria" panose="02040503050406030204" pitchFamily="18" charset="0"/>
                  <a:ea typeface="Calibri" panose="020F0502020204030204" pitchFamily="34" charset="0"/>
                  <a:cs typeface="Times New Roman" panose="02020603050405020304" pitchFamily="18" charset="0"/>
                </a:endParaRPr>
              </a:p>
              <a:p>
                <a:pPr>
                  <a:lnSpc>
                    <a:spcPct val="106000"/>
                  </a:lnSpc>
                  <a:spcAft>
                    <a:spcPts val="800"/>
                  </a:spcAft>
                </a:pPr>
                <a14:m>
                  <m:oMathPara xmlns:m="http://schemas.openxmlformats.org/officeDocument/2006/math">
                    <m:oMathParaPr>
                      <m:jc m:val="left"/>
                    </m:oMathParaPr>
                    <m:oMath xmlns:m="http://schemas.openxmlformats.org/officeDocument/2006/math">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𝒕</m:t>
                      </m:r>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𝒏</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cs-CZ"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𝝈</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GB" sz="1800">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𝝉</m:t>
                          </m:r>
                        </m:e>
                      </m:d>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cs-CZ"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en-GB" sz="1800">
                              <a:effectLst/>
                              <a:latin typeface="Cambria Math" panose="02040503050406030204" pitchFamily="18" charset="0"/>
                              <a:ea typeface="Times New Roman" panose="02020603050405020304" pitchFamily="18" charset="0"/>
                              <a:cs typeface="Times New Roman" panose="02020603050405020304" pitchFamily="18" charset="0"/>
                            </a:rPr>
                            <m:t>∇</m:t>
                          </m:r>
                        </m:e>
                      </m:acc>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cs-CZ"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𝒏</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𝝉</m:t>
                          </m:r>
                        </m:e>
                      </m:d>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cs-CZ" sz="1800" i="1">
                              <a:effectLst/>
                              <a:latin typeface="Cambria Math" panose="02040503050406030204" pitchFamily="18" charset="0"/>
                              <a:ea typeface="Times New Roman" panose="02020603050405020304" pitchFamily="18" charset="0"/>
                              <a:cs typeface="Times New Roman" panose="02020603050405020304" pitchFamily="18" charset="0"/>
                            </a:rPr>
                          </m:ctrlPr>
                        </m:dPr>
                        <m:e>
                          <m:acc>
                            <m:accPr>
                              <m:chr m:val="̃"/>
                              <m:ctrlPr>
                                <a:rPr lang="cs-CZ"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en-GB" sz="1800">
                                  <a:effectLst/>
                                  <a:latin typeface="Cambria Math" panose="02040503050406030204" pitchFamily="18" charset="0"/>
                                  <a:ea typeface="Times New Roman" panose="02020603050405020304" pitchFamily="18" charset="0"/>
                                  <a:cs typeface="Times New Roman" panose="02020603050405020304" pitchFamily="18" charset="0"/>
                                </a:rPr>
                                <m:t>∇</m:t>
                              </m:r>
                            </m:e>
                          </m:acc>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𝒏</m:t>
                          </m:r>
                        </m:e>
                      </m:d>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𝒏</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cs-CZ"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𝒏</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𝝉</m:t>
                          </m:r>
                        </m:e>
                      </m:d>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bar>
                        <m:barPr>
                          <m:pos m:val="top"/>
                          <m:ctrlPr>
                            <a:rPr lang="cs-CZ" sz="1800" i="1">
                              <a:effectLst/>
                              <a:latin typeface="Cambria Math" panose="02040503050406030204" pitchFamily="18" charset="0"/>
                              <a:ea typeface="Times New Roman" panose="02020603050405020304" pitchFamily="18" charset="0"/>
                              <a:cs typeface="Times New Roman" panose="02020603050405020304" pitchFamily="18" charset="0"/>
                            </a:rPr>
                          </m:ctrlPr>
                        </m:barPr>
                        <m:e>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𝒕</m:t>
                          </m:r>
                        </m:e>
                      </m:bar>
                    </m:oMath>
                  </m:oMathPara>
                </a14:m>
                <a:endParaRPr lang="cs-CZ" sz="1800" dirty="0">
                  <a:effectLst/>
                  <a:latin typeface="Cambria" panose="02040503050406030204" pitchFamily="18" charset="0"/>
                  <a:ea typeface="Calibri" panose="020F0502020204030204" pitchFamily="34" charset="0"/>
                  <a:cs typeface="Times New Roman" panose="02020603050405020304" pitchFamily="18" charset="0"/>
                </a:endParaRPr>
              </a:p>
              <a:p>
                <a:pPr>
                  <a:lnSpc>
                    <a:spcPct val="106000"/>
                  </a:lnSpc>
                  <a:spcAft>
                    <a:spcPts val="800"/>
                  </a:spcAft>
                </a:pPr>
                <a14:m>
                  <m:oMathPara xmlns:m="http://schemas.openxmlformats.org/officeDocument/2006/math">
                    <m:oMathParaPr>
                      <m:jc m:val="left"/>
                    </m:oMathParaPr>
                    <m:oMath xmlns:m="http://schemas.openxmlformats.org/officeDocument/2006/math">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𝒓</m:t>
                      </m:r>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𝒏</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cs-CZ"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𝒏</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𝝉</m:t>
                          </m:r>
                        </m:e>
                      </m:d>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bar>
                        <m:barPr>
                          <m:pos m:val="top"/>
                          <m:ctrlPr>
                            <a:rPr lang="cs-CZ" sz="1800" i="1">
                              <a:effectLst/>
                              <a:latin typeface="Cambria Math" panose="02040503050406030204" pitchFamily="18" charset="0"/>
                              <a:ea typeface="Times New Roman" panose="02020603050405020304" pitchFamily="18" charset="0"/>
                              <a:cs typeface="Times New Roman" panose="02020603050405020304" pitchFamily="18" charset="0"/>
                            </a:rPr>
                          </m:ctrlPr>
                        </m:barPr>
                        <m:e>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𝒓</m:t>
                          </m:r>
                        </m:e>
                      </m:bar>
                    </m:oMath>
                  </m:oMathPara>
                </a14:m>
                <a:endParaRPr lang="cs-CZ" sz="1800" dirty="0">
                  <a:effectLst/>
                  <a:latin typeface="Cambria" panose="02040503050406030204" pitchFamily="18" charset="0"/>
                  <a:ea typeface="Calibri" panose="020F0502020204030204" pitchFamily="34" charset="0"/>
                  <a:cs typeface="Times New Roman" panose="02020603050405020304" pitchFamily="18" charset="0"/>
                </a:endParaRPr>
              </a:p>
              <a:p>
                <a:pPr>
                  <a:lnSpc>
                    <a:spcPct val="106000"/>
                  </a:lnSpc>
                  <a:spcAft>
                    <a:spcPts val="800"/>
                  </a:spcAft>
                </a:pPr>
                <a14:m>
                  <m:oMathPara xmlns:m="http://schemas.openxmlformats.org/officeDocument/2006/math">
                    <m:oMathParaPr>
                      <m:jc m:val="left"/>
                    </m:oMathParaPr>
                    <m:oMath xmlns:m="http://schemas.openxmlformats.org/officeDocument/2006/math">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𝜑</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bar>
                        <m:barPr>
                          <m:pos m:val="top"/>
                          <m:ctrlPr>
                            <a:rPr lang="cs-CZ" sz="1800" i="1">
                              <a:effectLst/>
                              <a:latin typeface="Cambria Math" panose="02040503050406030204" pitchFamily="18" charset="0"/>
                              <a:ea typeface="Times New Roman" panose="02020603050405020304" pitchFamily="18" charset="0"/>
                              <a:cs typeface="Times New Roman" panose="02020603050405020304" pitchFamily="18" charset="0"/>
                            </a:rPr>
                          </m:ctrlPr>
                        </m:bar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𝜑</m:t>
                          </m:r>
                        </m:e>
                      </m:bar>
                    </m:oMath>
                  </m:oMathPara>
                </a14:m>
                <a:endParaRPr lang="cs-CZ" sz="1800" dirty="0">
                  <a:effectLst/>
                  <a:latin typeface="Cambria"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𝜔</m:t>
                      </m:r>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𝒏</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cs-CZ"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cs-CZ"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𝜖</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𝑬</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𝑷</m:t>
                          </m:r>
                        </m:e>
                      </m:d>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bar>
                        <m:barPr>
                          <m:pos m:val="top"/>
                          <m:ctrlPr>
                            <a:rPr lang="cs-CZ" i="1">
                              <a:effectLst/>
                              <a:latin typeface="Cambria Math" panose="02040503050406030204" pitchFamily="18" charset="0"/>
                              <a:ea typeface="Times New Roman" panose="02020603050405020304" pitchFamily="18" charset="0"/>
                              <a:cs typeface="Times New Roman" panose="02020603050405020304" pitchFamily="18" charset="0"/>
                            </a:rPr>
                          </m:ctrlPr>
                        </m:bar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𝜔</m:t>
                          </m:r>
                        </m:e>
                      </m:bar>
                    </m:oMath>
                  </m:oMathPara>
                </a14:m>
                <a:endParaRPr lang="cs-CZ" dirty="0"/>
              </a:p>
            </p:txBody>
          </p:sp>
        </mc:Choice>
        <mc:Fallback xmlns="">
          <p:sp>
            <p:nvSpPr>
              <p:cNvPr id="17" name="TextovéPole 16">
                <a:extLst>
                  <a:ext uri="{FF2B5EF4-FFF2-40B4-BE49-F238E27FC236}">
                    <a16:creationId xmlns:a16="http://schemas.microsoft.com/office/drawing/2014/main" id="{8978246D-7C7B-07BA-2785-5F09D701B8A3}"/>
                  </a:ext>
                </a:extLst>
              </p:cNvPr>
              <p:cNvSpPr txBox="1">
                <a:spLocks noRot="1" noChangeAspect="1" noMove="1" noResize="1" noEditPoints="1" noAdjustHandles="1" noChangeArrowheads="1" noChangeShapeType="1" noTextEdit="1"/>
              </p:cNvSpPr>
              <p:nvPr/>
            </p:nvSpPr>
            <p:spPr>
              <a:xfrm>
                <a:off x="1259632" y="3963294"/>
                <a:ext cx="5400600" cy="2418034"/>
              </a:xfrm>
              <a:prstGeom prst="rect">
                <a:avLst/>
              </a:prstGeom>
              <a:blipFill>
                <a:blip r:embed="rId4"/>
                <a:stretch>
                  <a:fillRect/>
                </a:stretch>
              </a:blipFill>
              <a:ln>
                <a:solidFill>
                  <a:schemeClr val="tx1"/>
                </a:solid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4" name="TextovéPole 13">
                <a:extLst>
                  <a:ext uri="{FF2B5EF4-FFF2-40B4-BE49-F238E27FC236}">
                    <a16:creationId xmlns:a16="http://schemas.microsoft.com/office/drawing/2014/main" id="{E13750FE-8183-45BD-CE60-9581193C2A65}"/>
                  </a:ext>
                </a:extLst>
              </p:cNvPr>
              <p:cNvSpPr txBox="1"/>
              <p:nvPr/>
            </p:nvSpPr>
            <p:spPr>
              <a:xfrm>
                <a:off x="4427984" y="2253208"/>
                <a:ext cx="3600400" cy="2085699"/>
              </a:xfrm>
              <a:prstGeom prst="rect">
                <a:avLst/>
              </a:prstGeom>
              <a:solidFill>
                <a:schemeClr val="bg1"/>
              </a:solidFill>
              <a:ln>
                <a:solidFill>
                  <a:schemeClr val="tx1"/>
                </a:solidFill>
              </a:ln>
              <a:effectLst>
                <a:outerShdw blurRad="50800" dist="50800" dir="5400000" algn="ctr" rotWithShape="0">
                  <a:schemeClr val="bg2"/>
                </a:outerShdw>
              </a:effectLst>
            </p:spPr>
            <p:txBody>
              <a:bodyPr wrap="square">
                <a:spAutoFit/>
              </a:bodyPr>
              <a:lstStyle/>
              <a:p>
                <a:pPr algn="ctr">
                  <a:lnSpc>
                    <a:spcPct val="150000"/>
                  </a:lnSpc>
                  <a:spcAft>
                    <a:spcPts val="800"/>
                  </a:spcAft>
                </a:pPr>
                <a14:m>
                  <m:oMathPara xmlns:m="http://schemas.openxmlformats.org/officeDocument/2006/math">
                    <m:oMathParaPr>
                      <m:jc m:val="left"/>
                    </m:oMathParaPr>
                    <m:oMath xmlns:m="http://schemas.openxmlformats.org/officeDocument/2006/math">
                      <m:r>
                        <a:rPr lang="en-GB" sz="1800" b="1" i="1" smtClean="0">
                          <a:effectLst/>
                          <a:latin typeface="Cambria Math" panose="02040503050406030204" pitchFamily="18" charset="0"/>
                          <a:ea typeface="Times New Roman" panose="02020603050405020304" pitchFamily="18" charset="0"/>
                          <a:cs typeface="Times New Roman" panose="02020603050405020304" pitchFamily="18" charset="0"/>
                        </a:rPr>
                        <m:t>𝝈</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𝜆</m:t>
                      </m:r>
                      <m:r>
                        <m:rPr>
                          <m:sty m:val="p"/>
                        </m:rPr>
                        <a:rPr lang="en-GB" sz="1800">
                          <a:effectLst/>
                          <a:latin typeface="Cambria Math" panose="02040503050406030204" pitchFamily="18" charset="0"/>
                          <a:ea typeface="Times New Roman" panose="02020603050405020304" pitchFamily="18" charset="0"/>
                          <a:cs typeface="Times New Roman" panose="02020603050405020304" pitchFamily="18" charset="0"/>
                        </a:rPr>
                        <m:t>Tr</m:t>
                      </m:r>
                      <m:d>
                        <m:dPr>
                          <m:ctrlPr>
                            <a:rPr lang="cs-CZ"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𝜀</m:t>
                          </m:r>
                        </m:e>
                      </m:d>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𝑰</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+2</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𝜇</m:t>
                      </m:r>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𝜺</m:t>
                      </m:r>
                    </m:oMath>
                  </m:oMathPara>
                </a14:m>
                <a:endParaRPr lang="cs-CZ" sz="1800" dirty="0">
                  <a:effectLst/>
                  <a:latin typeface="Cambria" panose="02040503050406030204" pitchFamily="18" charset="0"/>
                  <a:ea typeface="Calibri" panose="020F0502020204030204" pitchFamily="34" charset="0"/>
                  <a:cs typeface="Times New Roman" panose="02020603050405020304" pitchFamily="18" charset="0"/>
                </a:endParaRPr>
              </a:p>
              <a:p>
                <a:pPr algn="ctr">
                  <a:lnSpc>
                    <a:spcPct val="150000"/>
                  </a:lnSpc>
                  <a:spcAft>
                    <a:spcPts val="800"/>
                  </a:spcAft>
                </a:pPr>
                <a14:m>
                  <m:oMathPara xmlns:m="http://schemas.openxmlformats.org/officeDocument/2006/math">
                    <m:oMathParaPr>
                      <m:jc m:val="left"/>
                    </m:oMathParaPr>
                    <m:oMath xmlns:m="http://schemas.openxmlformats.org/officeDocument/2006/math">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𝑷</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cs-CZ"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𝑎</m:t>
                          </m:r>
                        </m:e>
                        <m:sup>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−1</m:t>
                          </m:r>
                        </m:sup>
                      </m:sSup>
                      <m:d>
                        <m:dPr>
                          <m:begChr m:val="["/>
                          <m:endChr m:val="]"/>
                          <m:ctrlPr>
                            <a:rPr lang="cs-CZ"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𝑬</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cs-CZ" sz="1800"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en-GB" sz="1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m:rPr>
                              <m:sty m:val="p"/>
                            </m:rPr>
                            <a:rPr lang="en-GB" sz="1800">
                              <a:effectLst/>
                              <a:latin typeface="Cambria Math" panose="02040503050406030204" pitchFamily="18" charset="0"/>
                              <a:ea typeface="Times New Roman" panose="02020603050405020304" pitchFamily="18" charset="0"/>
                              <a:cs typeface="Times New Roman" panose="02020603050405020304" pitchFamily="18" charset="0"/>
                            </a:rPr>
                            <m:t>∇Tr</m:t>
                          </m:r>
                          <m:d>
                            <m:dPr>
                              <m:ctrlPr>
                                <a:rPr lang="cs-CZ"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𝜺</m:t>
                              </m:r>
                            </m:e>
                          </m:d>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−2</m:t>
                          </m:r>
                          <m:sSub>
                            <m:sSubPr>
                              <m:ctrlPr>
                                <a:rPr lang="cs-CZ" sz="1800"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en-GB" sz="1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r>
                            <m:rPr>
                              <m:sty m:val="p"/>
                            </m:rPr>
                            <a:rPr lang="en-GB" sz="1800">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𝜺</m:t>
                          </m:r>
                        </m:e>
                      </m:d>
                    </m:oMath>
                  </m:oMathPara>
                </a14:m>
                <a:endParaRPr lang="cs-CZ" sz="1800" dirty="0">
                  <a:effectLst/>
                  <a:latin typeface="Cambria"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GB" sz="18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𝝉</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cs-CZ" i="1" smtClean="0">
                              <a:solidFill>
                                <a:srgbClr val="FF0000"/>
                              </a:solidFill>
                              <a:effectLst/>
                              <a:latin typeface="Cambria Math" panose="02040503050406030204" pitchFamily="18" charset="0"/>
                              <a:ea typeface="Times New Roman" panose="02020603050405020304" pitchFamily="18" charset="0"/>
                            </a:rPr>
                          </m:ctrlPr>
                        </m:sSupPr>
                        <m:e>
                          <m:r>
                            <a:rPr lang="en-GB" sz="1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𝑙</m:t>
                          </m:r>
                        </m:e>
                        <m:sup>
                          <m:r>
                            <a:rPr lang="en-GB" sz="1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en-GB" sz="1800">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𝝈</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cs-CZ" i="1" smtClean="0">
                              <a:solidFill>
                                <a:srgbClr val="FF0000"/>
                              </a:solidFill>
                              <a:effectLst/>
                              <a:latin typeface="Cambria Math" panose="02040503050406030204" pitchFamily="18" charset="0"/>
                              <a:ea typeface="Times New Roman" panose="02020603050405020304" pitchFamily="18" charset="0"/>
                            </a:rPr>
                          </m:ctrlPr>
                        </m:sSubPr>
                        <m:e>
                          <m:r>
                            <a:rPr lang="en-GB" sz="1800"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en-GB" sz="1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d>
                        <m:dPr>
                          <m:ctrlPr>
                            <a:rPr lang="cs-CZ" i="1">
                              <a:effectLst/>
                              <a:latin typeface="Cambria Math" panose="02040503050406030204" pitchFamily="18" charset="0"/>
                              <a:ea typeface="Times New Roman" panose="02020603050405020304" pitchFamily="18" charset="0"/>
                            </a:rPr>
                          </m:ctrlPr>
                        </m:dPr>
                        <m:e>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𝑷</m:t>
                          </m:r>
                          <m:sSub>
                            <m:sSubPr>
                              <m:ctrlPr>
                                <a:rPr lang="cs-CZ" i="1">
                                  <a:effectLst/>
                                  <a:latin typeface="Cambria Math" panose="02040503050406030204" pitchFamily="18" charset="0"/>
                                  <a:ea typeface="Times New Roman" panose="02020603050405020304" pitchFamily="18" charset="0"/>
                                </a:rPr>
                              </m:ctrlPr>
                            </m:sSubPr>
                            <m:e>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𝒆</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sSub>
                            <m:sSubPr>
                              <m:ctrlPr>
                                <a:rPr lang="cs-CZ" i="1">
                                  <a:effectLst/>
                                  <a:latin typeface="Cambria Math" panose="02040503050406030204" pitchFamily="18" charset="0"/>
                                  <a:ea typeface="Times New Roman" panose="02020603050405020304" pitchFamily="18" charset="0"/>
                                </a:rPr>
                              </m:ctrlPr>
                            </m:sSubPr>
                            <m:e>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𝒆</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𝑷</m:t>
                          </m:r>
                          <m:sSub>
                            <m:sSubPr>
                              <m:ctrlPr>
                                <a:rPr lang="cs-CZ" i="1">
                                  <a:effectLst/>
                                  <a:latin typeface="Cambria Math" panose="02040503050406030204" pitchFamily="18" charset="0"/>
                                  <a:ea typeface="Times New Roman" panose="02020603050405020304" pitchFamily="18" charset="0"/>
                                </a:rPr>
                              </m:ctrlPr>
                            </m:sSubPr>
                            <m:e>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𝒆</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𝑗</m:t>
                              </m:r>
                            </m:sub>
                          </m:sSub>
                          <m:sSub>
                            <m:sSubPr>
                              <m:ctrlPr>
                                <a:rPr lang="cs-CZ" i="1">
                                  <a:effectLst/>
                                  <a:latin typeface="Cambria Math" panose="02040503050406030204" pitchFamily="18" charset="0"/>
                                  <a:ea typeface="Times New Roman" panose="02020603050405020304" pitchFamily="18" charset="0"/>
                                </a:rPr>
                              </m:ctrlPr>
                            </m:sSubPr>
                            <m:e>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𝒆</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𝑗</m:t>
                              </m:r>
                            </m:sub>
                          </m:sSub>
                        </m:e>
                      </m:d>
                    </m:oMath>
                  </m:oMathPara>
                </a14:m>
                <a:endParaRPr lang="en-GB" sz="1800" i="1" dirty="0">
                  <a:effectLst/>
                  <a:latin typeface="Cambria Math" panose="02040503050406030204" pitchFamily="18" charset="0"/>
                  <a:ea typeface="Times New Roman" panose="02020603050405020304" pitchFamily="18" charset="0"/>
                  <a:cs typeface="Times New Roman" panose="02020603050405020304" pitchFamily="18" charset="0"/>
                </a:endParaRPr>
              </a:p>
              <a:p>
                <a:pPr/>
                <a14:m>
                  <m:oMathPara xmlns:m="http://schemas.openxmlformats.org/officeDocument/2006/math">
                    <m:oMathParaPr>
                      <m:jc m:val="right"/>
                    </m:oMathParaPr>
                    <m:oMath xmlns:m="http://schemas.openxmlformats.org/officeDocument/2006/math">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cs-CZ" i="1" smtClean="0">
                              <a:solidFill>
                                <a:srgbClr val="FF0000"/>
                              </a:solidFill>
                              <a:effectLst/>
                              <a:latin typeface="Cambria Math" panose="02040503050406030204" pitchFamily="18" charset="0"/>
                              <a:ea typeface="Times New Roman" panose="02020603050405020304" pitchFamily="18" charset="0"/>
                            </a:rPr>
                          </m:ctrlPr>
                        </m:sSubPr>
                        <m:e>
                          <m:r>
                            <a:rPr lang="en-GB" sz="1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en-GB" sz="1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d>
                        <m:dPr>
                          <m:ctrlPr>
                            <a:rPr lang="cs-CZ" i="1">
                              <a:effectLst/>
                              <a:latin typeface="Cambria Math" panose="02040503050406030204" pitchFamily="18" charset="0"/>
                              <a:ea typeface="Times New Roman" panose="02020603050405020304" pitchFamily="18" charset="0"/>
                            </a:rPr>
                          </m:ctrlPr>
                        </m:dPr>
                        <m:e>
                          <m:sSub>
                            <m:sSubPr>
                              <m:ctrlPr>
                                <a:rPr lang="cs-CZ" i="1">
                                  <a:effectLst/>
                                  <a:latin typeface="Cambria Math" panose="02040503050406030204" pitchFamily="18" charset="0"/>
                                  <a:ea typeface="Times New Roman" panose="02020603050405020304" pitchFamily="18" charset="0"/>
                                </a:rPr>
                              </m:ctrlPr>
                            </m:sSubPr>
                            <m:e>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𝒆</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sSub>
                            <m:sSubPr>
                              <m:ctrlPr>
                                <a:rPr lang="cs-CZ" i="1">
                                  <a:effectLst/>
                                  <a:latin typeface="Cambria Math" panose="02040503050406030204" pitchFamily="18" charset="0"/>
                                  <a:ea typeface="Times New Roman" panose="02020603050405020304" pitchFamily="18" charset="0"/>
                                </a:rPr>
                              </m:ctrlPr>
                            </m:sSubPr>
                            <m:e>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𝒆</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𝑷</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cs-CZ" i="1">
                                  <a:effectLst/>
                                  <a:latin typeface="Cambria Math" panose="02040503050406030204" pitchFamily="18" charset="0"/>
                                  <a:ea typeface="Times New Roman" panose="02020603050405020304" pitchFamily="18" charset="0"/>
                                </a:rPr>
                              </m:ctrlPr>
                            </m:sSubPr>
                            <m:e>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𝒆</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𝑗</m:t>
                              </m:r>
                            </m:sub>
                          </m:sSub>
                          <m:sSub>
                            <m:sSubPr>
                              <m:ctrlPr>
                                <a:rPr lang="cs-CZ" i="1">
                                  <a:effectLst/>
                                  <a:latin typeface="Cambria Math" panose="02040503050406030204" pitchFamily="18" charset="0"/>
                                  <a:ea typeface="Times New Roman" panose="02020603050405020304" pitchFamily="18" charset="0"/>
                                </a:rPr>
                              </m:ctrlPr>
                            </m:sSubPr>
                            <m:e>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𝒆</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𝑗</m:t>
                              </m:r>
                            </m:sub>
                          </m:sSub>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𝑷</m:t>
                          </m:r>
                        </m:e>
                      </m:d>
                    </m:oMath>
                  </m:oMathPara>
                </a14:m>
                <a:endParaRPr lang="en-GB" sz="1800" b="1" i="1" dirty="0">
                  <a:effectLst/>
                  <a:latin typeface="Cambria Math" panose="02040503050406030204" pitchFamily="18" charset="0"/>
                  <a:ea typeface="Times New Roman" panose="02020603050405020304" pitchFamily="18" charset="0"/>
                  <a:cs typeface="Times New Roman" panose="02020603050405020304" pitchFamily="18" charset="0"/>
                </a:endParaRPr>
              </a:p>
              <a:p>
                <a:pPr/>
                <a14:m>
                  <m:oMathPara xmlns:m="http://schemas.openxmlformats.org/officeDocument/2006/math">
                    <m:oMathParaPr>
                      <m:jc m:val="right"/>
                    </m:oMathParaPr>
                    <m:oMath xmlns:m="http://schemas.openxmlformats.org/officeDocument/2006/math">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cs-CZ" i="1" smtClean="0">
                              <a:solidFill>
                                <a:srgbClr val="FF0000"/>
                              </a:solidFill>
                              <a:effectLst/>
                              <a:latin typeface="Cambria Math" panose="02040503050406030204" pitchFamily="18" charset="0"/>
                              <a:ea typeface="Times New Roman" panose="02020603050405020304" pitchFamily="18" charset="0"/>
                            </a:rPr>
                          </m:ctrlPr>
                        </m:sSubPr>
                        <m:e>
                          <m:r>
                            <a:rPr lang="en-GB" sz="1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en-GB" sz="1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d>
                        <m:dPr>
                          <m:ctrlPr>
                            <a:rPr lang="cs-CZ" i="1">
                              <a:effectLst/>
                              <a:latin typeface="Cambria Math" panose="02040503050406030204" pitchFamily="18" charset="0"/>
                              <a:ea typeface="Times New Roman" panose="02020603050405020304" pitchFamily="18" charset="0"/>
                            </a:rPr>
                          </m:ctrlPr>
                        </m:dPr>
                        <m:e>
                          <m:sSub>
                            <m:sSubPr>
                              <m:ctrlPr>
                                <a:rPr lang="cs-CZ" i="1">
                                  <a:effectLst/>
                                  <a:latin typeface="Cambria Math" panose="02040503050406030204" pitchFamily="18" charset="0"/>
                                  <a:ea typeface="Times New Roman" panose="02020603050405020304" pitchFamily="18" charset="0"/>
                                </a:rPr>
                              </m:ctrlPr>
                            </m:sSubPr>
                            <m:e>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𝒆</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𝑷</m:t>
                          </m:r>
                          <m:sSub>
                            <m:sSubPr>
                              <m:ctrlPr>
                                <a:rPr lang="cs-CZ" i="1">
                                  <a:effectLst/>
                                  <a:latin typeface="Cambria Math" panose="02040503050406030204" pitchFamily="18" charset="0"/>
                                  <a:ea typeface="Times New Roman" panose="02020603050405020304" pitchFamily="18" charset="0"/>
                                </a:rPr>
                              </m:ctrlPr>
                            </m:sSubPr>
                            <m:e>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𝒆</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cs-CZ" i="1">
                                  <a:effectLst/>
                                  <a:latin typeface="Cambria Math" panose="02040503050406030204" pitchFamily="18" charset="0"/>
                                  <a:ea typeface="Times New Roman" panose="02020603050405020304" pitchFamily="18" charset="0"/>
                                </a:rPr>
                              </m:ctrlPr>
                            </m:sSubPr>
                            <m:e>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𝒆</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𝑗</m:t>
                              </m:r>
                            </m:sub>
                          </m:sSub>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𝑷</m:t>
                          </m:r>
                          <m:sSub>
                            <m:sSubPr>
                              <m:ctrlPr>
                                <a:rPr lang="cs-CZ" i="1">
                                  <a:effectLst/>
                                  <a:latin typeface="Cambria Math" panose="02040503050406030204" pitchFamily="18" charset="0"/>
                                  <a:ea typeface="Times New Roman" panose="02020603050405020304" pitchFamily="18" charset="0"/>
                                </a:rPr>
                              </m:ctrlPr>
                            </m:sSubPr>
                            <m:e>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𝒆</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𝑗</m:t>
                              </m:r>
                            </m:sub>
                          </m:sSub>
                        </m:e>
                      </m:d>
                    </m:oMath>
                  </m:oMathPara>
                </a14:m>
                <a:endParaRPr lang="cs-CZ" dirty="0"/>
              </a:p>
            </p:txBody>
          </p:sp>
        </mc:Choice>
        <mc:Fallback xmlns="">
          <p:sp>
            <p:nvSpPr>
              <p:cNvPr id="14" name="TextovéPole 13">
                <a:extLst>
                  <a:ext uri="{FF2B5EF4-FFF2-40B4-BE49-F238E27FC236}">
                    <a16:creationId xmlns:a16="http://schemas.microsoft.com/office/drawing/2014/main" id="{E13750FE-8183-45BD-CE60-9581193C2A65}"/>
                  </a:ext>
                </a:extLst>
              </p:cNvPr>
              <p:cNvSpPr txBox="1">
                <a:spLocks noRot="1" noChangeAspect="1" noMove="1" noResize="1" noEditPoints="1" noAdjustHandles="1" noChangeArrowheads="1" noChangeShapeType="1" noTextEdit="1"/>
              </p:cNvSpPr>
              <p:nvPr/>
            </p:nvSpPr>
            <p:spPr>
              <a:xfrm>
                <a:off x="4427984" y="2253208"/>
                <a:ext cx="3600400" cy="2085699"/>
              </a:xfrm>
              <a:prstGeom prst="rect">
                <a:avLst/>
              </a:prstGeom>
              <a:blipFill>
                <a:blip r:embed="rId5"/>
                <a:stretch>
                  <a:fillRect/>
                </a:stretch>
              </a:blipFill>
              <a:ln>
                <a:solidFill>
                  <a:schemeClr val="tx1"/>
                </a:solidFill>
              </a:ln>
              <a:effectLst>
                <a:outerShdw blurRad="50800" dist="50800" dir="5400000" algn="ctr" rotWithShape="0">
                  <a:schemeClr val="bg2"/>
                </a:outerShdw>
              </a:effectLst>
            </p:spPr>
            <p:txBody>
              <a:bodyPr/>
              <a:lstStyle/>
              <a:p>
                <a:r>
                  <a:rPr lang="cs-CZ">
                    <a:noFill/>
                  </a:rPr>
                  <a:t> </a:t>
                </a:r>
              </a:p>
            </p:txBody>
          </p:sp>
        </mc:Fallback>
      </mc:AlternateContent>
      <p:sp>
        <p:nvSpPr>
          <p:cNvPr id="18" name="TextovéPole 17">
            <a:extLst>
              <a:ext uri="{FF2B5EF4-FFF2-40B4-BE49-F238E27FC236}">
                <a16:creationId xmlns:a16="http://schemas.microsoft.com/office/drawing/2014/main" id="{FFF3CE3F-ABF7-15AD-2806-1282D6EDE942}"/>
              </a:ext>
            </a:extLst>
          </p:cNvPr>
          <p:cNvSpPr txBox="1"/>
          <p:nvPr/>
        </p:nvSpPr>
        <p:spPr>
          <a:xfrm>
            <a:off x="1034988" y="3593962"/>
            <a:ext cx="2358008" cy="369332"/>
          </a:xfrm>
          <a:prstGeom prst="rect">
            <a:avLst/>
          </a:prstGeom>
          <a:noFill/>
        </p:spPr>
        <p:txBody>
          <a:bodyPr wrap="square">
            <a:spAutoFit/>
          </a:bodyPr>
          <a:lstStyle/>
          <a:p>
            <a:pPr algn="ctr"/>
            <a:r>
              <a:rPr lang="en-GB" dirty="0">
                <a:latin typeface="Corbel" panose="020B0503020204020204" pitchFamily="34" charset="0"/>
                <a:ea typeface="Times New Roman" panose="02020603050405020304" pitchFamily="18" charset="0"/>
                <a:cs typeface="Times New Roman" panose="02020603050405020304" pitchFamily="18" charset="0"/>
              </a:rPr>
              <a:t>Boundary conditions</a:t>
            </a:r>
            <a:endParaRPr lang="cs-CZ" dirty="0">
              <a:latin typeface="Corbel" panose="020B0503020204020204" pitchFamily="34" charset="0"/>
            </a:endParaRPr>
          </a:p>
        </p:txBody>
      </p:sp>
      <p:sp>
        <p:nvSpPr>
          <p:cNvPr id="19" name="TextovéPole 18">
            <a:extLst>
              <a:ext uri="{FF2B5EF4-FFF2-40B4-BE49-F238E27FC236}">
                <a16:creationId xmlns:a16="http://schemas.microsoft.com/office/drawing/2014/main" id="{752AD401-B67E-CD84-D9CB-F050C7D347B9}"/>
              </a:ext>
            </a:extLst>
          </p:cNvPr>
          <p:cNvSpPr txBox="1"/>
          <p:nvPr/>
        </p:nvSpPr>
        <p:spPr>
          <a:xfrm>
            <a:off x="6723112" y="5609304"/>
            <a:ext cx="1512168" cy="523220"/>
          </a:xfrm>
          <a:prstGeom prst="rect">
            <a:avLst/>
          </a:prstGeom>
          <a:solidFill>
            <a:schemeClr val="bg1"/>
          </a:solidFill>
        </p:spPr>
        <p:txBody>
          <a:bodyPr wrap="square" rtlCol="0">
            <a:spAutoFit/>
          </a:bodyPr>
          <a:lstStyle/>
          <a:p>
            <a:r>
              <a:rPr lang="en-GB" sz="1400" b="1" dirty="0">
                <a:solidFill>
                  <a:srgbClr val="FF0000"/>
                </a:solidFill>
                <a:latin typeface="Corbel" panose="020B0503020204020204" pitchFamily="34" charset="0"/>
              </a:rPr>
              <a:t>material length scale parameter</a:t>
            </a:r>
          </a:p>
        </p:txBody>
      </p:sp>
      <p:cxnSp>
        <p:nvCxnSpPr>
          <p:cNvPr id="20" name="Přímá spojnice se šipkou 28">
            <a:extLst>
              <a:ext uri="{FF2B5EF4-FFF2-40B4-BE49-F238E27FC236}">
                <a16:creationId xmlns:a16="http://schemas.microsoft.com/office/drawing/2014/main" id="{C049AD21-CCFE-DA8B-1FA3-E90BA478E5D2}"/>
              </a:ext>
            </a:extLst>
          </p:cNvPr>
          <p:cNvCxnSpPr>
            <a:cxnSpLocks/>
            <a:stCxn id="19" idx="1"/>
          </p:cNvCxnSpPr>
          <p:nvPr/>
        </p:nvCxnSpPr>
        <p:spPr>
          <a:xfrm rot="10800000">
            <a:off x="5004048" y="3743048"/>
            <a:ext cx="1719064" cy="2127867"/>
          </a:xfrm>
          <a:prstGeom prst="curvedConnector2">
            <a:avLst/>
          </a:prstGeom>
          <a:ln w="12700">
            <a:solidFill>
              <a:srgbClr val="FF0000"/>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30" name="TextovéPole 29">
            <a:extLst>
              <a:ext uri="{FF2B5EF4-FFF2-40B4-BE49-F238E27FC236}">
                <a16:creationId xmlns:a16="http://schemas.microsoft.com/office/drawing/2014/main" id="{3A462D95-91E8-865B-0160-C316A6A08343}"/>
              </a:ext>
            </a:extLst>
          </p:cNvPr>
          <p:cNvSpPr txBox="1"/>
          <p:nvPr/>
        </p:nvSpPr>
        <p:spPr>
          <a:xfrm>
            <a:off x="7164288" y="1348987"/>
            <a:ext cx="1188132" cy="523220"/>
          </a:xfrm>
          <a:prstGeom prst="rect">
            <a:avLst/>
          </a:prstGeom>
          <a:solidFill>
            <a:schemeClr val="bg1"/>
          </a:solidFill>
        </p:spPr>
        <p:txBody>
          <a:bodyPr wrap="square" rtlCol="0">
            <a:spAutoFit/>
          </a:bodyPr>
          <a:lstStyle/>
          <a:p>
            <a:r>
              <a:rPr lang="en-GB" sz="1400" b="1" dirty="0">
                <a:solidFill>
                  <a:srgbClr val="FF0000"/>
                </a:solidFill>
                <a:latin typeface="Corbel" panose="020B0503020204020204" pitchFamily="34" charset="0"/>
              </a:rPr>
              <a:t>flexoelectric parameters</a:t>
            </a:r>
          </a:p>
        </p:txBody>
      </p:sp>
      <p:cxnSp>
        <p:nvCxnSpPr>
          <p:cNvPr id="31" name="Přímá spojnice se šipkou 28">
            <a:extLst>
              <a:ext uri="{FF2B5EF4-FFF2-40B4-BE49-F238E27FC236}">
                <a16:creationId xmlns:a16="http://schemas.microsoft.com/office/drawing/2014/main" id="{51DFC430-380D-F00E-2C40-53F959EC643C}"/>
              </a:ext>
            </a:extLst>
          </p:cNvPr>
          <p:cNvCxnSpPr>
            <a:cxnSpLocks/>
            <a:stCxn id="30" idx="2"/>
          </p:cNvCxnSpPr>
          <p:nvPr/>
        </p:nvCxnSpPr>
        <p:spPr>
          <a:xfrm rot="5400000">
            <a:off x="7012329" y="2096176"/>
            <a:ext cx="969994" cy="522057"/>
          </a:xfrm>
          <a:prstGeom prst="curvedConnector3">
            <a:avLst>
              <a:gd name="adj1" fmla="val 50000"/>
            </a:avLst>
          </a:prstGeom>
          <a:ln w="12700">
            <a:solidFill>
              <a:srgbClr val="FF0000"/>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34" name="Přímá spojnice se šipkou 28">
            <a:extLst>
              <a:ext uri="{FF2B5EF4-FFF2-40B4-BE49-F238E27FC236}">
                <a16:creationId xmlns:a16="http://schemas.microsoft.com/office/drawing/2014/main" id="{EBA18CA2-66EF-5702-A210-FCF5E0370BC8}"/>
              </a:ext>
            </a:extLst>
          </p:cNvPr>
          <p:cNvCxnSpPr>
            <a:cxnSpLocks/>
            <a:stCxn id="30" idx="1"/>
          </p:cNvCxnSpPr>
          <p:nvPr/>
        </p:nvCxnSpPr>
        <p:spPr>
          <a:xfrm rot="10800000" flipV="1">
            <a:off x="5899508" y="1610597"/>
            <a:ext cx="1264781" cy="1283090"/>
          </a:xfrm>
          <a:prstGeom prst="curvedConnector2">
            <a:avLst/>
          </a:prstGeom>
          <a:ln w="12700">
            <a:solidFill>
              <a:srgbClr val="FF0000"/>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41" name="TextovéPole 40">
            <a:extLst>
              <a:ext uri="{FF2B5EF4-FFF2-40B4-BE49-F238E27FC236}">
                <a16:creationId xmlns:a16="http://schemas.microsoft.com/office/drawing/2014/main" id="{78B204D5-57F2-0171-9958-35009FC5B281}"/>
              </a:ext>
            </a:extLst>
          </p:cNvPr>
          <p:cNvSpPr txBox="1"/>
          <p:nvPr/>
        </p:nvSpPr>
        <p:spPr>
          <a:xfrm>
            <a:off x="3157547" y="3992710"/>
            <a:ext cx="1270436" cy="307777"/>
          </a:xfrm>
          <a:prstGeom prst="rect">
            <a:avLst/>
          </a:prstGeom>
          <a:solidFill>
            <a:schemeClr val="bg1"/>
          </a:solidFill>
        </p:spPr>
        <p:txBody>
          <a:bodyPr wrap="square" rtlCol="0">
            <a:spAutoFit/>
          </a:bodyPr>
          <a:lstStyle/>
          <a:p>
            <a:r>
              <a:rPr lang="en-GB" sz="1400" b="1" dirty="0">
                <a:solidFill>
                  <a:srgbClr val="FF0000"/>
                </a:solidFill>
                <a:latin typeface="Corbel" panose="020B0503020204020204" pitchFamily="34" charset="0"/>
              </a:rPr>
              <a:t>double stress</a:t>
            </a:r>
          </a:p>
        </p:txBody>
      </p:sp>
      <p:cxnSp>
        <p:nvCxnSpPr>
          <p:cNvPr id="42" name="Přímá spojnice se šipkou 28">
            <a:extLst>
              <a:ext uri="{FF2B5EF4-FFF2-40B4-BE49-F238E27FC236}">
                <a16:creationId xmlns:a16="http://schemas.microsoft.com/office/drawing/2014/main" id="{CED31757-E140-D187-D1D7-D1910DD96957}"/>
              </a:ext>
            </a:extLst>
          </p:cNvPr>
          <p:cNvCxnSpPr>
            <a:cxnSpLocks/>
          </p:cNvCxnSpPr>
          <p:nvPr/>
        </p:nvCxnSpPr>
        <p:spPr>
          <a:xfrm rot="5400000" flipH="1" flipV="1">
            <a:off x="4208997" y="3681837"/>
            <a:ext cx="365965" cy="360038"/>
          </a:xfrm>
          <a:prstGeom prst="curvedConnector3">
            <a:avLst>
              <a:gd name="adj1" fmla="val 50000"/>
            </a:avLst>
          </a:prstGeom>
          <a:ln w="12700">
            <a:solidFill>
              <a:srgbClr val="FF0000"/>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715773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2217" y="2143822"/>
            <a:ext cx="5685363" cy="2700362"/>
          </a:xfrm>
          <a:prstGeom prst="rect">
            <a:avLst/>
          </a:prstGeom>
        </p:spPr>
      </p:pic>
      <p:sp>
        <p:nvSpPr>
          <p:cNvPr id="6" name="Zaoblený obdélník 5"/>
          <p:cNvSpPr/>
          <p:nvPr/>
        </p:nvSpPr>
        <p:spPr>
          <a:xfrm>
            <a:off x="1378355" y="1966204"/>
            <a:ext cx="1753486" cy="3059406"/>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ovéPole 9"/>
          <p:cNvSpPr txBox="1"/>
          <p:nvPr/>
        </p:nvSpPr>
        <p:spPr>
          <a:xfrm>
            <a:off x="611561" y="5582907"/>
            <a:ext cx="1152128" cy="646331"/>
          </a:xfrm>
          <a:prstGeom prst="rect">
            <a:avLst/>
          </a:prstGeom>
          <a:noFill/>
          <a:ln w="25400">
            <a:solidFill>
              <a:schemeClr val="tx1"/>
            </a:solidFill>
            <a:prstDash val="sysDot"/>
          </a:ln>
        </p:spPr>
        <p:txBody>
          <a:bodyPr wrap="square" rtlCol="0">
            <a:spAutoFit/>
          </a:bodyPr>
          <a:lstStyle/>
          <a:p>
            <a:pPr algn="ctr"/>
            <a:r>
              <a:rPr lang="en-GB" b="1" dirty="0">
                <a:latin typeface="Corbel" panose="020B0503020204020204" pitchFamily="34" charset="0"/>
              </a:rPr>
              <a:t>classical elasticity</a:t>
            </a:r>
            <a:endParaRPr lang="en-US" b="1" dirty="0">
              <a:latin typeface="Corbel" panose="020B0503020204020204" pitchFamily="34" charset="0"/>
            </a:endParaRPr>
          </a:p>
        </p:txBody>
      </p:sp>
      <p:sp>
        <p:nvSpPr>
          <p:cNvPr id="11" name="Zaoblený obdélník 10"/>
          <p:cNvSpPr/>
          <p:nvPr/>
        </p:nvSpPr>
        <p:spPr>
          <a:xfrm>
            <a:off x="1241861" y="1740118"/>
            <a:ext cx="6241687" cy="3575967"/>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cxnSp>
        <p:nvCxnSpPr>
          <p:cNvPr id="13" name="Přímá spojnice se šipkou 12"/>
          <p:cNvCxnSpPr>
            <a:cxnSpLocks/>
          </p:cNvCxnSpPr>
          <p:nvPr/>
        </p:nvCxnSpPr>
        <p:spPr>
          <a:xfrm>
            <a:off x="1763689" y="5905321"/>
            <a:ext cx="360039" cy="0"/>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7740352" y="5720655"/>
            <a:ext cx="792088" cy="369332"/>
          </a:xfrm>
          <a:prstGeom prst="rect">
            <a:avLst/>
          </a:prstGeom>
          <a:noFill/>
          <a:ln w="25400">
            <a:solidFill>
              <a:schemeClr val="tx1"/>
            </a:solidFill>
          </a:ln>
        </p:spPr>
        <p:txBody>
          <a:bodyPr wrap="square" rtlCol="0">
            <a:spAutoFit/>
          </a:bodyPr>
          <a:lstStyle/>
          <a:p>
            <a:pPr algn="ctr"/>
            <a:r>
              <a:rPr lang="en-GB" b="1" dirty="0" err="1">
                <a:latin typeface="Corbel" panose="020B0503020204020204" pitchFamily="34" charset="0"/>
              </a:rPr>
              <a:t>flexo</a:t>
            </a:r>
            <a:endParaRPr lang="en-US" b="1"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21" name="TextovéPole 20"/>
              <p:cNvSpPr txBox="1"/>
              <p:nvPr/>
            </p:nvSpPr>
            <p:spPr>
              <a:xfrm>
                <a:off x="2124065" y="5669153"/>
                <a:ext cx="1771318" cy="444096"/>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GB" b="0" i="1" smtClean="0">
                              <a:solidFill>
                                <a:schemeClr val="tx1"/>
                              </a:solidFill>
                              <a:latin typeface="Cambria Math"/>
                            </a:rPr>
                            <m:t>𝜎</m:t>
                          </m:r>
                        </m:e>
                        <m:sub>
                          <m:r>
                            <a:rPr lang="en-GB" b="0" i="1" smtClean="0">
                              <a:solidFill>
                                <a:schemeClr val="tx1"/>
                              </a:solidFill>
                              <a:latin typeface="Cambria Math"/>
                            </a:rPr>
                            <m:t>𝑖𝑗</m:t>
                          </m:r>
                        </m:sub>
                      </m:sSub>
                      <m:r>
                        <a:rPr lang="en-GB" b="0" i="1" smtClean="0">
                          <a:solidFill>
                            <a:schemeClr val="tx1"/>
                          </a:solidFill>
                          <a:latin typeface="Cambria Math"/>
                        </a:rPr>
                        <m:t>=</m:t>
                      </m:r>
                      <m:sSub>
                        <m:sSubPr>
                          <m:ctrlPr>
                            <a:rPr lang="en-GB" b="0" i="1" smtClean="0">
                              <a:solidFill>
                                <a:schemeClr val="tx1"/>
                              </a:solidFill>
                              <a:latin typeface="Cambria Math" panose="02040503050406030204" pitchFamily="18" charset="0"/>
                            </a:rPr>
                          </m:ctrlPr>
                        </m:sSubPr>
                        <m:e>
                          <m:r>
                            <a:rPr lang="en-GB" b="0" i="1" smtClean="0">
                              <a:solidFill>
                                <a:schemeClr val="tx1"/>
                              </a:solidFill>
                              <a:latin typeface="Cambria Math"/>
                            </a:rPr>
                            <m:t>𝜕</m:t>
                          </m:r>
                        </m:e>
                        <m:sub>
                          <m:sSub>
                            <m:sSubPr>
                              <m:ctrlPr>
                                <a:rPr lang="en-GB" b="0" i="1" smtClean="0">
                                  <a:solidFill>
                                    <a:schemeClr val="tx1"/>
                                  </a:solidFill>
                                  <a:latin typeface="Cambria Math" panose="02040503050406030204" pitchFamily="18" charset="0"/>
                                </a:rPr>
                              </m:ctrlPr>
                            </m:sSubPr>
                            <m:e>
                              <m:r>
                                <a:rPr lang="en-GB" b="0" i="1" smtClean="0">
                                  <a:solidFill>
                                    <a:schemeClr val="tx1"/>
                                  </a:solidFill>
                                  <a:latin typeface="Cambria Math"/>
                                </a:rPr>
                                <m:t>𝜀</m:t>
                              </m:r>
                            </m:e>
                            <m:sub>
                              <m:r>
                                <a:rPr lang="en-GB" b="0" i="1" smtClean="0">
                                  <a:solidFill>
                                    <a:schemeClr val="tx1"/>
                                  </a:solidFill>
                                  <a:latin typeface="Cambria Math"/>
                                </a:rPr>
                                <m:t>𝑖𝑗</m:t>
                              </m:r>
                            </m:sub>
                          </m:sSub>
                        </m:sub>
                      </m:sSub>
                      <m:r>
                        <a:rPr lang="en-GB" b="0" i="1" smtClean="0">
                          <a:solidFill>
                            <a:schemeClr val="tx1"/>
                          </a:solidFill>
                          <a:latin typeface="Cambria Math" panose="02040503050406030204" pitchFamily="18" charset="0"/>
                        </a:rPr>
                        <m:t>𝑈</m:t>
                      </m:r>
                      <m:d>
                        <m:dPr>
                          <m:ctrlPr>
                            <a:rPr lang="en-GB" b="0" i="1" smtClean="0">
                              <a:solidFill>
                                <a:schemeClr val="tx1"/>
                              </a:solidFill>
                              <a:latin typeface="Cambria Math" panose="02040503050406030204" pitchFamily="18" charset="0"/>
                            </a:rPr>
                          </m:ctrlPr>
                        </m:dPr>
                        <m:e>
                          <m:sSub>
                            <m:sSubPr>
                              <m:ctrlPr>
                                <a:rPr lang="en-GB" b="0"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𝜀</m:t>
                              </m:r>
                            </m:e>
                            <m:sub>
                              <m:r>
                                <a:rPr lang="en-GB" b="0" i="1" smtClean="0">
                                  <a:solidFill>
                                    <a:schemeClr val="tx1"/>
                                  </a:solidFill>
                                  <a:latin typeface="Cambria Math" panose="02040503050406030204" pitchFamily="18" charset="0"/>
                                </a:rPr>
                                <m:t>𝑖𝑗</m:t>
                              </m:r>
                            </m:sub>
                          </m:sSub>
                        </m:e>
                      </m:d>
                    </m:oMath>
                  </m:oMathPara>
                </a14:m>
                <a:endParaRPr lang="en-US" dirty="0">
                  <a:solidFill>
                    <a:schemeClr val="tx1"/>
                  </a:solidFill>
                </a:endParaRPr>
              </a:p>
            </p:txBody>
          </p:sp>
        </mc:Choice>
        <mc:Fallback xmlns="">
          <p:sp>
            <p:nvSpPr>
              <p:cNvPr id="21" name="TextovéPole 20"/>
              <p:cNvSpPr txBox="1">
                <a:spLocks noRot="1" noChangeAspect="1" noMove="1" noResize="1" noEditPoints="1" noAdjustHandles="1" noChangeArrowheads="1" noChangeShapeType="1" noTextEdit="1"/>
              </p:cNvSpPr>
              <p:nvPr/>
            </p:nvSpPr>
            <p:spPr>
              <a:xfrm>
                <a:off x="2124065" y="5669153"/>
                <a:ext cx="1771318" cy="444096"/>
              </a:xfrm>
              <a:prstGeom prst="rect">
                <a:avLst/>
              </a:prstGeom>
              <a:blipFill>
                <a:blip r:embed="rId3"/>
                <a:stretch>
                  <a:fillRect b="-2597"/>
                </a:stretch>
              </a:blipFill>
              <a:ln>
                <a:solidFill>
                  <a:srgbClr val="FF0000"/>
                </a:solidFill>
              </a:ln>
            </p:spPr>
            <p:txBody>
              <a:bodyPr/>
              <a:lstStyle/>
              <a:p>
                <a:r>
                  <a:rPr lang="cs-CZ">
                    <a:noFill/>
                  </a:rPr>
                  <a:t> </a:t>
                </a:r>
              </a:p>
            </p:txBody>
          </p:sp>
        </mc:Fallback>
      </mc:AlternateContent>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32" name="TextovéPole 31"/>
              <p:cNvSpPr txBox="1"/>
              <p:nvPr/>
            </p:nvSpPr>
            <p:spPr>
              <a:xfrm>
                <a:off x="4327774" y="5676382"/>
                <a:ext cx="3156840" cy="461024"/>
              </a:xfrm>
              <a:prstGeom prst="rect">
                <a:avLst/>
              </a:prstGeom>
              <a:noFill/>
              <a:ln w="25400">
                <a:solidFill>
                  <a:srgbClr val="FF0000"/>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𝜏</m:t>
                          </m:r>
                        </m:e>
                        <m:sub>
                          <m:r>
                            <a:rPr lang="en-GB" b="0" i="1" smtClean="0">
                              <a:solidFill>
                                <a:schemeClr val="tx1"/>
                              </a:solidFill>
                              <a:latin typeface="Cambria Math"/>
                            </a:rPr>
                            <m:t>𝑘𝑖𝑗</m:t>
                          </m:r>
                        </m:sub>
                      </m:sSub>
                      <m:r>
                        <a:rPr lang="en-GB" b="0" i="1" smtClean="0">
                          <a:solidFill>
                            <a:schemeClr val="tx1"/>
                          </a:solidFill>
                          <a:latin typeface="Cambria Math"/>
                        </a:rPr>
                        <m:t>=</m:t>
                      </m:r>
                      <m:sSub>
                        <m:sSubPr>
                          <m:ctrlPr>
                            <a:rPr lang="en-GB" b="0" i="1" smtClean="0">
                              <a:solidFill>
                                <a:schemeClr val="tx1"/>
                              </a:solidFill>
                              <a:latin typeface="Cambria Math" panose="02040503050406030204" pitchFamily="18" charset="0"/>
                            </a:rPr>
                          </m:ctrlPr>
                        </m:sSubPr>
                        <m:e>
                          <m:r>
                            <a:rPr lang="en-GB" i="1">
                              <a:solidFill>
                                <a:schemeClr val="tx1"/>
                              </a:solidFill>
                              <a:latin typeface="Cambria Math"/>
                            </a:rPr>
                            <m:t>𝜕</m:t>
                          </m:r>
                        </m:e>
                        <m:sub>
                          <m:d>
                            <m:dPr>
                              <m:ctrlPr>
                                <a:rPr lang="en-GB" b="0" i="1" smtClean="0">
                                  <a:solidFill>
                                    <a:schemeClr val="tx1"/>
                                  </a:solidFill>
                                  <a:latin typeface="Cambria Math" panose="02040503050406030204" pitchFamily="18" charset="0"/>
                                </a:rPr>
                              </m:ctrlPr>
                            </m:dPr>
                            <m:e>
                              <m:sSub>
                                <m:sSubPr>
                                  <m:ctrlPr>
                                    <a:rPr lang="en-GB" b="0" i="1" smtClean="0">
                                      <a:solidFill>
                                        <a:schemeClr val="tx1"/>
                                      </a:solidFill>
                                      <a:latin typeface="Cambria Math" panose="02040503050406030204" pitchFamily="18" charset="0"/>
                                    </a:rPr>
                                  </m:ctrlPr>
                                </m:sSubPr>
                                <m:e>
                                  <m:r>
                                    <a:rPr lang="en-GB" b="0" i="1" smtClean="0">
                                      <a:solidFill>
                                        <a:schemeClr val="tx1"/>
                                      </a:solidFill>
                                      <a:latin typeface="Cambria Math"/>
                                    </a:rPr>
                                    <m:t>𝜕</m:t>
                                  </m:r>
                                </m:e>
                                <m:sub>
                                  <m:r>
                                    <a:rPr lang="en-GB" b="0" i="1" smtClean="0">
                                      <a:solidFill>
                                        <a:schemeClr val="tx1"/>
                                      </a:solidFill>
                                      <a:latin typeface="Cambria Math"/>
                                    </a:rPr>
                                    <m:t>𝑘</m:t>
                                  </m:r>
                                </m:sub>
                              </m:sSub>
                              <m:sSub>
                                <m:sSubPr>
                                  <m:ctrlPr>
                                    <a:rPr lang="en-GB" b="0" i="1" smtClean="0">
                                      <a:solidFill>
                                        <a:schemeClr val="tx1"/>
                                      </a:solidFill>
                                      <a:latin typeface="Cambria Math" panose="02040503050406030204" pitchFamily="18" charset="0"/>
                                    </a:rPr>
                                  </m:ctrlPr>
                                </m:sSubPr>
                                <m:e>
                                  <m:r>
                                    <a:rPr lang="en-GB" b="0" i="1" smtClean="0">
                                      <a:solidFill>
                                        <a:schemeClr val="tx1"/>
                                      </a:solidFill>
                                      <a:latin typeface="Cambria Math"/>
                                    </a:rPr>
                                    <m:t>𝜀</m:t>
                                  </m:r>
                                </m:e>
                                <m:sub>
                                  <m:r>
                                    <a:rPr lang="en-GB" b="0" i="1" smtClean="0">
                                      <a:solidFill>
                                        <a:schemeClr val="tx1"/>
                                      </a:solidFill>
                                      <a:latin typeface="Cambria Math"/>
                                    </a:rPr>
                                    <m:t>𝑖𝑗</m:t>
                                  </m:r>
                                </m:sub>
                              </m:sSub>
                            </m:e>
                          </m:d>
                        </m:sub>
                      </m:sSub>
                      <m:r>
                        <a:rPr lang="en-GB" b="0" i="1" smtClean="0">
                          <a:solidFill>
                            <a:schemeClr val="tx1"/>
                          </a:solidFill>
                          <a:latin typeface="Cambria Math" panose="02040503050406030204" pitchFamily="18" charset="0"/>
                        </a:rPr>
                        <m:t>𝑈</m:t>
                      </m:r>
                      <m:d>
                        <m:dPr>
                          <m:ctrlPr>
                            <a:rPr lang="en-GB" b="0" i="1" smtClean="0">
                              <a:solidFill>
                                <a:schemeClr val="tx1"/>
                              </a:solidFill>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𝜀</m:t>
                              </m:r>
                            </m:e>
                            <m:sub>
                              <m:r>
                                <a:rPr lang="en-GB" i="1">
                                  <a:latin typeface="Cambria Math" panose="02040503050406030204" pitchFamily="18" charset="0"/>
                                </a:rPr>
                                <m:t>𝑖𝑗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m:t>
                              </m:r>
                            </m:e>
                            <m:sub>
                              <m:r>
                                <a:rPr lang="en-GB" b="0" i="1" smtClean="0">
                                  <a:latin typeface="Cambria Math" panose="02040503050406030204" pitchFamily="18" charset="0"/>
                                </a:rPr>
                                <m:t>𝑘</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𝑃</m:t>
                              </m:r>
                            </m:e>
                            <m:sub>
                              <m:r>
                                <a:rPr lang="en-GB" b="0" i="1" smtClean="0">
                                  <a:latin typeface="Cambria Math" panose="02040503050406030204" pitchFamily="18" charset="0"/>
                                </a:rPr>
                                <m:t>𝑖</m:t>
                              </m:r>
                            </m:sub>
                          </m:sSub>
                        </m:e>
                      </m:d>
                    </m:oMath>
                  </m:oMathPara>
                </a14:m>
                <a:endParaRPr lang="en-GB" b="0" i="1" dirty="0">
                  <a:solidFill>
                    <a:schemeClr val="tx1"/>
                  </a:solidFill>
                  <a:latin typeface="Cambria Math"/>
                </a:endParaRPr>
              </a:p>
            </p:txBody>
          </p:sp>
        </mc:Choice>
        <mc:Fallback xmlns="">
          <p:sp>
            <p:nvSpPr>
              <p:cNvPr id="32" name="TextovéPole 31"/>
              <p:cNvSpPr txBox="1">
                <a:spLocks noRot="1" noChangeAspect="1" noMove="1" noResize="1" noEditPoints="1" noAdjustHandles="1" noChangeArrowheads="1" noChangeShapeType="1" noTextEdit="1"/>
              </p:cNvSpPr>
              <p:nvPr/>
            </p:nvSpPr>
            <p:spPr>
              <a:xfrm>
                <a:off x="4327774" y="5676382"/>
                <a:ext cx="3156840" cy="461024"/>
              </a:xfrm>
              <a:prstGeom prst="rect">
                <a:avLst/>
              </a:prstGeom>
              <a:blipFill>
                <a:blip r:embed="rId4"/>
                <a:stretch>
                  <a:fillRect b="-1250"/>
                </a:stretch>
              </a:blipFill>
              <a:ln w="25400">
                <a:solidFill>
                  <a:srgbClr val="FF0000"/>
                </a:solidFill>
              </a:ln>
            </p:spPr>
            <p:txBody>
              <a:bodyPr/>
              <a:lstStyle/>
              <a:p>
                <a:r>
                  <a:rPr lang="cs-CZ">
                    <a:noFill/>
                  </a:rPr>
                  <a:t> </a:t>
                </a:r>
              </a:p>
            </p:txBody>
          </p:sp>
        </mc:Fallback>
      </mc:AlternateContent>
      <p:sp>
        <p:nvSpPr>
          <p:cNvPr id="4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8" name="TextovéPole 67"/>
          <p:cNvSpPr txBox="1"/>
          <p:nvPr/>
        </p:nvSpPr>
        <p:spPr>
          <a:xfrm>
            <a:off x="7856627" y="1122916"/>
            <a:ext cx="873716" cy="307777"/>
          </a:xfrm>
          <a:prstGeom prst="rect">
            <a:avLst/>
          </a:prstGeom>
          <a:noFill/>
        </p:spPr>
        <p:txBody>
          <a:bodyPr wrap="square" rtlCol="0">
            <a:spAutoFit/>
          </a:bodyPr>
          <a:lstStyle/>
          <a:p>
            <a:r>
              <a:rPr lang="en-GB" sz="1400" b="1" dirty="0">
                <a:solidFill>
                  <a:srgbClr val="FF0000"/>
                </a:solidFill>
                <a:latin typeface="Corbel" panose="020B0503020204020204" pitchFamily="34" charset="0"/>
              </a:rPr>
              <a:t>nonlocal</a:t>
            </a:r>
          </a:p>
        </p:txBody>
      </p:sp>
      <p:cxnSp>
        <p:nvCxnSpPr>
          <p:cNvPr id="69" name="Přímá spojnice se šipkou 28"/>
          <p:cNvCxnSpPr/>
          <p:nvPr/>
        </p:nvCxnSpPr>
        <p:spPr>
          <a:xfrm rot="10800000" flipV="1">
            <a:off x="6199339" y="1306305"/>
            <a:ext cx="1650986" cy="1454638"/>
          </a:xfrm>
          <a:prstGeom prst="curvedConnector3">
            <a:avLst>
              <a:gd name="adj1" fmla="val 50000"/>
            </a:avLst>
          </a:prstGeom>
          <a:ln w="12700">
            <a:solidFill>
              <a:srgbClr val="FF0000"/>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73" name="TextovéPole 72"/>
          <p:cNvSpPr txBox="1"/>
          <p:nvPr/>
        </p:nvSpPr>
        <p:spPr>
          <a:xfrm>
            <a:off x="1077573" y="893001"/>
            <a:ext cx="588960" cy="307777"/>
          </a:xfrm>
          <a:prstGeom prst="rect">
            <a:avLst/>
          </a:prstGeom>
          <a:noFill/>
        </p:spPr>
        <p:txBody>
          <a:bodyPr wrap="square" rtlCol="0">
            <a:spAutoFit/>
          </a:bodyPr>
          <a:lstStyle/>
          <a:p>
            <a:pPr algn="r"/>
            <a:r>
              <a:rPr lang="en-GB" sz="1400" b="1" dirty="0">
                <a:solidFill>
                  <a:srgbClr val="FF0000"/>
                </a:solidFill>
                <a:latin typeface="Corbel" panose="020B0503020204020204" pitchFamily="34" charset="0"/>
              </a:rPr>
              <a:t>local</a:t>
            </a:r>
          </a:p>
        </p:txBody>
      </p:sp>
      <p:cxnSp>
        <p:nvCxnSpPr>
          <p:cNvPr id="74" name="Přímá spojnice se šipkou 28"/>
          <p:cNvCxnSpPr/>
          <p:nvPr/>
        </p:nvCxnSpPr>
        <p:spPr>
          <a:xfrm rot="16200000" flipH="1">
            <a:off x="1355931" y="1234741"/>
            <a:ext cx="931272" cy="886131"/>
          </a:xfrm>
          <a:prstGeom prst="curvedConnector3">
            <a:avLst>
              <a:gd name="adj1" fmla="val 50000"/>
            </a:avLst>
          </a:prstGeom>
          <a:ln w="12700">
            <a:solidFill>
              <a:srgbClr val="FF0000"/>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15" name="Pravoúhlá spojnice 14"/>
          <p:cNvCxnSpPr>
            <a:cxnSpLocks/>
            <a:stCxn id="6" idx="1"/>
            <a:endCxn id="10" idx="1"/>
          </p:cNvCxnSpPr>
          <p:nvPr/>
        </p:nvCxnSpPr>
        <p:spPr>
          <a:xfrm rot="10800000" flipV="1">
            <a:off x="611561" y="3495907"/>
            <a:ext cx="766794" cy="2410166"/>
          </a:xfrm>
          <a:prstGeom prst="bentConnector3">
            <a:avLst>
              <a:gd name="adj1" fmla="val 129812"/>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Pravoúhlá spojnice 19"/>
          <p:cNvCxnSpPr>
            <a:cxnSpLocks/>
            <a:stCxn id="11" idx="3"/>
            <a:endCxn id="14" idx="3"/>
          </p:cNvCxnSpPr>
          <p:nvPr/>
        </p:nvCxnSpPr>
        <p:spPr>
          <a:xfrm>
            <a:off x="7483548" y="3528102"/>
            <a:ext cx="1048892" cy="2377219"/>
          </a:xfrm>
          <a:prstGeom prst="bentConnector3">
            <a:avLst>
              <a:gd name="adj1" fmla="val 121794"/>
            </a:avLst>
          </a:prstGeom>
          <a:ln w="254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8" name="Přímá spojnice se šipkou 27"/>
          <p:cNvCxnSpPr>
            <a:cxnSpLocks/>
            <a:stCxn id="14" idx="1"/>
            <a:endCxn id="32" idx="3"/>
          </p:cNvCxnSpPr>
          <p:nvPr/>
        </p:nvCxnSpPr>
        <p:spPr>
          <a:xfrm flipH="1">
            <a:off x="7484614" y="5905321"/>
            <a:ext cx="255738" cy="1573"/>
          </a:xfrm>
          <a:prstGeom prst="straightConnector1">
            <a:avLst/>
          </a:prstGeom>
          <a:ln w="254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2" name="Obdélník 21">
            <a:extLst>
              <a:ext uri="{FF2B5EF4-FFF2-40B4-BE49-F238E27FC236}">
                <a16:creationId xmlns:a16="http://schemas.microsoft.com/office/drawing/2014/main" id="{9B4AD1EA-EFFC-3709-6275-F514C15F5396}"/>
              </a:ext>
            </a:extLst>
          </p:cNvPr>
          <p:cNvSpPr/>
          <p:nvPr/>
        </p:nvSpPr>
        <p:spPr>
          <a:xfrm>
            <a:off x="0" y="980728"/>
            <a:ext cx="9144000" cy="523220"/>
          </a:xfrm>
          <a:prstGeom prst="rect">
            <a:avLst/>
          </a:prstGeom>
        </p:spPr>
        <p:txBody>
          <a:bodyPr wrap="square">
            <a:spAutoFit/>
          </a:bodyPr>
          <a:lstStyle/>
          <a:p>
            <a:pPr algn="ctr" eaLnBrk="1" fontAlgn="auto" hangingPunct="1">
              <a:spcBef>
                <a:spcPts val="0"/>
              </a:spcBef>
              <a:spcAft>
                <a:spcPts val="600"/>
              </a:spcAft>
              <a:buFont typeface="Arial" panose="020B0604020202020204" pitchFamily="34" charset="0"/>
              <a:buNone/>
              <a:defRPr/>
            </a:pPr>
            <a:r>
              <a:rPr lang="en-GB" sz="2800" b="1" dirty="0">
                <a:solidFill>
                  <a:srgbClr val="FF0000"/>
                </a:solidFill>
                <a:latin typeface="Corbel" panose="020B0503020204020204" pitchFamily="34" charset="0"/>
                <a:ea typeface="Yu Gothic" panose="020B0400000000000000" pitchFamily="34" charset="-128"/>
                <a:cs typeface="Times New Roman" panose="02020603050405020304" pitchFamily="18" charset="0"/>
              </a:rPr>
              <a:t>The flexoelectricity in solids</a:t>
            </a:r>
            <a:endParaRPr lang="en-GB" sz="2800" dirty="0">
              <a:solidFill>
                <a:srgbClr val="FF0000"/>
              </a:solidFill>
              <a:latin typeface="Corbel" panose="020B0503020204020204" pitchFamily="34" charset="0"/>
              <a:ea typeface="Yu Gothic" panose="020B0400000000000000" pitchFamily="34" charset="-128"/>
              <a:cs typeface="Times New Roman" panose="02020603050405020304" pitchFamily="18" charset="0"/>
            </a:endParaRPr>
          </a:p>
        </p:txBody>
      </p:sp>
      <p:pic>
        <p:nvPicPr>
          <p:cNvPr id="23" name="Picture 4">
            <a:extLst>
              <a:ext uri="{FF2B5EF4-FFF2-40B4-BE49-F238E27FC236}">
                <a16:creationId xmlns:a16="http://schemas.microsoft.com/office/drawing/2014/main" id="{7C68227E-068B-C728-EE3D-FC7DE9932D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4112724" y="58266"/>
            <a:ext cx="918552" cy="922462"/>
          </a:xfrm>
          <a:prstGeom prst="rect">
            <a:avLst/>
          </a:prstGeom>
          <a:noFill/>
          <a:extLst>
            <a:ext uri="{909E8E84-426E-40DD-AFC4-6F175D3DCCD1}">
              <a14:hiddenFill xmlns:a14="http://schemas.microsoft.com/office/drawing/2010/main">
                <a:solidFill>
                  <a:srgbClr val="FFFFFF"/>
                </a:solidFill>
              </a14:hiddenFill>
            </a:ext>
          </a:extLst>
        </p:spPr>
      </p:pic>
      <p:sp>
        <p:nvSpPr>
          <p:cNvPr id="29" name="Zástupný symbol pro zápatí 2">
            <a:extLst>
              <a:ext uri="{FF2B5EF4-FFF2-40B4-BE49-F238E27FC236}">
                <a16:creationId xmlns:a16="http://schemas.microsoft.com/office/drawing/2014/main" id="{42AE7C20-0BAA-BC13-C657-67BB6BDC6C95}"/>
              </a:ext>
            </a:extLst>
          </p:cNvPr>
          <p:cNvSpPr>
            <a:spLocks noGrp="1"/>
          </p:cNvSpPr>
          <p:nvPr>
            <p:ph type="ftr" sz="quarter" idx="11"/>
          </p:nvPr>
        </p:nvSpPr>
        <p:spPr>
          <a:xfrm>
            <a:off x="0" y="6482010"/>
            <a:ext cx="9144000" cy="365125"/>
          </a:xfrm>
        </p:spPr>
        <p:txBody>
          <a:bodyPr/>
          <a:lstStyle/>
          <a:p>
            <a:pPr>
              <a:defRPr/>
            </a:pPr>
            <a:r>
              <a:rPr lang="en-GB" sz="1400" dirty="0">
                <a:solidFill>
                  <a:schemeClr val="tx1"/>
                </a:solidFill>
                <a:latin typeface="Corbel" panose="020B0503020204020204" pitchFamily="34" charset="0"/>
              </a:rPr>
              <a:t>27/28th International Conference ENGINEERING MECHANICS 2022, </a:t>
            </a:r>
            <a:r>
              <a:rPr lang="en-GB" sz="1400" dirty="0" err="1">
                <a:solidFill>
                  <a:schemeClr val="tx1"/>
                </a:solidFill>
                <a:latin typeface="Corbel" panose="020B0503020204020204" pitchFamily="34" charset="0"/>
              </a:rPr>
              <a:t>Milovy</a:t>
            </a:r>
            <a:r>
              <a:rPr lang="en-GB" sz="1400" dirty="0">
                <a:solidFill>
                  <a:schemeClr val="tx1"/>
                </a:solidFill>
                <a:latin typeface="Corbel" panose="020B0503020204020204" pitchFamily="34" charset="0"/>
              </a:rPr>
              <a:t>, Czech Republic, May 9 – 12, 2022</a:t>
            </a:r>
          </a:p>
        </p:txBody>
      </p:sp>
    </p:spTree>
    <p:extLst>
      <p:ext uri="{BB962C8B-B14F-4D97-AF65-F5344CB8AC3E}">
        <p14:creationId xmlns:p14="http://schemas.microsoft.com/office/powerpoint/2010/main" val="4043041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Obdélník 21">
            <a:extLst>
              <a:ext uri="{FF2B5EF4-FFF2-40B4-BE49-F238E27FC236}">
                <a16:creationId xmlns:a16="http://schemas.microsoft.com/office/drawing/2014/main" id="{9B4AD1EA-EFFC-3709-6275-F514C15F5396}"/>
              </a:ext>
            </a:extLst>
          </p:cNvPr>
          <p:cNvSpPr/>
          <p:nvPr/>
        </p:nvSpPr>
        <p:spPr>
          <a:xfrm>
            <a:off x="0" y="980728"/>
            <a:ext cx="9144000" cy="400110"/>
          </a:xfrm>
          <a:prstGeom prst="rect">
            <a:avLst/>
          </a:prstGeom>
        </p:spPr>
        <p:txBody>
          <a:bodyPr wrap="square">
            <a:spAutoFit/>
          </a:bodyPr>
          <a:lstStyle/>
          <a:p>
            <a:pPr algn="ctr" eaLnBrk="1" fontAlgn="auto" hangingPunct="1">
              <a:spcBef>
                <a:spcPts val="0"/>
              </a:spcBef>
              <a:spcAft>
                <a:spcPts val="600"/>
              </a:spcAft>
              <a:buFont typeface="Arial" panose="020B0604020202020204" pitchFamily="34" charset="0"/>
              <a:buNone/>
              <a:defRPr/>
            </a:pPr>
            <a:r>
              <a:rPr lang="en-GB" sz="2000" b="1" dirty="0">
                <a:solidFill>
                  <a:srgbClr val="FF0000"/>
                </a:solidFill>
                <a:latin typeface="Corbel" panose="020B0503020204020204" pitchFamily="34" charset="0"/>
                <a:ea typeface="Yu Gothic" panose="020B0400000000000000" pitchFamily="34" charset="-128"/>
                <a:cs typeface="Times New Roman" panose="02020603050405020304" pitchFamily="18" charset="0"/>
              </a:rPr>
              <a:t>The outer and inner asymptotic solution in the flexoelectric solid</a:t>
            </a:r>
          </a:p>
        </p:txBody>
      </p:sp>
      <p:pic>
        <p:nvPicPr>
          <p:cNvPr id="23" name="Picture 4">
            <a:extLst>
              <a:ext uri="{FF2B5EF4-FFF2-40B4-BE49-F238E27FC236}">
                <a16:creationId xmlns:a16="http://schemas.microsoft.com/office/drawing/2014/main" id="{7C68227E-068B-C728-EE3D-FC7DE9932D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112724" y="58266"/>
            <a:ext cx="918552" cy="922462"/>
          </a:xfrm>
          <a:prstGeom prst="rect">
            <a:avLst/>
          </a:prstGeom>
          <a:noFill/>
          <a:extLst>
            <a:ext uri="{909E8E84-426E-40DD-AFC4-6F175D3DCCD1}">
              <a14:hiddenFill xmlns:a14="http://schemas.microsoft.com/office/drawing/2010/main">
                <a:solidFill>
                  <a:srgbClr val="FFFFFF"/>
                </a:solidFill>
              </a14:hiddenFill>
            </a:ext>
          </a:extLst>
        </p:spPr>
      </p:pic>
      <p:sp>
        <p:nvSpPr>
          <p:cNvPr id="29" name="Zástupný symbol pro zápatí 2">
            <a:extLst>
              <a:ext uri="{FF2B5EF4-FFF2-40B4-BE49-F238E27FC236}">
                <a16:creationId xmlns:a16="http://schemas.microsoft.com/office/drawing/2014/main" id="{42AE7C20-0BAA-BC13-C657-67BB6BDC6C95}"/>
              </a:ext>
            </a:extLst>
          </p:cNvPr>
          <p:cNvSpPr>
            <a:spLocks noGrp="1"/>
          </p:cNvSpPr>
          <p:nvPr>
            <p:ph type="ftr" sz="quarter" idx="11"/>
          </p:nvPr>
        </p:nvSpPr>
        <p:spPr>
          <a:xfrm>
            <a:off x="0" y="6482010"/>
            <a:ext cx="9144000" cy="365125"/>
          </a:xfrm>
        </p:spPr>
        <p:txBody>
          <a:bodyPr/>
          <a:lstStyle/>
          <a:p>
            <a:pPr>
              <a:defRPr/>
            </a:pPr>
            <a:r>
              <a:rPr lang="en-GB" sz="1400" dirty="0">
                <a:solidFill>
                  <a:schemeClr val="tx1"/>
                </a:solidFill>
                <a:latin typeface="Corbel" panose="020B0503020204020204" pitchFamily="34" charset="0"/>
              </a:rPr>
              <a:t>27/28th International Conference ENGINEERING MECHANICS 2022, </a:t>
            </a:r>
            <a:r>
              <a:rPr lang="en-GB" sz="1400" dirty="0" err="1">
                <a:solidFill>
                  <a:schemeClr val="tx1"/>
                </a:solidFill>
                <a:latin typeface="Corbel" panose="020B0503020204020204" pitchFamily="34" charset="0"/>
              </a:rPr>
              <a:t>Milovy</a:t>
            </a:r>
            <a:r>
              <a:rPr lang="en-GB" sz="1400" dirty="0">
                <a:solidFill>
                  <a:schemeClr val="tx1"/>
                </a:solidFill>
                <a:latin typeface="Corbel" panose="020B0503020204020204" pitchFamily="34" charset="0"/>
              </a:rPr>
              <a:t>, Czech Republic, May 9 – 12, 2022</a:t>
            </a:r>
          </a:p>
        </p:txBody>
      </p:sp>
      <p:pic>
        <p:nvPicPr>
          <p:cNvPr id="25" name="Obrázek 24">
            <a:extLst>
              <a:ext uri="{FF2B5EF4-FFF2-40B4-BE49-F238E27FC236}">
                <a16:creationId xmlns:a16="http://schemas.microsoft.com/office/drawing/2014/main" id="{9101D23D-945F-963D-3995-528C9E4450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2694364"/>
            <a:ext cx="2808312" cy="2384712"/>
          </a:xfrm>
          <a:prstGeom prst="rect">
            <a:avLst/>
          </a:prstGeom>
        </p:spPr>
      </p:pic>
      <p:pic>
        <p:nvPicPr>
          <p:cNvPr id="26" name="Obrázek 25">
            <a:extLst>
              <a:ext uri="{FF2B5EF4-FFF2-40B4-BE49-F238E27FC236}">
                <a16:creationId xmlns:a16="http://schemas.microsoft.com/office/drawing/2014/main" id="{95A2D38D-540F-C9F9-50B4-44594F486E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9831" y="2694364"/>
            <a:ext cx="2808313" cy="2384712"/>
          </a:xfrm>
          <a:prstGeom prst="rect">
            <a:avLst/>
          </a:prstGeom>
          <a:ln w="50800">
            <a:solidFill>
              <a:srgbClr val="FF0000"/>
            </a:solidFill>
          </a:ln>
        </p:spPr>
      </p:pic>
      <p:pic>
        <p:nvPicPr>
          <p:cNvPr id="27" name="Obrázek 26">
            <a:extLst>
              <a:ext uri="{FF2B5EF4-FFF2-40B4-BE49-F238E27FC236}">
                <a16:creationId xmlns:a16="http://schemas.microsoft.com/office/drawing/2014/main" id="{B58BD442-8150-34FE-E235-50DFD89947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6176" y="2694364"/>
            <a:ext cx="2808313" cy="2384713"/>
          </a:xfrm>
          <a:prstGeom prst="rect">
            <a:avLst/>
          </a:prstGeom>
          <a:ln w="50800">
            <a:solidFill>
              <a:srgbClr val="FF0000"/>
            </a:solidFill>
          </a:ln>
        </p:spPr>
      </p:pic>
      <p:sp>
        <p:nvSpPr>
          <p:cNvPr id="30" name="Obdélník 29">
            <a:extLst>
              <a:ext uri="{FF2B5EF4-FFF2-40B4-BE49-F238E27FC236}">
                <a16:creationId xmlns:a16="http://schemas.microsoft.com/office/drawing/2014/main" id="{5FE097B3-778A-F74E-35AD-F6275A475F98}"/>
              </a:ext>
            </a:extLst>
          </p:cNvPr>
          <p:cNvSpPr/>
          <p:nvPr/>
        </p:nvSpPr>
        <p:spPr>
          <a:xfrm>
            <a:off x="1763687" y="4222647"/>
            <a:ext cx="741078" cy="6292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bdélník 30">
            <a:extLst>
              <a:ext uri="{FF2B5EF4-FFF2-40B4-BE49-F238E27FC236}">
                <a16:creationId xmlns:a16="http://schemas.microsoft.com/office/drawing/2014/main" id="{F83C85BB-7213-E095-BB72-A052D5140D91}"/>
              </a:ext>
            </a:extLst>
          </p:cNvPr>
          <p:cNvSpPr/>
          <p:nvPr/>
        </p:nvSpPr>
        <p:spPr>
          <a:xfrm>
            <a:off x="4960404" y="4222647"/>
            <a:ext cx="777863" cy="6605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Přímá spojnice se šipkou 32">
            <a:extLst>
              <a:ext uri="{FF2B5EF4-FFF2-40B4-BE49-F238E27FC236}">
                <a16:creationId xmlns:a16="http://schemas.microsoft.com/office/drawing/2014/main" id="{6582DDE2-1052-F2B0-2A53-17008DF0CB8A}"/>
              </a:ext>
            </a:extLst>
          </p:cNvPr>
          <p:cNvCxnSpPr/>
          <p:nvPr/>
        </p:nvCxnSpPr>
        <p:spPr>
          <a:xfrm flipV="1">
            <a:off x="2504765" y="4396371"/>
            <a:ext cx="483059" cy="140924"/>
          </a:xfrm>
          <a:prstGeom prst="straightConnector1">
            <a:avLst/>
          </a:prstGeom>
          <a:ln>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Přímá spojnice se šipkou 33">
            <a:extLst>
              <a:ext uri="{FF2B5EF4-FFF2-40B4-BE49-F238E27FC236}">
                <a16:creationId xmlns:a16="http://schemas.microsoft.com/office/drawing/2014/main" id="{2B49154D-14F7-03BC-CADF-58D3A135BE0B}"/>
              </a:ext>
            </a:extLst>
          </p:cNvPr>
          <p:cNvCxnSpPr>
            <a:stCxn id="31" idx="3"/>
          </p:cNvCxnSpPr>
          <p:nvPr/>
        </p:nvCxnSpPr>
        <p:spPr>
          <a:xfrm flipV="1">
            <a:off x="5738267" y="4411989"/>
            <a:ext cx="345901" cy="140924"/>
          </a:xfrm>
          <a:prstGeom prst="straightConnector1">
            <a:avLst/>
          </a:prstGeom>
          <a:ln>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ovéPole 34">
                <a:extLst>
                  <a:ext uri="{FF2B5EF4-FFF2-40B4-BE49-F238E27FC236}">
                    <a16:creationId xmlns:a16="http://schemas.microsoft.com/office/drawing/2014/main" id="{E41FB11A-E8F4-1A20-5A51-2D12B26F6A4E}"/>
                  </a:ext>
                </a:extLst>
              </p:cNvPr>
              <p:cNvSpPr txBox="1"/>
              <p:nvPr/>
            </p:nvSpPr>
            <p:spPr>
              <a:xfrm>
                <a:off x="0" y="2191887"/>
                <a:ext cx="9144000" cy="338554"/>
              </a:xfrm>
              <a:prstGeom prst="rect">
                <a:avLst/>
              </a:prstGeom>
              <a:noFill/>
            </p:spPr>
            <p:txBody>
              <a:bodyPr wrap="square" rtlCol="0">
                <a:spAutoFit/>
              </a:bodyPr>
              <a:lstStyle/>
              <a:p>
                <a:pPr algn="ctr"/>
                <a:r>
                  <a:rPr lang="en-GB" sz="1600" b="0" dirty="0">
                    <a:solidFill>
                      <a:schemeClr val="tx1"/>
                    </a:solidFill>
                    <a:latin typeface="Corbel" panose="020B0503020204020204" pitchFamily="34" charset="0"/>
                  </a:rPr>
                  <a:t>FEM study: </a:t>
                </a:r>
                <a14:m>
                  <m:oMath xmlns:m="http://schemas.openxmlformats.org/officeDocument/2006/math">
                    <m:sSub>
                      <m:sSubPr>
                        <m:ctrlPr>
                          <a:rPr lang="en-GB" sz="1600" b="0" i="1" smtClean="0">
                            <a:solidFill>
                              <a:schemeClr val="tx1"/>
                            </a:solidFill>
                            <a:latin typeface="Cambria Math" panose="02040503050406030204" pitchFamily="18" charset="0"/>
                          </a:rPr>
                        </m:ctrlPr>
                      </m:sSubPr>
                      <m:e>
                        <m:r>
                          <a:rPr lang="en-GB" sz="1600" b="0" i="1" smtClean="0">
                            <a:solidFill>
                              <a:schemeClr val="tx1"/>
                            </a:solidFill>
                            <a:latin typeface="Cambria Math"/>
                          </a:rPr>
                          <m:t>𝑎</m:t>
                        </m:r>
                      </m:e>
                      <m:sub>
                        <m:r>
                          <a:rPr lang="en-GB" sz="1600" b="0" i="1" smtClean="0">
                            <a:solidFill>
                              <a:schemeClr val="tx1"/>
                            </a:solidFill>
                            <a:latin typeface="Cambria Math"/>
                          </a:rPr>
                          <m:t>𝑐</m:t>
                        </m:r>
                      </m:sub>
                    </m:sSub>
                    <m:r>
                      <a:rPr lang="en-GB" sz="1600" i="1" smtClean="0">
                        <a:solidFill>
                          <a:schemeClr val="tx1"/>
                        </a:solidFill>
                        <a:latin typeface="Cambria Math"/>
                      </a:rPr>
                      <m:t>=5.25 </m:t>
                    </m:r>
                    <m:r>
                      <m:rPr>
                        <m:sty m:val="p"/>
                      </m:rPr>
                      <a:rPr lang="en-GB" sz="1600" smtClean="0">
                        <a:solidFill>
                          <a:schemeClr val="tx1"/>
                        </a:solidFill>
                        <a:latin typeface="Cambria Math"/>
                      </a:rPr>
                      <m:t>nm</m:t>
                    </m:r>
                  </m:oMath>
                </a14:m>
                <a:r>
                  <a:rPr lang="en-US" sz="1600" dirty="0">
                    <a:solidFill>
                      <a:schemeClr val="tx1"/>
                    </a:solidFill>
                    <a:latin typeface="Corbel" panose="020B0503020204020204" pitchFamily="34" charset="0"/>
                  </a:rPr>
                  <a:t>, </a:t>
                </a:r>
                <a14:m>
                  <m:oMath xmlns:m="http://schemas.openxmlformats.org/officeDocument/2006/math">
                    <m:r>
                      <a:rPr lang="en-GB" sz="1600" i="1" smtClean="0">
                        <a:solidFill>
                          <a:schemeClr val="tx1"/>
                        </a:solidFill>
                        <a:latin typeface="Cambria Math"/>
                      </a:rPr>
                      <m:t>𝑙</m:t>
                    </m:r>
                    <m:r>
                      <a:rPr lang="en-GB" sz="1600" i="1" smtClean="0">
                        <a:solidFill>
                          <a:schemeClr val="tx1"/>
                        </a:solidFill>
                        <a:latin typeface="Cambria Math"/>
                      </a:rPr>
                      <m:t>=0.25 </m:t>
                    </m:r>
                    <m:r>
                      <m:rPr>
                        <m:sty m:val="p"/>
                      </m:rPr>
                      <a:rPr lang="en-GB" sz="1600">
                        <a:solidFill>
                          <a:schemeClr val="tx1"/>
                        </a:solidFill>
                        <a:latin typeface="Cambria Math"/>
                      </a:rPr>
                      <m:t>nm</m:t>
                    </m:r>
                  </m:oMath>
                </a14:m>
                <a:r>
                  <a:rPr lang="en-US" sz="1600" dirty="0">
                    <a:solidFill>
                      <a:schemeClr val="tx1"/>
                    </a:solidFill>
                    <a:latin typeface="Corbel" panose="020B0503020204020204" pitchFamily="34" charset="0"/>
                  </a:rPr>
                  <a:t>  </a:t>
                </a:r>
              </a:p>
            </p:txBody>
          </p:sp>
        </mc:Choice>
        <mc:Fallback xmlns="">
          <p:sp>
            <p:nvSpPr>
              <p:cNvPr id="35" name="TextovéPole 34">
                <a:extLst>
                  <a:ext uri="{FF2B5EF4-FFF2-40B4-BE49-F238E27FC236}">
                    <a16:creationId xmlns:a16="http://schemas.microsoft.com/office/drawing/2014/main" id="{E41FB11A-E8F4-1A20-5A51-2D12B26F6A4E}"/>
                  </a:ext>
                </a:extLst>
              </p:cNvPr>
              <p:cNvSpPr txBox="1">
                <a:spLocks noRot="1" noChangeAspect="1" noMove="1" noResize="1" noEditPoints="1" noAdjustHandles="1" noChangeArrowheads="1" noChangeShapeType="1" noTextEdit="1"/>
              </p:cNvSpPr>
              <p:nvPr/>
            </p:nvSpPr>
            <p:spPr>
              <a:xfrm>
                <a:off x="0" y="2191887"/>
                <a:ext cx="9144000" cy="338554"/>
              </a:xfrm>
              <a:prstGeom prst="rect">
                <a:avLst/>
              </a:prstGeom>
              <a:blipFill>
                <a:blip r:embed="rId6"/>
                <a:stretch>
                  <a:fillRect t="-5455" b="-23636"/>
                </a:stretch>
              </a:blipFill>
            </p:spPr>
            <p:txBody>
              <a:bodyPr/>
              <a:lstStyle/>
              <a:p>
                <a:r>
                  <a:rPr lang="cs-CZ">
                    <a:noFill/>
                  </a:rPr>
                  <a:t> </a:t>
                </a:r>
              </a:p>
            </p:txBody>
          </p:sp>
        </mc:Fallback>
      </mc:AlternateContent>
      <p:cxnSp>
        <p:nvCxnSpPr>
          <p:cNvPr id="36" name="Přímá spojnice se šipkou 35">
            <a:extLst>
              <a:ext uri="{FF2B5EF4-FFF2-40B4-BE49-F238E27FC236}">
                <a16:creationId xmlns:a16="http://schemas.microsoft.com/office/drawing/2014/main" id="{90A2BD63-780C-38CE-82E8-CBD805B2FCED}"/>
              </a:ext>
            </a:extLst>
          </p:cNvPr>
          <p:cNvCxnSpPr/>
          <p:nvPr/>
        </p:nvCxnSpPr>
        <p:spPr>
          <a:xfrm>
            <a:off x="107504" y="5548499"/>
            <a:ext cx="2277478" cy="668"/>
          </a:xfrm>
          <a:prstGeom prst="straightConnector1">
            <a:avLst/>
          </a:prstGeom>
          <a:ln>
            <a:solidFill>
              <a:srgbClr val="3333FF"/>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ovéPole 36">
                <a:extLst>
                  <a:ext uri="{FF2B5EF4-FFF2-40B4-BE49-F238E27FC236}">
                    <a16:creationId xmlns:a16="http://schemas.microsoft.com/office/drawing/2014/main" id="{01CEC552-508F-FDBA-C2EF-85ED15C27341}"/>
                  </a:ext>
                </a:extLst>
              </p:cNvPr>
              <p:cNvSpPr txBox="1"/>
              <p:nvPr/>
            </p:nvSpPr>
            <p:spPr>
              <a:xfrm>
                <a:off x="1054908" y="5186504"/>
                <a:ext cx="4768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solidFill>
                                <a:srgbClr val="3333FF"/>
                              </a:solidFill>
                              <a:latin typeface="Cambria Math" panose="02040503050406030204" pitchFamily="18" charset="0"/>
                            </a:rPr>
                          </m:ctrlPr>
                        </m:sSubPr>
                        <m:e>
                          <m:r>
                            <a:rPr lang="en-GB" b="0" i="1" smtClean="0">
                              <a:solidFill>
                                <a:srgbClr val="3333FF"/>
                              </a:solidFill>
                              <a:latin typeface="Cambria Math"/>
                            </a:rPr>
                            <m:t>𝑎</m:t>
                          </m:r>
                        </m:e>
                        <m:sub>
                          <m:r>
                            <a:rPr lang="en-GB" b="0" i="1" smtClean="0">
                              <a:solidFill>
                                <a:srgbClr val="3333FF"/>
                              </a:solidFill>
                              <a:latin typeface="Cambria Math"/>
                            </a:rPr>
                            <m:t>𝑐</m:t>
                          </m:r>
                        </m:sub>
                      </m:sSub>
                    </m:oMath>
                  </m:oMathPara>
                </a14:m>
                <a:endParaRPr lang="en-US" dirty="0">
                  <a:solidFill>
                    <a:srgbClr val="3333FF"/>
                  </a:solidFill>
                </a:endParaRPr>
              </a:p>
            </p:txBody>
          </p:sp>
        </mc:Choice>
        <mc:Fallback xmlns="">
          <p:sp>
            <p:nvSpPr>
              <p:cNvPr id="37" name="TextovéPole 36">
                <a:extLst>
                  <a:ext uri="{FF2B5EF4-FFF2-40B4-BE49-F238E27FC236}">
                    <a16:creationId xmlns:a16="http://schemas.microsoft.com/office/drawing/2014/main" id="{01CEC552-508F-FDBA-C2EF-85ED15C27341}"/>
                  </a:ext>
                </a:extLst>
              </p:cNvPr>
              <p:cNvSpPr txBox="1">
                <a:spLocks noRot="1" noChangeAspect="1" noMove="1" noResize="1" noEditPoints="1" noAdjustHandles="1" noChangeArrowheads="1" noChangeShapeType="1" noTextEdit="1"/>
              </p:cNvSpPr>
              <p:nvPr/>
            </p:nvSpPr>
            <p:spPr>
              <a:xfrm>
                <a:off x="1054908" y="5186504"/>
                <a:ext cx="476862" cy="369332"/>
              </a:xfrm>
              <a:prstGeom prst="rect">
                <a:avLst/>
              </a:prstGeom>
              <a:blipFill>
                <a:blip r:embed="rId7"/>
                <a:stretch>
                  <a:fillRect/>
                </a:stretch>
              </a:blipFill>
            </p:spPr>
            <p:txBody>
              <a:bodyPr/>
              <a:lstStyle/>
              <a:p>
                <a:r>
                  <a:rPr lang="cs-CZ">
                    <a:noFill/>
                  </a:rPr>
                  <a:t> </a:t>
                </a:r>
              </a:p>
            </p:txBody>
          </p:sp>
        </mc:Fallback>
      </mc:AlternateContent>
      <p:cxnSp>
        <p:nvCxnSpPr>
          <p:cNvPr id="38" name="Přímá spojnice 37">
            <a:extLst>
              <a:ext uri="{FF2B5EF4-FFF2-40B4-BE49-F238E27FC236}">
                <a16:creationId xmlns:a16="http://schemas.microsoft.com/office/drawing/2014/main" id="{504D3EB0-83B2-267D-257F-0EDA13D4E833}"/>
              </a:ext>
            </a:extLst>
          </p:cNvPr>
          <p:cNvCxnSpPr/>
          <p:nvPr/>
        </p:nvCxnSpPr>
        <p:spPr>
          <a:xfrm>
            <a:off x="107504" y="5179167"/>
            <a:ext cx="0" cy="369332"/>
          </a:xfrm>
          <a:prstGeom prst="line">
            <a:avLst/>
          </a:prstGeom>
          <a:ln>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39" name="Přímá spojnice 38">
            <a:extLst>
              <a:ext uri="{FF2B5EF4-FFF2-40B4-BE49-F238E27FC236}">
                <a16:creationId xmlns:a16="http://schemas.microsoft.com/office/drawing/2014/main" id="{0716CB5F-9A94-8965-8472-8009BA358661}"/>
              </a:ext>
            </a:extLst>
          </p:cNvPr>
          <p:cNvCxnSpPr/>
          <p:nvPr/>
        </p:nvCxnSpPr>
        <p:spPr>
          <a:xfrm>
            <a:off x="2384982" y="5179167"/>
            <a:ext cx="0" cy="369332"/>
          </a:xfrm>
          <a:prstGeom prst="line">
            <a:avLst/>
          </a:prstGeom>
          <a:ln>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40" name="Přímá spojnice se šipkou 39">
            <a:extLst>
              <a:ext uri="{FF2B5EF4-FFF2-40B4-BE49-F238E27FC236}">
                <a16:creationId xmlns:a16="http://schemas.microsoft.com/office/drawing/2014/main" id="{BBB19B30-859A-5DFC-5349-B8D845A2AC9C}"/>
              </a:ext>
            </a:extLst>
          </p:cNvPr>
          <p:cNvCxnSpPr/>
          <p:nvPr/>
        </p:nvCxnSpPr>
        <p:spPr>
          <a:xfrm>
            <a:off x="5004048" y="5546755"/>
            <a:ext cx="551870" cy="0"/>
          </a:xfrm>
          <a:prstGeom prst="straightConnector1">
            <a:avLst/>
          </a:prstGeom>
          <a:ln>
            <a:solidFill>
              <a:srgbClr val="3333FF"/>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ovéPole 40">
                <a:extLst>
                  <a:ext uri="{FF2B5EF4-FFF2-40B4-BE49-F238E27FC236}">
                    <a16:creationId xmlns:a16="http://schemas.microsoft.com/office/drawing/2014/main" id="{BA506356-1FC8-A736-69A4-0300BEAF3C90}"/>
                  </a:ext>
                </a:extLst>
              </p:cNvPr>
              <p:cNvSpPr txBox="1"/>
              <p:nvPr/>
            </p:nvSpPr>
            <p:spPr>
              <a:xfrm>
                <a:off x="5115868" y="5179835"/>
                <a:ext cx="3282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solidFill>
                            <a:srgbClr val="3333FF"/>
                          </a:solidFill>
                          <a:latin typeface="Cambria Math"/>
                        </a:rPr>
                        <m:t>𝑙</m:t>
                      </m:r>
                    </m:oMath>
                  </m:oMathPara>
                </a14:m>
                <a:endParaRPr lang="en-US" dirty="0">
                  <a:solidFill>
                    <a:srgbClr val="3333FF"/>
                  </a:solidFill>
                </a:endParaRPr>
              </a:p>
            </p:txBody>
          </p:sp>
        </mc:Choice>
        <mc:Fallback xmlns="">
          <p:sp>
            <p:nvSpPr>
              <p:cNvPr id="41" name="TextovéPole 40">
                <a:extLst>
                  <a:ext uri="{FF2B5EF4-FFF2-40B4-BE49-F238E27FC236}">
                    <a16:creationId xmlns:a16="http://schemas.microsoft.com/office/drawing/2014/main" id="{BA506356-1FC8-A736-69A4-0300BEAF3C90}"/>
                  </a:ext>
                </a:extLst>
              </p:cNvPr>
              <p:cNvSpPr txBox="1">
                <a:spLocks noRot="1" noChangeAspect="1" noMove="1" noResize="1" noEditPoints="1" noAdjustHandles="1" noChangeArrowheads="1" noChangeShapeType="1" noTextEdit="1"/>
              </p:cNvSpPr>
              <p:nvPr/>
            </p:nvSpPr>
            <p:spPr>
              <a:xfrm>
                <a:off x="5115868" y="5179835"/>
                <a:ext cx="328230" cy="369332"/>
              </a:xfrm>
              <a:prstGeom prst="rect">
                <a:avLst/>
              </a:prstGeom>
              <a:blipFill>
                <a:blip r:embed="rId8"/>
                <a:stretch>
                  <a:fillRect/>
                </a:stretch>
              </a:blipFill>
            </p:spPr>
            <p:txBody>
              <a:bodyPr/>
              <a:lstStyle/>
              <a:p>
                <a:r>
                  <a:rPr lang="cs-CZ">
                    <a:noFill/>
                  </a:rPr>
                  <a:t> </a:t>
                </a:r>
              </a:p>
            </p:txBody>
          </p:sp>
        </mc:Fallback>
      </mc:AlternateContent>
      <p:cxnSp>
        <p:nvCxnSpPr>
          <p:cNvPr id="42" name="Přímá spojnice 41">
            <a:extLst>
              <a:ext uri="{FF2B5EF4-FFF2-40B4-BE49-F238E27FC236}">
                <a16:creationId xmlns:a16="http://schemas.microsoft.com/office/drawing/2014/main" id="{81D4C6A3-7F45-0CB0-A3DD-0A1817FCFD6A}"/>
              </a:ext>
            </a:extLst>
          </p:cNvPr>
          <p:cNvCxnSpPr/>
          <p:nvPr/>
        </p:nvCxnSpPr>
        <p:spPr>
          <a:xfrm>
            <a:off x="5004048" y="5179167"/>
            <a:ext cx="0" cy="369332"/>
          </a:xfrm>
          <a:prstGeom prst="line">
            <a:avLst/>
          </a:prstGeom>
          <a:ln>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43" name="Přímá spojnice 42">
            <a:extLst>
              <a:ext uri="{FF2B5EF4-FFF2-40B4-BE49-F238E27FC236}">
                <a16:creationId xmlns:a16="http://schemas.microsoft.com/office/drawing/2014/main" id="{9CE6F352-96F0-CA4D-68A2-7052A37279C2}"/>
              </a:ext>
            </a:extLst>
          </p:cNvPr>
          <p:cNvCxnSpPr/>
          <p:nvPr/>
        </p:nvCxnSpPr>
        <p:spPr>
          <a:xfrm>
            <a:off x="5555890" y="5179167"/>
            <a:ext cx="0" cy="369332"/>
          </a:xfrm>
          <a:prstGeom prst="line">
            <a:avLst/>
          </a:prstGeom>
          <a:ln>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44" name="Přímá spojnice se šipkou 43">
            <a:extLst>
              <a:ext uri="{FF2B5EF4-FFF2-40B4-BE49-F238E27FC236}">
                <a16:creationId xmlns:a16="http://schemas.microsoft.com/office/drawing/2014/main" id="{2ABF0A8B-77F0-40CA-A991-3A7A1C24DBC7}"/>
              </a:ext>
            </a:extLst>
          </p:cNvPr>
          <p:cNvCxnSpPr/>
          <p:nvPr/>
        </p:nvCxnSpPr>
        <p:spPr>
          <a:xfrm>
            <a:off x="6084168" y="5546755"/>
            <a:ext cx="2304284" cy="7337"/>
          </a:xfrm>
          <a:prstGeom prst="straightConnector1">
            <a:avLst/>
          </a:prstGeom>
          <a:ln>
            <a:solidFill>
              <a:srgbClr val="3333FF"/>
            </a:solidFill>
            <a:headEnd type="none"/>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ovéPole 44">
                <a:extLst>
                  <a:ext uri="{FF2B5EF4-FFF2-40B4-BE49-F238E27FC236}">
                    <a16:creationId xmlns:a16="http://schemas.microsoft.com/office/drawing/2014/main" id="{4FDA93AD-3568-9554-5057-539792C50AF6}"/>
                  </a:ext>
                </a:extLst>
              </p:cNvPr>
              <p:cNvSpPr txBox="1"/>
              <p:nvPr/>
            </p:nvSpPr>
            <p:spPr>
              <a:xfrm>
                <a:off x="7072195" y="5177259"/>
                <a:ext cx="3282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solidFill>
                            <a:srgbClr val="3333FF"/>
                          </a:solidFill>
                          <a:latin typeface="Cambria Math"/>
                        </a:rPr>
                        <m:t>𝑙</m:t>
                      </m:r>
                    </m:oMath>
                  </m:oMathPara>
                </a14:m>
                <a:endParaRPr lang="en-US" dirty="0">
                  <a:solidFill>
                    <a:srgbClr val="3333FF"/>
                  </a:solidFill>
                </a:endParaRPr>
              </a:p>
            </p:txBody>
          </p:sp>
        </mc:Choice>
        <mc:Fallback xmlns="">
          <p:sp>
            <p:nvSpPr>
              <p:cNvPr id="45" name="TextovéPole 44">
                <a:extLst>
                  <a:ext uri="{FF2B5EF4-FFF2-40B4-BE49-F238E27FC236}">
                    <a16:creationId xmlns:a16="http://schemas.microsoft.com/office/drawing/2014/main" id="{4FDA93AD-3568-9554-5057-539792C50AF6}"/>
                  </a:ext>
                </a:extLst>
              </p:cNvPr>
              <p:cNvSpPr txBox="1">
                <a:spLocks noRot="1" noChangeAspect="1" noMove="1" noResize="1" noEditPoints="1" noAdjustHandles="1" noChangeArrowheads="1" noChangeShapeType="1" noTextEdit="1"/>
              </p:cNvSpPr>
              <p:nvPr/>
            </p:nvSpPr>
            <p:spPr>
              <a:xfrm>
                <a:off x="7072195" y="5177259"/>
                <a:ext cx="328230" cy="369332"/>
              </a:xfrm>
              <a:prstGeom prst="rect">
                <a:avLst/>
              </a:prstGeom>
              <a:blipFill>
                <a:blip r:embed="rId9"/>
                <a:stretch>
                  <a:fillRect/>
                </a:stretch>
              </a:blipFill>
            </p:spPr>
            <p:txBody>
              <a:bodyPr/>
              <a:lstStyle/>
              <a:p>
                <a:r>
                  <a:rPr lang="cs-CZ">
                    <a:noFill/>
                  </a:rPr>
                  <a:t> </a:t>
                </a:r>
              </a:p>
            </p:txBody>
          </p:sp>
        </mc:Fallback>
      </mc:AlternateContent>
      <p:cxnSp>
        <p:nvCxnSpPr>
          <p:cNvPr id="46" name="Přímá spojnice 45">
            <a:extLst>
              <a:ext uri="{FF2B5EF4-FFF2-40B4-BE49-F238E27FC236}">
                <a16:creationId xmlns:a16="http://schemas.microsoft.com/office/drawing/2014/main" id="{3494722B-D022-6061-057A-C35EE791E86B}"/>
              </a:ext>
            </a:extLst>
          </p:cNvPr>
          <p:cNvCxnSpPr/>
          <p:nvPr/>
        </p:nvCxnSpPr>
        <p:spPr>
          <a:xfrm>
            <a:off x="8388424" y="5186504"/>
            <a:ext cx="0" cy="369332"/>
          </a:xfrm>
          <a:prstGeom prst="line">
            <a:avLst/>
          </a:prstGeom>
          <a:ln>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47" name="Přímá spojnice se šipkou 46">
            <a:extLst>
              <a:ext uri="{FF2B5EF4-FFF2-40B4-BE49-F238E27FC236}">
                <a16:creationId xmlns:a16="http://schemas.microsoft.com/office/drawing/2014/main" id="{CD001FB9-B903-4CFD-4D9C-ABF035C7EA34}"/>
              </a:ext>
            </a:extLst>
          </p:cNvPr>
          <p:cNvCxnSpPr/>
          <p:nvPr/>
        </p:nvCxnSpPr>
        <p:spPr>
          <a:xfrm>
            <a:off x="3278412" y="5908308"/>
            <a:ext cx="2277478" cy="668"/>
          </a:xfrm>
          <a:prstGeom prst="straightConnector1">
            <a:avLst/>
          </a:prstGeom>
          <a:ln>
            <a:solidFill>
              <a:srgbClr val="3333FF"/>
            </a:solidFill>
            <a:headEnd type="none"/>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ovéPole 48">
                <a:extLst>
                  <a:ext uri="{FF2B5EF4-FFF2-40B4-BE49-F238E27FC236}">
                    <a16:creationId xmlns:a16="http://schemas.microsoft.com/office/drawing/2014/main" id="{AE849509-EB11-61D9-2364-D615684D6058}"/>
                  </a:ext>
                </a:extLst>
              </p:cNvPr>
              <p:cNvSpPr txBox="1"/>
              <p:nvPr/>
            </p:nvSpPr>
            <p:spPr>
              <a:xfrm>
                <a:off x="3851920" y="5546313"/>
                <a:ext cx="4768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solidFill>
                                <a:srgbClr val="3333FF"/>
                              </a:solidFill>
                              <a:latin typeface="Cambria Math" panose="02040503050406030204" pitchFamily="18" charset="0"/>
                            </a:rPr>
                          </m:ctrlPr>
                        </m:sSubPr>
                        <m:e>
                          <m:r>
                            <a:rPr lang="en-GB" b="0" i="1" smtClean="0">
                              <a:solidFill>
                                <a:srgbClr val="3333FF"/>
                              </a:solidFill>
                              <a:latin typeface="Cambria Math"/>
                            </a:rPr>
                            <m:t>𝑎</m:t>
                          </m:r>
                        </m:e>
                        <m:sub>
                          <m:r>
                            <a:rPr lang="en-GB" b="0" i="1" smtClean="0">
                              <a:solidFill>
                                <a:srgbClr val="3333FF"/>
                              </a:solidFill>
                              <a:latin typeface="Cambria Math"/>
                            </a:rPr>
                            <m:t>𝑐</m:t>
                          </m:r>
                        </m:sub>
                      </m:sSub>
                    </m:oMath>
                  </m:oMathPara>
                </a14:m>
                <a:endParaRPr lang="en-US" dirty="0">
                  <a:solidFill>
                    <a:srgbClr val="3333FF"/>
                  </a:solidFill>
                </a:endParaRPr>
              </a:p>
            </p:txBody>
          </p:sp>
        </mc:Choice>
        <mc:Fallback xmlns="">
          <p:sp>
            <p:nvSpPr>
              <p:cNvPr id="49" name="TextovéPole 48">
                <a:extLst>
                  <a:ext uri="{FF2B5EF4-FFF2-40B4-BE49-F238E27FC236}">
                    <a16:creationId xmlns:a16="http://schemas.microsoft.com/office/drawing/2014/main" id="{AE849509-EB11-61D9-2364-D615684D6058}"/>
                  </a:ext>
                </a:extLst>
              </p:cNvPr>
              <p:cNvSpPr txBox="1">
                <a:spLocks noRot="1" noChangeAspect="1" noMove="1" noResize="1" noEditPoints="1" noAdjustHandles="1" noChangeArrowheads="1" noChangeShapeType="1" noTextEdit="1"/>
              </p:cNvSpPr>
              <p:nvPr/>
            </p:nvSpPr>
            <p:spPr>
              <a:xfrm>
                <a:off x="3851920" y="5546313"/>
                <a:ext cx="476862" cy="369332"/>
              </a:xfrm>
              <a:prstGeom prst="rect">
                <a:avLst/>
              </a:prstGeom>
              <a:blipFill>
                <a:blip r:embed="rId10"/>
                <a:stretch>
                  <a:fillRect/>
                </a:stretch>
              </a:blipFill>
            </p:spPr>
            <p:txBody>
              <a:bodyPr/>
              <a:lstStyle/>
              <a:p>
                <a:r>
                  <a:rPr lang="cs-CZ">
                    <a:noFill/>
                  </a:rPr>
                  <a:t> </a:t>
                </a:r>
              </a:p>
            </p:txBody>
          </p:sp>
        </mc:Fallback>
      </mc:AlternateContent>
      <p:cxnSp>
        <p:nvCxnSpPr>
          <p:cNvPr id="50" name="Přímá spojnice 49">
            <a:extLst>
              <a:ext uri="{FF2B5EF4-FFF2-40B4-BE49-F238E27FC236}">
                <a16:creationId xmlns:a16="http://schemas.microsoft.com/office/drawing/2014/main" id="{7EBCF2E7-F4E5-73CB-8721-3A1FB461F0AA}"/>
              </a:ext>
            </a:extLst>
          </p:cNvPr>
          <p:cNvCxnSpPr/>
          <p:nvPr/>
        </p:nvCxnSpPr>
        <p:spPr>
          <a:xfrm>
            <a:off x="5555890" y="5538976"/>
            <a:ext cx="0" cy="369332"/>
          </a:xfrm>
          <a:prstGeom prst="line">
            <a:avLst/>
          </a:prstGeom>
          <a:ln>
            <a:solidFill>
              <a:srgbClr val="3333FF"/>
            </a:solidFill>
          </a:ln>
        </p:spPr>
        <p:style>
          <a:lnRef idx="1">
            <a:schemeClr val="accent1"/>
          </a:lnRef>
          <a:fillRef idx="0">
            <a:schemeClr val="accent1"/>
          </a:fillRef>
          <a:effectRef idx="0">
            <a:schemeClr val="accent1"/>
          </a:effectRef>
          <a:fontRef idx="minor">
            <a:schemeClr val="tx1"/>
          </a:fontRef>
        </p:style>
      </p:cxnSp>
      <p:sp>
        <p:nvSpPr>
          <p:cNvPr id="51" name="TextovéPole 50">
            <a:extLst>
              <a:ext uri="{FF2B5EF4-FFF2-40B4-BE49-F238E27FC236}">
                <a16:creationId xmlns:a16="http://schemas.microsoft.com/office/drawing/2014/main" id="{97D2FD1B-3F14-1D96-0B3B-C842C4237066}"/>
              </a:ext>
            </a:extLst>
          </p:cNvPr>
          <p:cNvSpPr txBox="1"/>
          <p:nvPr/>
        </p:nvSpPr>
        <p:spPr>
          <a:xfrm>
            <a:off x="5723356" y="6145559"/>
            <a:ext cx="1299471" cy="307777"/>
          </a:xfrm>
          <a:prstGeom prst="rect">
            <a:avLst/>
          </a:prstGeom>
          <a:noFill/>
        </p:spPr>
        <p:txBody>
          <a:bodyPr wrap="square" rtlCol="0">
            <a:spAutoFit/>
          </a:bodyPr>
          <a:lstStyle/>
          <a:p>
            <a:r>
              <a:rPr lang="en-GB" sz="1400" b="1" dirty="0">
                <a:solidFill>
                  <a:srgbClr val="FF0000"/>
                </a:solidFill>
                <a:latin typeface="Corbel" panose="020B0503020204020204" pitchFamily="34" charset="0"/>
              </a:rPr>
              <a:t>inner solution</a:t>
            </a:r>
          </a:p>
        </p:txBody>
      </p:sp>
      <p:cxnSp>
        <p:nvCxnSpPr>
          <p:cNvPr id="52" name="Přímá spojnice se šipkou 28">
            <a:extLst>
              <a:ext uri="{FF2B5EF4-FFF2-40B4-BE49-F238E27FC236}">
                <a16:creationId xmlns:a16="http://schemas.microsoft.com/office/drawing/2014/main" id="{B9EF871A-22A5-2AF6-E121-9C629D5DE849}"/>
              </a:ext>
            </a:extLst>
          </p:cNvPr>
          <p:cNvCxnSpPr>
            <a:cxnSpLocks/>
            <a:stCxn id="51" idx="0"/>
          </p:cNvCxnSpPr>
          <p:nvPr/>
        </p:nvCxnSpPr>
        <p:spPr>
          <a:xfrm rot="5400000" flipH="1" flipV="1">
            <a:off x="6220812" y="5370413"/>
            <a:ext cx="927427" cy="622867"/>
          </a:xfrm>
          <a:prstGeom prst="curvedConnector3">
            <a:avLst>
              <a:gd name="adj1" fmla="val 50000"/>
            </a:avLst>
          </a:prstGeom>
          <a:ln w="12700">
            <a:solidFill>
              <a:srgbClr val="FF0000"/>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53" name="TextovéPole 52">
            <a:extLst>
              <a:ext uri="{FF2B5EF4-FFF2-40B4-BE49-F238E27FC236}">
                <a16:creationId xmlns:a16="http://schemas.microsoft.com/office/drawing/2014/main" id="{90B270A2-AD8A-C99E-3F9F-78F260409D1F}"/>
              </a:ext>
            </a:extLst>
          </p:cNvPr>
          <p:cNvSpPr txBox="1"/>
          <p:nvPr/>
        </p:nvSpPr>
        <p:spPr>
          <a:xfrm>
            <a:off x="1659004" y="6145559"/>
            <a:ext cx="1299486" cy="307777"/>
          </a:xfrm>
          <a:prstGeom prst="rect">
            <a:avLst/>
          </a:prstGeom>
          <a:noFill/>
        </p:spPr>
        <p:txBody>
          <a:bodyPr wrap="square" rtlCol="0">
            <a:spAutoFit/>
          </a:bodyPr>
          <a:lstStyle/>
          <a:p>
            <a:pPr algn="ctr"/>
            <a:r>
              <a:rPr lang="en-GB" sz="1400" b="1" dirty="0">
                <a:solidFill>
                  <a:srgbClr val="FF0000"/>
                </a:solidFill>
                <a:latin typeface="Corbel" panose="020B0503020204020204" pitchFamily="34" charset="0"/>
              </a:rPr>
              <a:t>outer solution</a:t>
            </a:r>
          </a:p>
        </p:txBody>
      </p:sp>
      <p:cxnSp>
        <p:nvCxnSpPr>
          <p:cNvPr id="54" name="Přímá spojnice se šipkou 28">
            <a:extLst>
              <a:ext uri="{FF2B5EF4-FFF2-40B4-BE49-F238E27FC236}">
                <a16:creationId xmlns:a16="http://schemas.microsoft.com/office/drawing/2014/main" id="{FE914244-C5E5-D558-F55E-8C57A771C9DB}"/>
              </a:ext>
            </a:extLst>
          </p:cNvPr>
          <p:cNvCxnSpPr>
            <a:cxnSpLocks/>
            <a:stCxn id="53" idx="0"/>
          </p:cNvCxnSpPr>
          <p:nvPr/>
        </p:nvCxnSpPr>
        <p:spPr>
          <a:xfrm rot="16200000" flipV="1">
            <a:off x="1090753" y="4927565"/>
            <a:ext cx="1445366" cy="990622"/>
          </a:xfrm>
          <a:prstGeom prst="curvedConnector3">
            <a:avLst>
              <a:gd name="adj1" fmla="val 50000"/>
            </a:avLst>
          </a:prstGeom>
          <a:ln w="12700">
            <a:solidFill>
              <a:srgbClr val="FF0000"/>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60" name="TextovéPole 59">
            <a:extLst>
              <a:ext uri="{FF2B5EF4-FFF2-40B4-BE49-F238E27FC236}">
                <a16:creationId xmlns:a16="http://schemas.microsoft.com/office/drawing/2014/main" id="{5B81B9AB-440A-7DDD-DAAA-0B015F872F04}"/>
              </a:ext>
            </a:extLst>
          </p:cNvPr>
          <p:cNvSpPr txBox="1"/>
          <p:nvPr/>
        </p:nvSpPr>
        <p:spPr>
          <a:xfrm>
            <a:off x="-16748" y="1479243"/>
            <a:ext cx="9144000" cy="461665"/>
          </a:xfrm>
          <a:prstGeom prst="rect">
            <a:avLst/>
          </a:prstGeom>
          <a:noFill/>
        </p:spPr>
        <p:txBody>
          <a:bodyPr wrap="square">
            <a:spAutoFit/>
          </a:bodyPr>
          <a:lstStyle/>
          <a:p>
            <a:pPr algn="ctr"/>
            <a:r>
              <a:rPr lang="en-GB" sz="1200" i="1" dirty="0" err="1">
                <a:solidFill>
                  <a:srgbClr val="000000"/>
                </a:solidFill>
                <a:latin typeface="Corbel" panose="020B0503020204020204" pitchFamily="34" charset="0"/>
              </a:rPr>
              <a:t>flexo</a:t>
            </a:r>
            <a:r>
              <a:rPr lang="en-GB" sz="1200" i="1" dirty="0">
                <a:solidFill>
                  <a:srgbClr val="000000"/>
                </a:solidFill>
                <a:latin typeface="Corbel" panose="020B0503020204020204" pitchFamily="34" charset="0"/>
              </a:rPr>
              <a:t> FEM: </a:t>
            </a:r>
            <a:r>
              <a:rPr lang="en-GB" sz="1200" i="1" dirty="0" err="1">
                <a:solidFill>
                  <a:srgbClr val="000000"/>
                </a:solidFill>
                <a:latin typeface="Corbel" panose="020B0503020204020204" pitchFamily="34" charset="0"/>
              </a:rPr>
              <a:t>Sládek</a:t>
            </a:r>
            <a:r>
              <a:rPr lang="en-GB" sz="1200" i="1" dirty="0">
                <a:solidFill>
                  <a:srgbClr val="000000"/>
                </a:solidFill>
                <a:latin typeface="Corbel" panose="020B0503020204020204" pitchFamily="34" charset="0"/>
              </a:rPr>
              <a:t> &amp; </a:t>
            </a:r>
            <a:r>
              <a:rPr lang="en-GB" sz="1200" i="1" dirty="0" err="1">
                <a:solidFill>
                  <a:srgbClr val="000000"/>
                </a:solidFill>
                <a:latin typeface="Corbel" panose="020B0503020204020204" pitchFamily="34" charset="0"/>
              </a:rPr>
              <a:t>Sládek</a:t>
            </a:r>
            <a:r>
              <a:rPr lang="en-GB" sz="1200" i="1" dirty="0">
                <a:solidFill>
                  <a:srgbClr val="000000"/>
                </a:solidFill>
                <a:latin typeface="Corbel" panose="020B0503020204020204" pitchFamily="34" charset="0"/>
              </a:rPr>
              <a:t> et. al., International Journal of Solids and Structures, 2021</a:t>
            </a:r>
            <a:endParaRPr lang="en-GB" sz="1200" b="0" i="1" dirty="0">
              <a:solidFill>
                <a:srgbClr val="000000"/>
              </a:solidFill>
              <a:effectLst/>
              <a:latin typeface="Corbel" panose="020B0503020204020204" pitchFamily="34" charset="0"/>
            </a:endParaRPr>
          </a:p>
          <a:p>
            <a:pPr algn="ctr"/>
            <a:r>
              <a:rPr lang="cs-CZ" sz="1200" b="0" i="1" dirty="0">
                <a:solidFill>
                  <a:srgbClr val="000000"/>
                </a:solidFill>
                <a:effectLst/>
                <a:latin typeface="Corbel" panose="020B0503020204020204" pitchFamily="34" charset="0"/>
              </a:rPr>
              <a:t>SGET FEM</a:t>
            </a:r>
            <a:r>
              <a:rPr lang="en-GB" sz="1200" i="1" dirty="0">
                <a:solidFill>
                  <a:srgbClr val="000000"/>
                </a:solidFill>
                <a:latin typeface="Corbel" panose="020B0503020204020204" pitchFamily="34" charset="0"/>
              </a:rPr>
              <a:t>:</a:t>
            </a:r>
            <a:r>
              <a:rPr lang="cs-CZ" sz="1200" b="0" i="1" dirty="0">
                <a:solidFill>
                  <a:srgbClr val="000000"/>
                </a:solidFill>
                <a:effectLst/>
                <a:latin typeface="Corbel" panose="020B0503020204020204" pitchFamily="34" charset="0"/>
              </a:rPr>
              <a:t> K</a:t>
            </a:r>
            <a:r>
              <a:rPr lang="en-GB" sz="1200" b="0" i="1" dirty="0" err="1">
                <a:solidFill>
                  <a:srgbClr val="000000"/>
                </a:solidFill>
                <a:effectLst/>
                <a:latin typeface="Corbel" panose="020B0503020204020204" pitchFamily="34" charset="0"/>
              </a:rPr>
              <a:t>otoul</a:t>
            </a:r>
            <a:r>
              <a:rPr lang="en-GB" sz="1200" b="0" i="1" dirty="0">
                <a:solidFill>
                  <a:srgbClr val="000000"/>
                </a:solidFill>
                <a:effectLst/>
                <a:latin typeface="Corbel" panose="020B0503020204020204" pitchFamily="34" charset="0"/>
              </a:rPr>
              <a:t> et . </a:t>
            </a:r>
            <a:r>
              <a:rPr lang="en-GB" sz="1200" i="1" dirty="0">
                <a:solidFill>
                  <a:srgbClr val="000000"/>
                </a:solidFill>
                <a:latin typeface="Corbel" panose="020B0503020204020204" pitchFamily="34" charset="0"/>
              </a:rPr>
              <a:t>a</a:t>
            </a:r>
            <a:r>
              <a:rPr lang="en-GB" sz="1200" b="0" i="1" dirty="0">
                <a:solidFill>
                  <a:srgbClr val="000000"/>
                </a:solidFill>
                <a:effectLst/>
                <a:latin typeface="Corbel" panose="020B0503020204020204" pitchFamily="34" charset="0"/>
              </a:rPr>
              <a:t>l., </a:t>
            </a:r>
            <a:r>
              <a:rPr lang="cs-CZ" sz="1200" b="0" i="1" dirty="0" err="1">
                <a:solidFill>
                  <a:srgbClr val="000000"/>
                </a:solidFill>
                <a:effectLst/>
                <a:latin typeface="Corbel" panose="020B0503020204020204" pitchFamily="34" charset="0"/>
              </a:rPr>
              <a:t>Fatigue</a:t>
            </a:r>
            <a:r>
              <a:rPr lang="cs-CZ" sz="1200" b="0" i="1" dirty="0">
                <a:solidFill>
                  <a:srgbClr val="000000"/>
                </a:solidFill>
                <a:effectLst/>
                <a:latin typeface="Corbel" panose="020B0503020204020204" pitchFamily="34" charset="0"/>
              </a:rPr>
              <a:t> &amp; </a:t>
            </a:r>
            <a:r>
              <a:rPr lang="cs-CZ" sz="1200" b="0" i="1" dirty="0" err="1">
                <a:solidFill>
                  <a:srgbClr val="000000"/>
                </a:solidFill>
                <a:effectLst/>
                <a:latin typeface="Corbel" panose="020B0503020204020204" pitchFamily="34" charset="0"/>
              </a:rPr>
              <a:t>Fracture</a:t>
            </a:r>
            <a:r>
              <a:rPr lang="cs-CZ" sz="1200" b="0" i="1" dirty="0">
                <a:solidFill>
                  <a:srgbClr val="000000"/>
                </a:solidFill>
                <a:effectLst/>
                <a:latin typeface="Corbel" panose="020B0503020204020204" pitchFamily="34" charset="0"/>
              </a:rPr>
              <a:t> </a:t>
            </a:r>
            <a:r>
              <a:rPr lang="cs-CZ" sz="1200" b="0" i="1" dirty="0" err="1">
                <a:solidFill>
                  <a:srgbClr val="000000"/>
                </a:solidFill>
                <a:effectLst/>
                <a:latin typeface="Corbel" panose="020B0503020204020204" pitchFamily="34" charset="0"/>
              </a:rPr>
              <a:t>of</a:t>
            </a:r>
            <a:r>
              <a:rPr lang="cs-CZ" sz="1200" b="0" i="1" dirty="0">
                <a:solidFill>
                  <a:srgbClr val="000000"/>
                </a:solidFill>
                <a:effectLst/>
                <a:latin typeface="Corbel" panose="020B0503020204020204" pitchFamily="34" charset="0"/>
              </a:rPr>
              <a:t> </a:t>
            </a:r>
            <a:r>
              <a:rPr lang="cs-CZ" sz="1200" b="0" i="1" dirty="0" err="1">
                <a:solidFill>
                  <a:srgbClr val="000000"/>
                </a:solidFill>
                <a:effectLst/>
                <a:latin typeface="Corbel" panose="020B0503020204020204" pitchFamily="34" charset="0"/>
              </a:rPr>
              <a:t>Engineering</a:t>
            </a:r>
            <a:r>
              <a:rPr lang="cs-CZ" sz="1200" b="0" i="1" dirty="0">
                <a:solidFill>
                  <a:srgbClr val="000000"/>
                </a:solidFill>
                <a:effectLst/>
                <a:latin typeface="Corbel" panose="020B0503020204020204" pitchFamily="34" charset="0"/>
              </a:rPr>
              <a:t> </a:t>
            </a:r>
            <a:r>
              <a:rPr lang="cs-CZ" sz="1200" b="0" i="1" dirty="0" err="1">
                <a:solidFill>
                  <a:srgbClr val="000000"/>
                </a:solidFill>
                <a:effectLst/>
                <a:latin typeface="Corbel" panose="020B0503020204020204" pitchFamily="34" charset="0"/>
              </a:rPr>
              <a:t>Materials</a:t>
            </a:r>
            <a:r>
              <a:rPr lang="cs-CZ" sz="1200" b="0" i="1" dirty="0">
                <a:solidFill>
                  <a:srgbClr val="000000"/>
                </a:solidFill>
                <a:effectLst/>
                <a:latin typeface="Corbel" panose="020B0503020204020204" pitchFamily="34" charset="0"/>
              </a:rPr>
              <a:t> &amp; </a:t>
            </a:r>
            <a:r>
              <a:rPr lang="cs-CZ" sz="1200" b="0" i="1" dirty="0" err="1">
                <a:solidFill>
                  <a:srgbClr val="000000"/>
                </a:solidFill>
                <a:effectLst/>
                <a:latin typeface="Corbel" panose="020B0503020204020204" pitchFamily="34" charset="0"/>
              </a:rPr>
              <a:t>Structures</a:t>
            </a:r>
            <a:r>
              <a:rPr lang="cs-CZ" sz="1200" b="0" i="1" dirty="0">
                <a:solidFill>
                  <a:srgbClr val="000000"/>
                </a:solidFill>
                <a:effectLst/>
                <a:latin typeface="Corbel" panose="020B0503020204020204" pitchFamily="34" charset="0"/>
              </a:rPr>
              <a:t>, 2020</a:t>
            </a:r>
            <a:endParaRPr lang="en-GB" sz="1200" b="0" i="1" dirty="0">
              <a:solidFill>
                <a:srgbClr val="000000"/>
              </a:solidFill>
              <a:effectLst/>
              <a:latin typeface="Corbel" panose="020B0503020204020204" pitchFamily="34" charset="0"/>
            </a:endParaRPr>
          </a:p>
        </p:txBody>
      </p:sp>
    </p:spTree>
    <p:extLst>
      <p:ext uri="{BB962C8B-B14F-4D97-AF65-F5344CB8AC3E}">
        <p14:creationId xmlns:p14="http://schemas.microsoft.com/office/powerpoint/2010/main" val="1821236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0171" y="1496326"/>
            <a:ext cx="2955309" cy="4746476"/>
          </a:xfrm>
          <a:prstGeom prst="rect">
            <a:avLst/>
          </a:prstGeom>
        </p:spPr>
      </p:pic>
      <mc:AlternateContent xmlns:mc="http://schemas.openxmlformats.org/markup-compatibility/2006">
        <mc:Choice xmlns:a14="http://schemas.microsoft.com/office/drawing/2010/main" Requires="a14">
          <p:sp>
            <p:nvSpPr>
              <p:cNvPr id="6" name="TextovéPole 5"/>
              <p:cNvSpPr txBox="1"/>
              <p:nvPr/>
            </p:nvSpPr>
            <p:spPr>
              <a:xfrm>
                <a:off x="3131840" y="1876959"/>
                <a:ext cx="2376264" cy="369332"/>
              </a:xfrm>
              <a:prstGeom prst="rect">
                <a:avLst/>
              </a:prstGeom>
              <a:noFill/>
              <a:ln>
                <a:solidFill>
                  <a:schemeClr val="tx1"/>
                </a:solidFill>
              </a:ln>
            </p:spPr>
            <p:txBody>
              <a:bodyPr wrap="square" rtlCol="0">
                <a:spAutoFit/>
              </a:bodyPr>
              <a:lstStyle/>
              <a:p>
                <a:pPr algn="ctr"/>
                <a14:m>
                  <m:oMath xmlns:m="http://schemas.openxmlformats.org/officeDocument/2006/math">
                    <m:sSub>
                      <m:sSubPr>
                        <m:ctrlPr>
                          <a:rPr lang="en-GB" b="0"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𝐾</m:t>
                        </m:r>
                      </m:e>
                      <m:sub>
                        <m:r>
                          <a:rPr lang="en-GB" b="0" i="1" smtClean="0">
                            <a:solidFill>
                              <a:schemeClr val="tx1"/>
                            </a:solidFill>
                            <a:latin typeface="Cambria Math" panose="02040503050406030204" pitchFamily="18" charset="0"/>
                          </a:rPr>
                          <m:t>𝐼</m:t>
                        </m:r>
                      </m:sub>
                    </m:sSub>
                  </m:oMath>
                </a14:m>
                <a:r>
                  <a:rPr lang="en-GB" dirty="0">
                    <a:solidFill>
                      <a:schemeClr val="tx1"/>
                    </a:solidFill>
                  </a:rPr>
                  <a:t>, </a:t>
                </a:r>
                <a14:m>
                  <m:oMath xmlns:m="http://schemas.openxmlformats.org/officeDocument/2006/math">
                    <m:r>
                      <a:rPr lang="en-GB" b="0" i="1" smtClean="0">
                        <a:solidFill>
                          <a:schemeClr val="tx1"/>
                        </a:solidFill>
                        <a:latin typeface="Cambria Math" panose="02040503050406030204" pitchFamily="18" charset="0"/>
                      </a:rPr>
                      <m:t>𝐸</m:t>
                    </m:r>
                  </m:oMath>
                </a14:m>
                <a:r>
                  <a:rPr lang="en-GB" dirty="0">
                    <a:solidFill>
                      <a:schemeClr val="tx1"/>
                    </a:solidFill>
                  </a:rPr>
                  <a:t>, </a:t>
                </a:r>
                <a14:m>
                  <m:oMath xmlns:m="http://schemas.openxmlformats.org/officeDocument/2006/math">
                    <m:r>
                      <a:rPr lang="en-GB" b="0" i="1" smtClean="0">
                        <a:solidFill>
                          <a:schemeClr val="tx1"/>
                        </a:solidFill>
                        <a:latin typeface="Cambria Math" panose="02040503050406030204" pitchFamily="18" charset="0"/>
                      </a:rPr>
                      <m:t>𝜈</m:t>
                    </m:r>
                  </m:oMath>
                </a14:m>
                <a:r>
                  <a:rPr lang="en-GB" dirty="0">
                    <a:solidFill>
                      <a:schemeClr val="tx1"/>
                    </a:solidFill>
                  </a:rPr>
                  <a:t>, </a:t>
                </a:r>
                <a14:m>
                  <m:oMath xmlns:m="http://schemas.openxmlformats.org/officeDocument/2006/math">
                    <m:r>
                      <a:rPr lang="en-GB" b="0" i="1" smtClean="0">
                        <a:solidFill>
                          <a:schemeClr val="tx1"/>
                        </a:solidFill>
                        <a:latin typeface="Cambria Math"/>
                      </a:rPr>
                      <m:t>𝑙</m:t>
                    </m:r>
                  </m:oMath>
                </a14:m>
                <a:r>
                  <a:rPr lang="en-GB" dirty="0">
                    <a:solidFill>
                      <a:schemeClr val="tx1"/>
                    </a:solidFill>
                  </a:rPr>
                  <a:t>, </a:t>
                </a:r>
                <a14:m>
                  <m:oMath xmlns:m="http://schemas.openxmlformats.org/officeDocument/2006/math">
                    <m:sSub>
                      <m:sSubPr>
                        <m:ctrlPr>
                          <a:rPr lang="en-GB" b="0"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𝑎</m:t>
                        </m:r>
                      </m:e>
                      <m:sub>
                        <m:r>
                          <a:rPr lang="en-GB" b="0" i="1" smtClean="0">
                            <a:solidFill>
                              <a:schemeClr val="tx1"/>
                            </a:solidFill>
                            <a:latin typeface="Cambria Math" panose="02040503050406030204" pitchFamily="18" charset="0"/>
                          </a:rPr>
                          <m:t>𝑐</m:t>
                        </m:r>
                      </m:sub>
                    </m:sSub>
                  </m:oMath>
                </a14:m>
                <a:r>
                  <a:rPr lang="en-GB" dirty="0">
                    <a:solidFill>
                      <a:schemeClr val="tx1"/>
                    </a:solidFill>
                  </a:rPr>
                  <a:t>, </a:t>
                </a:r>
                <a14:m>
                  <m:oMath xmlns:m="http://schemas.openxmlformats.org/officeDocument/2006/math">
                    <m:r>
                      <a:rPr lang="en-GB" b="0" i="1" smtClean="0">
                        <a:solidFill>
                          <a:schemeClr val="tx1"/>
                        </a:solidFill>
                        <a:latin typeface="Cambria Math" panose="02040503050406030204" pitchFamily="18" charset="0"/>
                      </a:rPr>
                      <m:t>𝜖</m:t>
                    </m:r>
                  </m:oMath>
                </a14:m>
                <a:r>
                  <a:rPr lang="en-GB" dirty="0">
                    <a:solidFill>
                      <a:schemeClr val="tx1"/>
                    </a:solidFill>
                  </a:rPr>
                  <a:t>, </a:t>
                </a:r>
                <a14:m>
                  <m:oMath xmlns:m="http://schemas.openxmlformats.org/officeDocument/2006/math">
                    <m:sSub>
                      <m:sSubPr>
                        <m:ctrlPr>
                          <a:rPr lang="en-GB" b="0"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𝑓</m:t>
                        </m:r>
                      </m:e>
                      <m:sub>
                        <m:r>
                          <a:rPr lang="en-GB" b="0" i="1" smtClean="0">
                            <a:solidFill>
                              <a:schemeClr val="tx1"/>
                            </a:solidFill>
                            <a:latin typeface="Cambria Math" panose="02040503050406030204" pitchFamily="18" charset="0"/>
                          </a:rPr>
                          <m:t>1</m:t>
                        </m:r>
                      </m:sub>
                    </m:sSub>
                  </m:oMath>
                </a14:m>
                <a:r>
                  <a:rPr lang="en-GB" dirty="0">
                    <a:solidFill>
                      <a:schemeClr val="tx1"/>
                    </a:solidFill>
                  </a:rPr>
                  <a:t>, </a:t>
                </a:r>
                <a14:m>
                  <m:oMath xmlns:m="http://schemas.openxmlformats.org/officeDocument/2006/math">
                    <m:sSub>
                      <m:sSubPr>
                        <m:ctrlPr>
                          <a:rPr lang="en-GB" b="0"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𝑓</m:t>
                        </m:r>
                      </m:e>
                      <m:sub>
                        <m:r>
                          <a:rPr lang="en-GB" b="0" i="1" smtClean="0">
                            <a:solidFill>
                              <a:schemeClr val="tx1"/>
                            </a:solidFill>
                            <a:latin typeface="Cambria Math" panose="02040503050406030204" pitchFamily="18" charset="0"/>
                          </a:rPr>
                          <m:t>2</m:t>
                        </m:r>
                      </m:sub>
                    </m:sSub>
                  </m:oMath>
                </a14:m>
                <a:r>
                  <a:rPr lang="en-GB" dirty="0">
                    <a:solidFill>
                      <a:schemeClr val="tx1"/>
                    </a:solidFill>
                  </a:rPr>
                  <a:t> </a:t>
                </a:r>
                <a:endParaRPr lang="en-US" dirty="0">
                  <a:solidFill>
                    <a:schemeClr val="tx1"/>
                  </a:solidFill>
                </a:endParaRPr>
              </a:p>
            </p:txBody>
          </p:sp>
        </mc:Choice>
        <mc:Fallback>
          <p:sp>
            <p:nvSpPr>
              <p:cNvPr id="6" name="TextovéPole 5"/>
              <p:cNvSpPr txBox="1">
                <a:spLocks noRot="1" noChangeAspect="1" noMove="1" noResize="1" noEditPoints="1" noAdjustHandles="1" noChangeArrowheads="1" noChangeShapeType="1" noTextEdit="1"/>
              </p:cNvSpPr>
              <p:nvPr/>
            </p:nvSpPr>
            <p:spPr>
              <a:xfrm>
                <a:off x="3131840" y="1876959"/>
                <a:ext cx="2376264" cy="369332"/>
              </a:xfrm>
              <a:prstGeom prst="rect">
                <a:avLst/>
              </a:prstGeom>
              <a:blipFill>
                <a:blip r:embed="rId3"/>
                <a:stretch>
                  <a:fillRect t="-8065" b="-24194"/>
                </a:stretch>
              </a:blipFill>
              <a:ln>
                <a:solidFill>
                  <a:schemeClr val="tx1"/>
                </a:solidFill>
              </a:ln>
            </p:spPr>
            <p:txBody>
              <a:bodyPr/>
              <a:lstStyle/>
              <a:p>
                <a:r>
                  <a:rPr lang="cs-CZ">
                    <a:noFill/>
                  </a:rPr>
                  <a:t> </a:t>
                </a:r>
              </a:p>
            </p:txBody>
          </p:sp>
        </mc:Fallback>
      </mc:AlternateContent>
      <p:sp>
        <p:nvSpPr>
          <p:cNvPr id="7" name="TextovéPole 6"/>
          <p:cNvSpPr txBox="1"/>
          <p:nvPr/>
        </p:nvSpPr>
        <p:spPr>
          <a:xfrm>
            <a:off x="7082915" y="3212866"/>
            <a:ext cx="832279" cy="276999"/>
          </a:xfrm>
          <a:prstGeom prst="rect">
            <a:avLst/>
          </a:prstGeom>
          <a:solidFill>
            <a:schemeClr val="bg1"/>
          </a:solidFill>
        </p:spPr>
        <p:txBody>
          <a:bodyPr wrap="none" rtlCol="0">
            <a:spAutoFit/>
          </a:bodyPr>
          <a:lstStyle/>
          <a:p>
            <a:pPr algn="r"/>
            <a:r>
              <a:rPr lang="en-GB" sz="1200" dirty="0">
                <a:solidFill>
                  <a:srgbClr val="FF0000"/>
                </a:solidFill>
                <a:latin typeface="Corbel" panose="020B0503020204020204" pitchFamily="34" charset="0"/>
              </a:rPr>
              <a:t>symmetry</a:t>
            </a:r>
            <a:endParaRPr lang="en-US" sz="1200" dirty="0">
              <a:solidFill>
                <a:srgbClr val="FF0000"/>
              </a:solidFill>
              <a:latin typeface="Corbel" panose="020B0503020204020204" pitchFamily="34" charset="0"/>
            </a:endParaRPr>
          </a:p>
        </p:txBody>
      </p:sp>
      <p:cxnSp>
        <p:nvCxnSpPr>
          <p:cNvPr id="55" name="Přímá spojnice se šipkou 28"/>
          <p:cNvCxnSpPr>
            <a:cxnSpLocks/>
          </p:cNvCxnSpPr>
          <p:nvPr/>
        </p:nvCxnSpPr>
        <p:spPr>
          <a:xfrm rot="16200000" flipH="1">
            <a:off x="7709091" y="3491702"/>
            <a:ext cx="496471" cy="447337"/>
          </a:xfrm>
          <a:prstGeom prst="curvedConnector3">
            <a:avLst>
              <a:gd name="adj1" fmla="val 50000"/>
            </a:avLst>
          </a:prstGeom>
          <a:ln w="12700">
            <a:solidFill>
              <a:srgbClr val="FF0000"/>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65" name="TextovéPole 64"/>
          <p:cNvSpPr txBox="1"/>
          <p:nvPr/>
        </p:nvSpPr>
        <p:spPr>
          <a:xfrm>
            <a:off x="3993635" y="4749729"/>
            <a:ext cx="2996333" cy="307777"/>
          </a:xfrm>
          <a:prstGeom prst="rect">
            <a:avLst/>
          </a:prstGeom>
          <a:solidFill>
            <a:schemeClr val="bg1"/>
          </a:solidFill>
        </p:spPr>
        <p:txBody>
          <a:bodyPr wrap="none" rtlCol="0">
            <a:spAutoFit/>
          </a:bodyPr>
          <a:lstStyle/>
          <a:p>
            <a:pPr algn="r"/>
            <a:r>
              <a:rPr lang="en-GB" sz="1400" b="1" dirty="0">
                <a:solidFill>
                  <a:srgbClr val="FF0000"/>
                </a:solidFill>
                <a:latin typeface="Corbel" panose="020B0503020204020204" pitchFamily="34" charset="0"/>
              </a:rPr>
              <a:t>isolated and traction free crack faces</a:t>
            </a:r>
            <a:endParaRPr lang="en-US" sz="1400" b="1" dirty="0">
              <a:solidFill>
                <a:srgbClr val="FF0000"/>
              </a:solidFill>
              <a:latin typeface="Corbel" panose="020B0503020204020204" pitchFamily="34" charset="0"/>
            </a:endParaRPr>
          </a:p>
        </p:txBody>
      </p:sp>
      <p:cxnSp>
        <p:nvCxnSpPr>
          <p:cNvPr id="66" name="Přímá spojnice se šipkou 28"/>
          <p:cNvCxnSpPr>
            <a:stCxn id="65" idx="3"/>
          </p:cNvCxnSpPr>
          <p:nvPr/>
        </p:nvCxnSpPr>
        <p:spPr>
          <a:xfrm flipV="1">
            <a:off x="6989968" y="4059962"/>
            <a:ext cx="482650" cy="843656"/>
          </a:xfrm>
          <a:prstGeom prst="curvedConnector2">
            <a:avLst/>
          </a:prstGeom>
          <a:ln w="12700">
            <a:solidFill>
              <a:srgbClr val="FF0000"/>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69" name="TextovéPole 68"/>
          <p:cNvSpPr txBox="1"/>
          <p:nvPr/>
        </p:nvSpPr>
        <p:spPr>
          <a:xfrm>
            <a:off x="3883601" y="1547500"/>
            <a:ext cx="897066" cy="369332"/>
          </a:xfrm>
          <a:prstGeom prst="rect">
            <a:avLst/>
          </a:prstGeom>
          <a:noFill/>
        </p:spPr>
        <p:txBody>
          <a:bodyPr wrap="square" rtlCol="0">
            <a:spAutoFit/>
          </a:bodyPr>
          <a:lstStyle/>
          <a:p>
            <a:pPr algn="ctr"/>
            <a:r>
              <a:rPr lang="en-GB" b="1" dirty="0">
                <a:latin typeface="Corbel" panose="020B0503020204020204" pitchFamily="34" charset="0"/>
              </a:rPr>
              <a:t>INPUT</a:t>
            </a:r>
            <a:endParaRPr lang="en-US" b="1" dirty="0">
              <a:latin typeface="Corbel" panose="020B0503020204020204" pitchFamily="34" charset="0"/>
            </a:endParaRPr>
          </a:p>
        </p:txBody>
      </p:sp>
      <p:sp>
        <p:nvSpPr>
          <p:cNvPr id="70" name="TextovéPole 69"/>
          <p:cNvSpPr txBox="1"/>
          <p:nvPr/>
        </p:nvSpPr>
        <p:spPr>
          <a:xfrm>
            <a:off x="188640" y="3068160"/>
            <a:ext cx="3384376" cy="369332"/>
          </a:xfrm>
          <a:prstGeom prst="rect">
            <a:avLst/>
          </a:prstGeom>
          <a:noFill/>
          <a:ln>
            <a:solidFill>
              <a:schemeClr val="tx1"/>
            </a:solidFill>
          </a:ln>
        </p:spPr>
        <p:txBody>
          <a:bodyPr wrap="square" rtlCol="0">
            <a:spAutoFit/>
          </a:bodyPr>
          <a:lstStyle/>
          <a:p>
            <a:pPr algn="ctr"/>
            <a:r>
              <a:rPr lang="en-GB" dirty="0">
                <a:latin typeface="Corbel" panose="020B0503020204020204" pitchFamily="34" charset="0"/>
              </a:rPr>
              <a:t>4th-order differential equations</a:t>
            </a:r>
            <a:endParaRPr lang="en-US"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72" name="TextovéPole 71"/>
              <p:cNvSpPr txBox="1"/>
              <p:nvPr/>
            </p:nvSpPr>
            <p:spPr>
              <a:xfrm>
                <a:off x="1630079" y="4357724"/>
                <a:ext cx="1880906" cy="748282"/>
              </a:xfrm>
              <a:prstGeom prst="rect">
                <a:avLst/>
              </a:prstGeom>
              <a:noFill/>
              <a:ln w="25400">
                <a:solidFill>
                  <a:schemeClr val="tx1"/>
                </a:solidFill>
              </a:ln>
            </p:spPr>
            <p:txBody>
              <a:bodyPr wrap="square" rtlCol="0">
                <a:spAutoFit/>
              </a:bodyPr>
              <a:lstStyle/>
              <a:p>
                <a:pPr algn="ctr"/>
                <a14:m>
                  <m:oMath xmlns:m="http://schemas.openxmlformats.org/officeDocument/2006/math">
                    <m:sSubSup>
                      <m:sSubSupPr>
                        <m:ctrlPr>
                          <a:rPr lang="en-GB" b="0" i="1" dirty="0" smtClean="0">
                            <a:solidFill>
                              <a:schemeClr val="tx1"/>
                            </a:solidFill>
                            <a:latin typeface="Cambria Math" panose="02040503050406030204" pitchFamily="18" charset="0"/>
                          </a:rPr>
                        </m:ctrlPr>
                      </m:sSubSupPr>
                      <m:e>
                        <m:r>
                          <a:rPr lang="en-GB" b="0" i="1" dirty="0" smtClean="0">
                            <a:solidFill>
                              <a:schemeClr val="tx1"/>
                            </a:solidFill>
                            <a:latin typeface="Cambria Math"/>
                          </a:rPr>
                          <m:t>𝑢</m:t>
                        </m:r>
                      </m:e>
                      <m:sub>
                        <m:r>
                          <a:rPr lang="en-GB" b="0" i="1" dirty="0" smtClean="0">
                            <a:solidFill>
                              <a:schemeClr val="tx1"/>
                            </a:solidFill>
                            <a:latin typeface="Cambria Math"/>
                          </a:rPr>
                          <m:t>𝑖</m:t>
                        </m:r>
                      </m:sub>
                      <m:sup>
                        <m:r>
                          <a:rPr lang="en-GB" b="0" i="1" dirty="0" smtClean="0">
                            <a:solidFill>
                              <a:schemeClr val="tx1"/>
                            </a:solidFill>
                            <a:latin typeface="Cambria Math" panose="02040503050406030204" pitchFamily="18" charset="0"/>
                          </a:rPr>
                          <m:t>𝑖𝑛</m:t>
                        </m:r>
                      </m:sup>
                    </m:sSubSup>
                  </m:oMath>
                </a14:m>
                <a:r>
                  <a:rPr lang="en-US" dirty="0">
                    <a:solidFill>
                      <a:schemeClr val="tx1"/>
                    </a:solidFill>
                    <a:latin typeface="Corbel" panose="020B0503020204020204" pitchFamily="34" charset="0"/>
                  </a:rPr>
                  <a:t> , </a:t>
                </a:r>
                <a14:m>
                  <m:oMath xmlns:m="http://schemas.openxmlformats.org/officeDocument/2006/math">
                    <m:sSubSup>
                      <m:sSubSupPr>
                        <m:ctrlPr>
                          <a:rPr lang="en-GB" b="0" i="1" smtClean="0">
                            <a:solidFill>
                              <a:schemeClr val="tx1"/>
                            </a:solidFill>
                            <a:latin typeface="Cambria Math" panose="02040503050406030204" pitchFamily="18" charset="0"/>
                          </a:rPr>
                        </m:ctrlPr>
                      </m:sSubSupPr>
                      <m:e>
                        <m:r>
                          <a:rPr lang="en-GB" b="0" i="1" smtClean="0">
                            <a:solidFill>
                              <a:schemeClr val="tx1"/>
                            </a:solidFill>
                            <a:latin typeface="Cambria Math"/>
                          </a:rPr>
                          <m:t>𝜎</m:t>
                        </m:r>
                      </m:e>
                      <m:sub>
                        <m:r>
                          <a:rPr lang="en-GB" b="0" i="1" smtClean="0">
                            <a:solidFill>
                              <a:schemeClr val="tx1"/>
                            </a:solidFill>
                            <a:latin typeface="Cambria Math"/>
                          </a:rPr>
                          <m:t>𝑖𝑗</m:t>
                        </m:r>
                      </m:sub>
                      <m:sup>
                        <m:r>
                          <a:rPr lang="en-GB" b="0" i="1" smtClean="0">
                            <a:solidFill>
                              <a:schemeClr val="tx1"/>
                            </a:solidFill>
                            <a:latin typeface="Cambria Math" panose="02040503050406030204" pitchFamily="18" charset="0"/>
                          </a:rPr>
                          <m:t>𝑖𝑛</m:t>
                        </m:r>
                      </m:sup>
                    </m:sSubSup>
                  </m:oMath>
                </a14:m>
                <a:r>
                  <a:rPr lang="en-US" dirty="0">
                    <a:solidFill>
                      <a:schemeClr val="tx1"/>
                    </a:solidFill>
                    <a:latin typeface="Corbel" panose="020B0503020204020204" pitchFamily="34" charset="0"/>
                  </a:rPr>
                  <a:t>, </a:t>
                </a:r>
                <a14:m>
                  <m:oMath xmlns:m="http://schemas.openxmlformats.org/officeDocument/2006/math">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𝜑</m:t>
                        </m:r>
                      </m:e>
                      <m:sup>
                        <m:r>
                          <a:rPr lang="en-GB" b="0" i="1" smtClean="0">
                            <a:solidFill>
                              <a:schemeClr val="tx1"/>
                            </a:solidFill>
                            <a:latin typeface="Cambria Math" panose="02040503050406030204" pitchFamily="18" charset="0"/>
                          </a:rPr>
                          <m:t>𝑖𝑛</m:t>
                        </m:r>
                      </m:sup>
                    </m:sSup>
                  </m:oMath>
                </a14:m>
                <a:endParaRPr lang="en-GB" b="0" dirty="0">
                  <a:solidFill>
                    <a:schemeClr val="tx1"/>
                  </a:solidFill>
                  <a:latin typeface="Corbel" panose="020B0503020204020204" pitchFamily="34" charset="0"/>
                </a:endParaRPr>
              </a:p>
              <a:p>
                <a:pPr algn="ctr"/>
                <a14:m>
                  <m:oMath xmlns:m="http://schemas.openxmlformats.org/officeDocument/2006/math">
                    <m:sSubSup>
                      <m:sSubSupPr>
                        <m:ctrlPr>
                          <a:rPr lang="en-GB" b="0" i="1" dirty="0" smtClean="0">
                            <a:solidFill>
                              <a:schemeClr val="tx1"/>
                            </a:solidFill>
                            <a:latin typeface="Cambria Math" panose="02040503050406030204" pitchFamily="18" charset="0"/>
                          </a:rPr>
                        </m:ctrlPr>
                      </m:sSubSupPr>
                      <m:e>
                        <m:r>
                          <a:rPr lang="en-GB" b="0" i="1" dirty="0" smtClean="0">
                            <a:solidFill>
                              <a:schemeClr val="tx1"/>
                            </a:solidFill>
                            <a:latin typeface="Cambria Math"/>
                          </a:rPr>
                          <m:t>𝑢</m:t>
                        </m:r>
                      </m:e>
                      <m:sub>
                        <m:r>
                          <a:rPr lang="en-GB" b="0" i="1" dirty="0" smtClean="0">
                            <a:solidFill>
                              <a:schemeClr val="tx1"/>
                            </a:solidFill>
                            <a:latin typeface="Cambria Math"/>
                          </a:rPr>
                          <m:t>𝑖</m:t>
                        </m:r>
                      </m:sub>
                      <m:sup>
                        <m:r>
                          <a:rPr lang="en-GB" b="0" i="1" dirty="0" smtClean="0">
                            <a:solidFill>
                              <a:schemeClr val="tx1"/>
                            </a:solidFill>
                            <a:latin typeface="Cambria Math" panose="02040503050406030204" pitchFamily="18" charset="0"/>
                          </a:rPr>
                          <m:t>𝑜𝑢𝑡</m:t>
                        </m:r>
                      </m:sup>
                    </m:sSubSup>
                  </m:oMath>
                </a14:m>
                <a:r>
                  <a:rPr lang="en-US" dirty="0">
                    <a:solidFill>
                      <a:schemeClr val="tx1"/>
                    </a:solidFill>
                    <a:latin typeface="Corbel" panose="020B0503020204020204" pitchFamily="34" charset="0"/>
                  </a:rPr>
                  <a:t> , </a:t>
                </a:r>
                <a14:m>
                  <m:oMath xmlns:m="http://schemas.openxmlformats.org/officeDocument/2006/math">
                    <m:sSubSup>
                      <m:sSubSupPr>
                        <m:ctrlPr>
                          <a:rPr lang="en-GB" b="0" i="1" smtClean="0">
                            <a:solidFill>
                              <a:schemeClr val="tx1"/>
                            </a:solidFill>
                            <a:latin typeface="Cambria Math" panose="02040503050406030204" pitchFamily="18" charset="0"/>
                          </a:rPr>
                        </m:ctrlPr>
                      </m:sSubSupPr>
                      <m:e>
                        <m:r>
                          <a:rPr lang="en-GB" b="0" i="1" smtClean="0">
                            <a:solidFill>
                              <a:schemeClr val="tx1"/>
                            </a:solidFill>
                            <a:latin typeface="Cambria Math"/>
                          </a:rPr>
                          <m:t>𝜎</m:t>
                        </m:r>
                      </m:e>
                      <m:sub>
                        <m:r>
                          <a:rPr lang="en-GB" b="0" i="1" smtClean="0">
                            <a:solidFill>
                              <a:schemeClr val="tx1"/>
                            </a:solidFill>
                            <a:latin typeface="Cambria Math"/>
                          </a:rPr>
                          <m:t>𝑖𝑗</m:t>
                        </m:r>
                      </m:sub>
                      <m:sup>
                        <m:r>
                          <a:rPr lang="en-GB" b="0" i="1" smtClean="0">
                            <a:solidFill>
                              <a:schemeClr val="tx1"/>
                            </a:solidFill>
                            <a:latin typeface="Cambria Math" panose="02040503050406030204" pitchFamily="18" charset="0"/>
                          </a:rPr>
                          <m:t>𝑜𝑢𝑡</m:t>
                        </m:r>
                      </m:sup>
                    </m:sSubSup>
                  </m:oMath>
                </a14:m>
                <a:r>
                  <a:rPr lang="en-US" dirty="0">
                    <a:solidFill>
                      <a:schemeClr val="tx1"/>
                    </a:solidFill>
                    <a:latin typeface="Corbel" panose="020B0503020204020204" pitchFamily="34" charset="0"/>
                  </a:rPr>
                  <a:t>, </a:t>
                </a:r>
                <a14:m>
                  <m:oMath xmlns:m="http://schemas.openxmlformats.org/officeDocument/2006/math">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𝜑</m:t>
                        </m:r>
                      </m:e>
                      <m:sup>
                        <m:r>
                          <a:rPr lang="en-GB" b="0" i="1" smtClean="0">
                            <a:solidFill>
                              <a:schemeClr val="tx1"/>
                            </a:solidFill>
                            <a:latin typeface="Cambria Math" panose="02040503050406030204" pitchFamily="18" charset="0"/>
                          </a:rPr>
                          <m:t>𝑜𝑢𝑡</m:t>
                        </m:r>
                      </m:sup>
                    </m:sSup>
                  </m:oMath>
                </a14:m>
                <a:endParaRPr lang="en-US" dirty="0">
                  <a:solidFill>
                    <a:schemeClr val="tx1"/>
                  </a:solidFill>
                  <a:latin typeface="Corbel" panose="020B0503020204020204" pitchFamily="34" charset="0"/>
                </a:endParaRPr>
              </a:p>
            </p:txBody>
          </p:sp>
        </mc:Choice>
        <mc:Fallback xmlns="">
          <p:sp>
            <p:nvSpPr>
              <p:cNvPr id="72" name="TextovéPole 71"/>
              <p:cNvSpPr txBox="1">
                <a:spLocks noRot="1" noChangeAspect="1" noMove="1" noResize="1" noEditPoints="1" noAdjustHandles="1" noChangeArrowheads="1" noChangeShapeType="1" noTextEdit="1"/>
              </p:cNvSpPr>
              <p:nvPr/>
            </p:nvSpPr>
            <p:spPr>
              <a:xfrm>
                <a:off x="1630079" y="4357724"/>
                <a:ext cx="1880906" cy="748282"/>
              </a:xfrm>
              <a:prstGeom prst="rect">
                <a:avLst/>
              </a:prstGeom>
              <a:blipFill>
                <a:blip r:embed="rId4"/>
                <a:stretch>
                  <a:fillRect b="-6299"/>
                </a:stretch>
              </a:blipFill>
              <a:ln w="25400">
                <a:solidFill>
                  <a:schemeClr val="tx1"/>
                </a:solidFill>
              </a:ln>
            </p:spPr>
            <p:txBody>
              <a:bodyPr/>
              <a:lstStyle/>
              <a:p>
                <a:r>
                  <a:rPr lang="cs-CZ">
                    <a:noFill/>
                  </a:rPr>
                  <a:t> </a:t>
                </a:r>
              </a:p>
            </p:txBody>
          </p:sp>
        </mc:Fallback>
      </mc:AlternateContent>
      <p:sp>
        <p:nvSpPr>
          <p:cNvPr id="73" name="TextovéPole 72"/>
          <p:cNvSpPr txBox="1"/>
          <p:nvPr/>
        </p:nvSpPr>
        <p:spPr>
          <a:xfrm>
            <a:off x="1742440" y="4011311"/>
            <a:ext cx="1656184" cy="369332"/>
          </a:xfrm>
          <a:prstGeom prst="rect">
            <a:avLst/>
          </a:prstGeom>
          <a:noFill/>
        </p:spPr>
        <p:txBody>
          <a:bodyPr wrap="square" rtlCol="0">
            <a:spAutoFit/>
          </a:bodyPr>
          <a:lstStyle/>
          <a:p>
            <a:pPr algn="ctr"/>
            <a:r>
              <a:rPr lang="en-GB" b="1" dirty="0">
                <a:latin typeface="Corbel" panose="020B0503020204020204" pitchFamily="34" charset="0"/>
              </a:rPr>
              <a:t>OUTPUT</a:t>
            </a:r>
            <a:endParaRPr lang="en-US" b="1" dirty="0">
              <a:latin typeface="Corbel" panose="020B0503020204020204" pitchFamily="34" charset="0"/>
            </a:endParaRPr>
          </a:p>
        </p:txBody>
      </p:sp>
      <p:cxnSp>
        <p:nvCxnSpPr>
          <p:cNvPr id="75" name="Pravoúhlá spojnice 74"/>
          <p:cNvCxnSpPr>
            <a:cxnSpLocks/>
            <a:stCxn id="6" idx="2"/>
            <a:endCxn id="70" idx="3"/>
          </p:cNvCxnSpPr>
          <p:nvPr/>
        </p:nvCxnSpPr>
        <p:spPr>
          <a:xfrm rot="5400000">
            <a:off x="3443227" y="2376080"/>
            <a:ext cx="1006535" cy="746956"/>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Pravoúhlá spojnice 77"/>
          <p:cNvCxnSpPr>
            <a:cxnSpLocks/>
            <a:stCxn id="70" idx="2"/>
            <a:endCxn id="72" idx="1"/>
          </p:cNvCxnSpPr>
          <p:nvPr/>
        </p:nvCxnSpPr>
        <p:spPr>
          <a:xfrm rot="5400000">
            <a:off x="1108268" y="3959304"/>
            <a:ext cx="1294373" cy="250749"/>
          </a:xfrm>
          <a:prstGeom prst="bentConnector4">
            <a:avLst>
              <a:gd name="adj1" fmla="val 35547"/>
              <a:gd name="adj2" fmla="val 191167"/>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ovéPole 23"/>
          <p:cNvSpPr txBox="1"/>
          <p:nvPr/>
        </p:nvSpPr>
        <p:spPr>
          <a:xfrm>
            <a:off x="5385804" y="4286626"/>
            <a:ext cx="579005" cy="307777"/>
          </a:xfrm>
          <a:prstGeom prst="rect">
            <a:avLst/>
          </a:prstGeom>
          <a:solidFill>
            <a:schemeClr val="bg1"/>
          </a:solidFill>
        </p:spPr>
        <p:txBody>
          <a:bodyPr wrap="none" rtlCol="0">
            <a:spAutoFit/>
          </a:bodyPr>
          <a:lstStyle/>
          <a:p>
            <a:pPr algn="r"/>
            <a:r>
              <a:rPr lang="en-GB" sz="1400" dirty="0">
                <a:solidFill>
                  <a:srgbClr val="FF0000"/>
                </a:solidFill>
                <a:latin typeface="Corbel" panose="020B0503020204020204" pitchFamily="34" charset="0"/>
              </a:rPr>
              <a:t>crack</a:t>
            </a:r>
            <a:endParaRPr lang="en-US" sz="1400" dirty="0">
              <a:solidFill>
                <a:srgbClr val="FF0000"/>
              </a:solidFill>
              <a:latin typeface="Corbel" panose="020B0503020204020204" pitchFamily="34" charset="0"/>
            </a:endParaRPr>
          </a:p>
        </p:txBody>
      </p:sp>
      <p:cxnSp>
        <p:nvCxnSpPr>
          <p:cNvPr id="25" name="Přímá spojnice se šipkou 28"/>
          <p:cNvCxnSpPr/>
          <p:nvPr/>
        </p:nvCxnSpPr>
        <p:spPr>
          <a:xfrm flipV="1">
            <a:off x="5959630" y="4009267"/>
            <a:ext cx="576064" cy="429086"/>
          </a:xfrm>
          <a:prstGeom prst="curvedConnector3">
            <a:avLst>
              <a:gd name="adj1" fmla="val 50000"/>
            </a:avLst>
          </a:prstGeom>
          <a:ln w="12700">
            <a:solidFill>
              <a:srgbClr val="FF0000"/>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26" name="TextovéPole 25"/>
          <p:cNvSpPr txBox="1"/>
          <p:nvPr/>
        </p:nvSpPr>
        <p:spPr>
          <a:xfrm>
            <a:off x="7338342" y="2421829"/>
            <a:ext cx="970763" cy="646331"/>
          </a:xfrm>
          <a:prstGeom prst="rect">
            <a:avLst/>
          </a:prstGeom>
          <a:solidFill>
            <a:schemeClr val="bg1"/>
          </a:solidFill>
        </p:spPr>
        <p:txBody>
          <a:bodyPr wrap="square" rtlCol="0">
            <a:spAutoFit/>
          </a:bodyPr>
          <a:lstStyle/>
          <a:p>
            <a:pPr algn="ctr"/>
            <a:r>
              <a:rPr lang="en-GB" sz="1200" dirty="0">
                <a:solidFill>
                  <a:srgbClr val="FF0000"/>
                </a:solidFill>
                <a:latin typeface="Corbel" panose="020B0503020204020204" pitchFamily="34" charset="0"/>
              </a:rPr>
              <a:t>outer asymptotic</a:t>
            </a:r>
          </a:p>
          <a:p>
            <a:pPr algn="ctr"/>
            <a:r>
              <a:rPr lang="en-GB" sz="1200" dirty="0">
                <a:solidFill>
                  <a:srgbClr val="FF0000"/>
                </a:solidFill>
                <a:latin typeface="Corbel" panose="020B0503020204020204" pitchFamily="34" charset="0"/>
              </a:rPr>
              <a:t>solution</a:t>
            </a:r>
            <a:endParaRPr lang="en-US" sz="1200" dirty="0">
              <a:solidFill>
                <a:srgbClr val="FF0000"/>
              </a:solidFill>
              <a:latin typeface="Corbel" panose="020B0503020204020204" pitchFamily="34" charset="0"/>
            </a:endParaRPr>
          </a:p>
        </p:txBody>
      </p:sp>
      <p:sp>
        <p:nvSpPr>
          <p:cNvPr id="18" name="Ovál 17"/>
          <p:cNvSpPr/>
          <p:nvPr/>
        </p:nvSpPr>
        <p:spPr>
          <a:xfrm>
            <a:off x="7781518" y="3884671"/>
            <a:ext cx="246864" cy="246864"/>
          </a:xfrm>
          <a:prstGeom prst="ellipse">
            <a:avLst/>
          </a:prstGeom>
          <a:noFill/>
          <a:ln w="127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TextovéPole 31"/>
          <p:cNvSpPr txBox="1"/>
          <p:nvPr/>
        </p:nvSpPr>
        <p:spPr>
          <a:xfrm>
            <a:off x="8134230" y="4957749"/>
            <a:ext cx="983499" cy="646331"/>
          </a:xfrm>
          <a:prstGeom prst="rect">
            <a:avLst/>
          </a:prstGeom>
          <a:solidFill>
            <a:schemeClr val="bg1"/>
          </a:solidFill>
        </p:spPr>
        <p:txBody>
          <a:bodyPr wrap="square" rtlCol="0">
            <a:spAutoFit/>
          </a:bodyPr>
          <a:lstStyle/>
          <a:p>
            <a:pPr algn="ctr"/>
            <a:r>
              <a:rPr lang="en-GB" sz="1200" dirty="0">
                <a:solidFill>
                  <a:srgbClr val="FF0000"/>
                </a:solidFill>
                <a:latin typeface="Corbel" panose="020B0503020204020204" pitchFamily="34" charset="0"/>
              </a:rPr>
              <a:t>inner asymptotic solution</a:t>
            </a:r>
            <a:endParaRPr lang="en-US" sz="1200" dirty="0">
              <a:solidFill>
                <a:srgbClr val="FF0000"/>
              </a:solidFill>
              <a:latin typeface="Corbel" panose="020B0503020204020204" pitchFamily="34" charset="0"/>
            </a:endParaRPr>
          </a:p>
        </p:txBody>
      </p:sp>
      <p:cxnSp>
        <p:nvCxnSpPr>
          <p:cNvPr id="33" name="Přímá spojnice se šipkou 28"/>
          <p:cNvCxnSpPr>
            <a:cxnSpLocks/>
          </p:cNvCxnSpPr>
          <p:nvPr/>
        </p:nvCxnSpPr>
        <p:spPr>
          <a:xfrm rot="16200000" flipV="1">
            <a:off x="7784797" y="4236064"/>
            <a:ext cx="862366" cy="633749"/>
          </a:xfrm>
          <a:prstGeom prst="curvedConnector3">
            <a:avLst>
              <a:gd name="adj1" fmla="val 50000"/>
            </a:avLst>
          </a:prstGeom>
          <a:ln w="12700">
            <a:solidFill>
              <a:srgbClr val="FF0000"/>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52" name="Obdélník 51"/>
          <p:cNvSpPr/>
          <p:nvPr/>
        </p:nvSpPr>
        <p:spPr>
          <a:xfrm>
            <a:off x="589649" y="5453235"/>
            <a:ext cx="5128639" cy="492443"/>
          </a:xfrm>
          <a:prstGeom prst="rect">
            <a:avLst/>
          </a:prstGeom>
        </p:spPr>
        <p:txBody>
          <a:bodyPr wrap="square">
            <a:spAutoFit/>
          </a:bodyPr>
          <a:lstStyle/>
          <a:p>
            <a:pPr eaLnBrk="1" hangingPunct="1">
              <a:defRPr/>
            </a:pPr>
            <a:r>
              <a:rPr lang="en-GB" altLang="cs-CZ" sz="1400" dirty="0">
                <a:latin typeface="Corbel" panose="020B0503020204020204" pitchFamily="34" charset="0"/>
                <a:cs typeface="Times New Roman" panose="02020603050405020304" pitchFamily="18" charset="0"/>
              </a:rPr>
              <a:t>Analytical solution:</a:t>
            </a:r>
          </a:p>
          <a:p>
            <a:pPr algn="ctr" eaLnBrk="1" hangingPunct="1">
              <a:defRPr/>
            </a:pPr>
            <a:r>
              <a:rPr lang="en-GB" altLang="cs-CZ" sz="1200" i="1" dirty="0">
                <a:latin typeface="Corbel" panose="020B0503020204020204" pitchFamily="34" charset="0"/>
                <a:cs typeface="Times New Roman" panose="02020603050405020304" pitchFamily="18" charset="0"/>
              </a:rPr>
              <a:t>Mao &amp; Purohit, Journal of the Mechanics and Physics of Solids, 2015 </a:t>
            </a:r>
            <a:endParaRPr lang="en-GB" altLang="cs-CZ" sz="1200" dirty="0">
              <a:latin typeface="Times New Roman" panose="02020603050405020304" pitchFamily="18" charset="0"/>
              <a:cs typeface="Times New Roman" panose="02020603050405020304" pitchFamily="18" charset="0"/>
            </a:endParaRPr>
          </a:p>
        </p:txBody>
      </p:sp>
      <p:sp>
        <p:nvSpPr>
          <p:cNvPr id="27" name="Obdélník 26">
            <a:extLst>
              <a:ext uri="{FF2B5EF4-FFF2-40B4-BE49-F238E27FC236}">
                <a16:creationId xmlns:a16="http://schemas.microsoft.com/office/drawing/2014/main" id="{6AB4968B-C1E6-DA47-21A4-008DFA82885C}"/>
              </a:ext>
            </a:extLst>
          </p:cNvPr>
          <p:cNvSpPr/>
          <p:nvPr/>
        </p:nvSpPr>
        <p:spPr>
          <a:xfrm>
            <a:off x="0" y="980728"/>
            <a:ext cx="9144000" cy="400110"/>
          </a:xfrm>
          <a:prstGeom prst="rect">
            <a:avLst/>
          </a:prstGeom>
        </p:spPr>
        <p:txBody>
          <a:bodyPr wrap="square">
            <a:spAutoFit/>
          </a:bodyPr>
          <a:lstStyle/>
          <a:p>
            <a:pPr algn="ctr" eaLnBrk="1" fontAlgn="auto" hangingPunct="1">
              <a:spcBef>
                <a:spcPts val="0"/>
              </a:spcBef>
              <a:spcAft>
                <a:spcPts val="600"/>
              </a:spcAft>
              <a:buFont typeface="Arial" panose="020B0604020202020204" pitchFamily="34" charset="0"/>
              <a:buNone/>
              <a:defRPr/>
            </a:pPr>
            <a:r>
              <a:rPr lang="en-GB" sz="2000" b="1" dirty="0">
                <a:solidFill>
                  <a:srgbClr val="FF0000"/>
                </a:solidFill>
                <a:latin typeface="Corbel" panose="020B0503020204020204" pitchFamily="34" charset="0"/>
                <a:ea typeface="Yu Gothic" panose="020B0400000000000000" pitchFamily="34" charset="-128"/>
                <a:cs typeface="Times New Roman" panose="02020603050405020304" pitchFamily="18" charset="0"/>
              </a:rPr>
              <a:t>The outer and inner asymptotic solution in the flexoelectric solid</a:t>
            </a:r>
          </a:p>
        </p:txBody>
      </p:sp>
      <p:pic>
        <p:nvPicPr>
          <p:cNvPr id="28" name="Picture 4">
            <a:extLst>
              <a:ext uri="{FF2B5EF4-FFF2-40B4-BE49-F238E27FC236}">
                <a16:creationId xmlns:a16="http://schemas.microsoft.com/office/drawing/2014/main" id="{13458BD0-25B2-73D0-8B45-91817D6444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4112724" y="58266"/>
            <a:ext cx="918552" cy="922462"/>
          </a:xfrm>
          <a:prstGeom prst="rect">
            <a:avLst/>
          </a:prstGeom>
          <a:noFill/>
          <a:extLst>
            <a:ext uri="{909E8E84-426E-40DD-AFC4-6F175D3DCCD1}">
              <a14:hiddenFill xmlns:a14="http://schemas.microsoft.com/office/drawing/2010/main">
                <a:solidFill>
                  <a:srgbClr val="FFFFFF"/>
                </a:solidFill>
              </a14:hiddenFill>
            </a:ext>
          </a:extLst>
        </p:spPr>
      </p:pic>
      <p:sp>
        <p:nvSpPr>
          <p:cNvPr id="35" name="Zástupný symbol pro zápatí 2">
            <a:extLst>
              <a:ext uri="{FF2B5EF4-FFF2-40B4-BE49-F238E27FC236}">
                <a16:creationId xmlns:a16="http://schemas.microsoft.com/office/drawing/2014/main" id="{28F51DB8-34CF-257A-0F0A-75C29CF1E87B}"/>
              </a:ext>
            </a:extLst>
          </p:cNvPr>
          <p:cNvSpPr>
            <a:spLocks noGrp="1"/>
          </p:cNvSpPr>
          <p:nvPr>
            <p:ph type="ftr" sz="quarter" idx="11"/>
          </p:nvPr>
        </p:nvSpPr>
        <p:spPr>
          <a:xfrm>
            <a:off x="0" y="6482010"/>
            <a:ext cx="9144000" cy="365125"/>
          </a:xfrm>
        </p:spPr>
        <p:txBody>
          <a:bodyPr/>
          <a:lstStyle/>
          <a:p>
            <a:pPr>
              <a:defRPr/>
            </a:pPr>
            <a:r>
              <a:rPr lang="en-GB" sz="1400" dirty="0">
                <a:solidFill>
                  <a:schemeClr val="tx1"/>
                </a:solidFill>
                <a:latin typeface="Corbel" panose="020B0503020204020204" pitchFamily="34" charset="0"/>
              </a:rPr>
              <a:t>27/28th International Conference ENGINEERING MECHANICS 2022, </a:t>
            </a:r>
            <a:r>
              <a:rPr lang="en-GB" sz="1400" dirty="0" err="1">
                <a:solidFill>
                  <a:schemeClr val="tx1"/>
                </a:solidFill>
                <a:latin typeface="Corbel" panose="020B0503020204020204" pitchFamily="34" charset="0"/>
              </a:rPr>
              <a:t>Milovy</a:t>
            </a:r>
            <a:r>
              <a:rPr lang="en-GB" sz="1400" dirty="0">
                <a:solidFill>
                  <a:schemeClr val="tx1"/>
                </a:solidFill>
                <a:latin typeface="Corbel" panose="020B0503020204020204" pitchFamily="34" charset="0"/>
              </a:rPr>
              <a:t>, Czech Republic, May 9 – 12, 2022</a:t>
            </a:r>
          </a:p>
        </p:txBody>
      </p:sp>
    </p:spTree>
    <p:extLst>
      <p:ext uri="{BB962C8B-B14F-4D97-AF65-F5344CB8AC3E}">
        <p14:creationId xmlns:p14="http://schemas.microsoft.com/office/powerpoint/2010/main" val="1146667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délník 26">
            <a:extLst>
              <a:ext uri="{FF2B5EF4-FFF2-40B4-BE49-F238E27FC236}">
                <a16:creationId xmlns:a16="http://schemas.microsoft.com/office/drawing/2014/main" id="{6AB4968B-C1E6-DA47-21A4-008DFA82885C}"/>
              </a:ext>
            </a:extLst>
          </p:cNvPr>
          <p:cNvSpPr/>
          <p:nvPr/>
        </p:nvSpPr>
        <p:spPr>
          <a:xfrm>
            <a:off x="0" y="980728"/>
            <a:ext cx="9144000" cy="400110"/>
          </a:xfrm>
          <a:prstGeom prst="rect">
            <a:avLst/>
          </a:prstGeom>
        </p:spPr>
        <p:txBody>
          <a:bodyPr wrap="square">
            <a:spAutoFit/>
          </a:bodyPr>
          <a:lstStyle/>
          <a:p>
            <a:pPr algn="ctr" eaLnBrk="1" fontAlgn="auto" hangingPunct="1">
              <a:spcBef>
                <a:spcPts val="0"/>
              </a:spcBef>
              <a:spcAft>
                <a:spcPts val="600"/>
              </a:spcAft>
              <a:buFont typeface="Arial" panose="020B0604020202020204" pitchFamily="34" charset="0"/>
              <a:buNone/>
              <a:defRPr/>
            </a:pPr>
            <a:r>
              <a:rPr lang="en-GB" sz="2000" b="1" dirty="0">
                <a:solidFill>
                  <a:srgbClr val="FF0000"/>
                </a:solidFill>
                <a:latin typeface="Corbel" panose="020B0503020204020204" pitchFamily="34" charset="0"/>
                <a:ea typeface="Yu Gothic" panose="020B0400000000000000" pitchFamily="34" charset="-128"/>
                <a:cs typeface="Times New Roman" panose="02020603050405020304" pitchFamily="18" charset="0"/>
              </a:rPr>
              <a:t>The outer and inner asymptotic solution in the flexoelectric solid</a:t>
            </a:r>
          </a:p>
        </p:txBody>
      </p:sp>
      <p:pic>
        <p:nvPicPr>
          <p:cNvPr id="28" name="Picture 4">
            <a:extLst>
              <a:ext uri="{FF2B5EF4-FFF2-40B4-BE49-F238E27FC236}">
                <a16:creationId xmlns:a16="http://schemas.microsoft.com/office/drawing/2014/main" id="{13458BD0-25B2-73D0-8B45-91817D6444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112724" y="58266"/>
            <a:ext cx="918552" cy="922462"/>
          </a:xfrm>
          <a:prstGeom prst="rect">
            <a:avLst/>
          </a:prstGeom>
          <a:noFill/>
          <a:extLst>
            <a:ext uri="{909E8E84-426E-40DD-AFC4-6F175D3DCCD1}">
              <a14:hiddenFill xmlns:a14="http://schemas.microsoft.com/office/drawing/2010/main">
                <a:solidFill>
                  <a:srgbClr val="FFFFFF"/>
                </a:solidFill>
              </a14:hiddenFill>
            </a:ext>
          </a:extLst>
        </p:spPr>
      </p:pic>
      <p:sp>
        <p:nvSpPr>
          <p:cNvPr id="35" name="Zástupný symbol pro zápatí 2">
            <a:extLst>
              <a:ext uri="{FF2B5EF4-FFF2-40B4-BE49-F238E27FC236}">
                <a16:creationId xmlns:a16="http://schemas.microsoft.com/office/drawing/2014/main" id="{28F51DB8-34CF-257A-0F0A-75C29CF1E87B}"/>
              </a:ext>
            </a:extLst>
          </p:cNvPr>
          <p:cNvSpPr>
            <a:spLocks noGrp="1"/>
          </p:cNvSpPr>
          <p:nvPr>
            <p:ph type="ftr" sz="quarter" idx="11"/>
          </p:nvPr>
        </p:nvSpPr>
        <p:spPr>
          <a:xfrm>
            <a:off x="0" y="6482010"/>
            <a:ext cx="9144000" cy="365125"/>
          </a:xfrm>
        </p:spPr>
        <p:txBody>
          <a:bodyPr/>
          <a:lstStyle/>
          <a:p>
            <a:pPr>
              <a:defRPr/>
            </a:pPr>
            <a:r>
              <a:rPr lang="en-GB" sz="1400" dirty="0">
                <a:solidFill>
                  <a:schemeClr val="tx1"/>
                </a:solidFill>
                <a:latin typeface="Corbel" panose="020B0503020204020204" pitchFamily="34" charset="0"/>
              </a:rPr>
              <a:t>27/28th International Conference ENGINEERING MECHANICS 2022, </a:t>
            </a:r>
            <a:r>
              <a:rPr lang="en-GB" sz="1400" dirty="0" err="1">
                <a:solidFill>
                  <a:schemeClr val="tx1"/>
                </a:solidFill>
                <a:latin typeface="Corbel" panose="020B0503020204020204" pitchFamily="34" charset="0"/>
              </a:rPr>
              <a:t>Milovy</a:t>
            </a:r>
            <a:r>
              <a:rPr lang="en-GB" sz="1400" dirty="0">
                <a:solidFill>
                  <a:schemeClr val="tx1"/>
                </a:solidFill>
                <a:latin typeface="Corbel" panose="020B0503020204020204" pitchFamily="34" charset="0"/>
              </a:rPr>
              <a:t>, Czech Republic, May 9 – 12, 2022</a:t>
            </a:r>
          </a:p>
        </p:txBody>
      </p:sp>
      <p:pic>
        <p:nvPicPr>
          <p:cNvPr id="11" name="Obrázek 10">
            <a:extLst>
              <a:ext uri="{FF2B5EF4-FFF2-40B4-BE49-F238E27FC236}">
                <a16:creationId xmlns:a16="http://schemas.microsoft.com/office/drawing/2014/main" id="{D61E7A16-C290-C426-F3BE-BD8FEA78C0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915304"/>
            <a:ext cx="2232248" cy="1873736"/>
          </a:xfrm>
          <a:prstGeom prst="rect">
            <a:avLst/>
          </a:prstGeom>
        </p:spPr>
      </p:pic>
      <mc:AlternateContent xmlns:mc="http://schemas.openxmlformats.org/markup-compatibility/2006" xmlns:a14="http://schemas.microsoft.com/office/drawing/2010/main">
        <mc:Choice Requires="a14">
          <p:sp>
            <p:nvSpPr>
              <p:cNvPr id="38" name="TextovéPole 37">
                <a:extLst>
                  <a:ext uri="{FF2B5EF4-FFF2-40B4-BE49-F238E27FC236}">
                    <a16:creationId xmlns:a16="http://schemas.microsoft.com/office/drawing/2014/main" id="{047F0988-523E-090D-654D-A43E2DCC3C6F}"/>
                  </a:ext>
                </a:extLst>
              </p:cNvPr>
              <p:cNvSpPr txBox="1"/>
              <p:nvPr/>
            </p:nvSpPr>
            <p:spPr>
              <a:xfrm>
                <a:off x="3563888" y="2200453"/>
                <a:ext cx="4464496" cy="1313565"/>
              </a:xfrm>
              <a:prstGeom prst="rect">
                <a:avLst/>
              </a:prstGeom>
              <a:noFill/>
            </p:spPr>
            <p:txBody>
              <a:bodyPr wrap="square">
                <a:spAutoFit/>
              </a:bodyPr>
              <a:lstStyle/>
              <a:p>
                <a:pPr>
                  <a:lnSpc>
                    <a:spcPct val="106000"/>
                  </a:lnSpc>
                  <a:spcAft>
                    <a:spcPts val="800"/>
                  </a:spcAft>
                </a:pPr>
                <a14:m>
                  <m:oMathPara xmlns:m="http://schemas.openxmlformats.org/officeDocument/2006/math">
                    <m:oMathParaPr>
                      <m:jc m:val="left"/>
                    </m:oMathParaPr>
                    <m:oMath xmlns:m="http://schemas.openxmlformats.org/officeDocument/2006/math">
                      <m:sSubSup>
                        <m:sSubSupPr>
                          <m:ctrlPr>
                            <a:rPr lang="cs-CZ" sz="1400" i="1" smtClean="0">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𝑢</m:t>
                          </m:r>
                        </m:e>
                        <m:sub>
                          <m:sSup>
                            <m:sSup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𝑟</m:t>
                              </m:r>
                            </m:e>
                            <m:sup>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m:t>
                              </m:r>
                            </m:sup>
                          </m:sSup>
                        </m:sub>
                        <m:sup>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𝑜𝑢𝑡</m:t>
                          </m:r>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𝐼</m:t>
                          </m:r>
                        </m:sup>
                      </m:sSubSup>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𝑟</m:t>
                                  </m:r>
                                </m:e>
                                <m:sup>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m:t>
                                  </m:r>
                                </m:sup>
                              </m:sSup>
                            </m:e>
                          </m:d>
                        </m:e>
                        <m:sup>
                          <m:f>
                            <m:f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2</m:t>
                              </m:r>
                            </m:den>
                          </m:f>
                        </m:sup>
                      </m:sSup>
                      <m:f>
                        <m:f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𝐾</m:t>
                              </m:r>
                            </m:e>
                            <m:sub>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𝐼</m:t>
                              </m:r>
                            </m:sub>
                          </m:sSub>
                        </m:num>
                        <m:den>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4</m:t>
                          </m:r>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𝜇</m:t>
                          </m:r>
                        </m:den>
                      </m:f>
                      <m:sSup>
                        <m:sSup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2</m:t>
                              </m:r>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𝜋</m:t>
                              </m:r>
                            </m:e>
                          </m:d>
                        </m:e>
                        <m:sup>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2</m:t>
                              </m:r>
                            </m:den>
                          </m:f>
                        </m:sup>
                      </m:sSup>
                      <m:d>
                        <m:dPr>
                          <m:begChr m:val="["/>
                          <m:endChr m:val="]"/>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dPr>
                        <m:e>
                          <m:d>
                            <m:d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5−8</m:t>
                              </m:r>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𝜈</m:t>
                              </m:r>
                            </m:e>
                          </m:d>
                          <m:func>
                            <m:func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GB" sz="1400">
                                  <a:effectLst/>
                                  <a:latin typeface="Cambria Math" panose="02040503050406030204" pitchFamily="18" charset="0"/>
                                  <a:ea typeface="Times New Roman" panose="02020603050405020304" pitchFamily="18" charset="0"/>
                                  <a:cs typeface="Times New Roman" panose="02020603050405020304" pitchFamily="18" charset="0"/>
                                </a:rPr>
                                <m:t>cos</m:t>
                              </m:r>
                            </m:fName>
                            <m:e>
                              <m:f>
                                <m:f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2</m:t>
                                  </m:r>
                                </m:den>
                              </m:f>
                              <m:sSup>
                                <m:sSup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𝜃</m:t>
                                  </m:r>
                                </m:e>
                                <m:sup>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m:t>
                                  </m:r>
                                </m:sup>
                              </m:sSup>
                            </m:e>
                          </m:func>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GB" sz="1400">
                                  <a:effectLst/>
                                  <a:latin typeface="Cambria Math" panose="02040503050406030204" pitchFamily="18" charset="0"/>
                                  <a:ea typeface="Times New Roman" panose="02020603050405020304" pitchFamily="18" charset="0"/>
                                  <a:cs typeface="Times New Roman" panose="02020603050405020304" pitchFamily="18" charset="0"/>
                                </a:rPr>
                                <m:t>cos</m:t>
                              </m:r>
                            </m:fName>
                            <m:e>
                              <m:f>
                                <m:f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2</m:t>
                                  </m:r>
                                </m:den>
                              </m:f>
                              <m:sSup>
                                <m:sSup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𝜃</m:t>
                                  </m:r>
                                </m:e>
                                <m:sup>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m:t>
                                  </m:r>
                                </m:sup>
                              </m:sSup>
                            </m:e>
                          </m:func>
                        </m:e>
                      </m:d>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cs-CZ" sz="1400" dirty="0">
                  <a:effectLst/>
                  <a:latin typeface="Cambria"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Sup>
                        <m:sSubSupPr>
                          <m:ctrlPr>
                            <a:rPr lang="cs-CZ" sz="1400" i="1">
                              <a:effectLst/>
                              <a:latin typeface="Cambria Math" panose="02040503050406030204" pitchFamily="18" charset="0"/>
                              <a:ea typeface="Times New Roman" panose="02020603050405020304" pitchFamily="18" charset="0"/>
                            </a:rPr>
                          </m:ctrlPr>
                        </m:sSubSupPr>
                        <m:e>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𝑢</m:t>
                          </m:r>
                        </m:e>
                        <m:sub>
                          <m:sSup>
                            <m:sSupPr>
                              <m:ctrlPr>
                                <a:rPr lang="cs-CZ" sz="1400" i="1">
                                  <a:effectLst/>
                                  <a:latin typeface="Cambria Math" panose="02040503050406030204" pitchFamily="18" charset="0"/>
                                  <a:ea typeface="Times New Roman" panose="02020603050405020304" pitchFamily="18" charset="0"/>
                                </a:rPr>
                              </m:ctrlPr>
                            </m:sSupPr>
                            <m:e>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𝜃</m:t>
                              </m:r>
                            </m:e>
                            <m:sup>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m:t>
                              </m:r>
                            </m:sup>
                          </m:sSup>
                        </m:sub>
                        <m:sup>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𝑜𝑢𝑡</m:t>
                          </m:r>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𝐼</m:t>
                          </m:r>
                        </m:sup>
                      </m:sSubSup>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cs-CZ" sz="1400" i="1">
                              <a:effectLst/>
                              <a:latin typeface="Cambria Math" panose="02040503050406030204" pitchFamily="18" charset="0"/>
                              <a:ea typeface="Times New Roman" panose="02020603050405020304" pitchFamily="18" charset="0"/>
                            </a:rPr>
                          </m:ctrlPr>
                        </m:sSupPr>
                        <m:e>
                          <m:d>
                            <m:dPr>
                              <m:ctrlPr>
                                <a:rPr lang="cs-CZ" sz="1400" i="1">
                                  <a:effectLst/>
                                  <a:latin typeface="Cambria Math" panose="02040503050406030204" pitchFamily="18" charset="0"/>
                                  <a:ea typeface="Times New Roman" panose="02020603050405020304" pitchFamily="18" charset="0"/>
                                </a:rPr>
                              </m:ctrlPr>
                            </m:dPr>
                            <m:e>
                              <m:sSup>
                                <m:sSupPr>
                                  <m:ctrlPr>
                                    <a:rPr lang="cs-CZ" sz="1400" i="1">
                                      <a:effectLst/>
                                      <a:latin typeface="Cambria Math" panose="02040503050406030204" pitchFamily="18" charset="0"/>
                                      <a:ea typeface="Times New Roman" panose="02020603050405020304" pitchFamily="18" charset="0"/>
                                    </a:rPr>
                                  </m:ctrlPr>
                                </m:sSupPr>
                                <m:e>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𝑟</m:t>
                                  </m:r>
                                </m:e>
                                <m:sup>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m:t>
                                  </m:r>
                                </m:sup>
                              </m:sSup>
                            </m:e>
                          </m:d>
                        </m:e>
                        <m:sup>
                          <m:f>
                            <m:fPr>
                              <m:ctrlPr>
                                <a:rPr lang="cs-CZ" sz="1400" i="1">
                                  <a:effectLst/>
                                  <a:latin typeface="Cambria Math" panose="02040503050406030204" pitchFamily="18" charset="0"/>
                                  <a:ea typeface="Times New Roman" panose="02020603050405020304" pitchFamily="18" charset="0"/>
                                </a:rPr>
                              </m:ctrlPr>
                            </m:fPr>
                            <m:num>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2</m:t>
                              </m:r>
                            </m:den>
                          </m:f>
                        </m:sup>
                      </m:sSup>
                      <m:f>
                        <m:fPr>
                          <m:ctrlPr>
                            <a:rPr lang="cs-CZ" sz="1400" i="1">
                              <a:effectLst/>
                              <a:latin typeface="Cambria Math" panose="02040503050406030204" pitchFamily="18" charset="0"/>
                              <a:ea typeface="Times New Roman" panose="02020603050405020304" pitchFamily="18" charset="0"/>
                            </a:rPr>
                          </m:ctrlPr>
                        </m:fPr>
                        <m:num>
                          <m:sSub>
                            <m:sSubPr>
                              <m:ctrlPr>
                                <a:rPr lang="cs-CZ" sz="1400" i="1">
                                  <a:effectLst/>
                                  <a:latin typeface="Cambria Math" panose="02040503050406030204" pitchFamily="18" charset="0"/>
                                  <a:ea typeface="Times New Roman" panose="02020603050405020304" pitchFamily="18" charset="0"/>
                                </a:rPr>
                              </m:ctrlPr>
                            </m:sSubPr>
                            <m:e>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𝐾</m:t>
                              </m:r>
                            </m:e>
                            <m:sub>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𝐼</m:t>
                              </m:r>
                            </m:sub>
                          </m:sSub>
                        </m:num>
                        <m:den>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4</m:t>
                          </m:r>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𝜇</m:t>
                          </m:r>
                        </m:den>
                      </m:f>
                      <m:sSup>
                        <m:sSupPr>
                          <m:ctrlPr>
                            <a:rPr lang="cs-CZ" sz="1400" i="1">
                              <a:effectLst/>
                              <a:latin typeface="Cambria Math" panose="02040503050406030204" pitchFamily="18" charset="0"/>
                              <a:ea typeface="Times New Roman" panose="02020603050405020304" pitchFamily="18" charset="0"/>
                            </a:rPr>
                          </m:ctrlPr>
                        </m:sSupPr>
                        <m:e>
                          <m:d>
                            <m:dPr>
                              <m:ctrlPr>
                                <a:rPr lang="cs-CZ" sz="1400" i="1">
                                  <a:effectLst/>
                                  <a:latin typeface="Cambria Math" panose="02040503050406030204" pitchFamily="18" charset="0"/>
                                  <a:ea typeface="Times New Roman" panose="02020603050405020304" pitchFamily="18" charset="0"/>
                                </a:rPr>
                              </m:ctrlPr>
                            </m:dPr>
                            <m:e>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2</m:t>
                              </m:r>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𝜋</m:t>
                              </m:r>
                            </m:e>
                          </m:d>
                        </m:e>
                        <m:sup>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cs-CZ" sz="1400" i="1">
                                  <a:effectLst/>
                                  <a:latin typeface="Cambria Math" panose="02040503050406030204" pitchFamily="18" charset="0"/>
                                  <a:ea typeface="Times New Roman" panose="02020603050405020304" pitchFamily="18" charset="0"/>
                                </a:rPr>
                              </m:ctrlPr>
                            </m:fPr>
                            <m:num>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2</m:t>
                              </m:r>
                            </m:den>
                          </m:f>
                        </m:sup>
                      </m:sSup>
                      <m:d>
                        <m:dPr>
                          <m:begChr m:val="["/>
                          <m:endChr m:val="]"/>
                          <m:ctrlPr>
                            <a:rPr lang="cs-CZ" sz="1400" i="1">
                              <a:effectLst/>
                              <a:latin typeface="Cambria Math" panose="02040503050406030204" pitchFamily="18" charset="0"/>
                              <a:ea typeface="Times New Roman" panose="02020603050405020304" pitchFamily="18" charset="0"/>
                            </a:rPr>
                          </m:ctrlPr>
                        </m:dPr>
                        <m:e>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cs-CZ" sz="1400" i="1">
                                  <a:effectLst/>
                                  <a:latin typeface="Cambria Math" panose="02040503050406030204" pitchFamily="18" charset="0"/>
                                  <a:ea typeface="Times New Roman" panose="02020603050405020304" pitchFamily="18" charset="0"/>
                                </a:rPr>
                              </m:ctrlPr>
                            </m:dPr>
                            <m:e>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7−8</m:t>
                              </m:r>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𝜈</m:t>
                              </m:r>
                            </m:e>
                          </m:d>
                          <m:func>
                            <m:funcPr>
                              <m:ctrlPr>
                                <a:rPr lang="cs-CZ" sz="1400" i="1">
                                  <a:effectLst/>
                                  <a:latin typeface="Cambria Math" panose="02040503050406030204" pitchFamily="18" charset="0"/>
                                  <a:ea typeface="Times New Roman" panose="02020603050405020304" pitchFamily="18" charset="0"/>
                                </a:rPr>
                              </m:ctrlPr>
                            </m:funcPr>
                            <m:fName>
                              <m:r>
                                <m:rPr>
                                  <m:sty m:val="p"/>
                                </m:rPr>
                                <a:rPr lang="en-GB" sz="1400">
                                  <a:effectLst/>
                                  <a:latin typeface="Cambria Math" panose="02040503050406030204" pitchFamily="18" charset="0"/>
                                  <a:ea typeface="Times New Roman" panose="02020603050405020304" pitchFamily="18" charset="0"/>
                                  <a:cs typeface="Times New Roman" panose="02020603050405020304" pitchFamily="18" charset="0"/>
                                </a:rPr>
                                <m:t>sin</m:t>
                              </m:r>
                            </m:fName>
                            <m:e>
                              <m:f>
                                <m:fPr>
                                  <m:ctrlPr>
                                    <a:rPr lang="cs-CZ" sz="1400" i="1">
                                      <a:effectLst/>
                                      <a:latin typeface="Cambria Math" panose="02040503050406030204" pitchFamily="18" charset="0"/>
                                      <a:ea typeface="Times New Roman" panose="02020603050405020304" pitchFamily="18" charset="0"/>
                                    </a:rPr>
                                  </m:ctrlPr>
                                </m:fPr>
                                <m:num>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2</m:t>
                                  </m:r>
                                </m:den>
                              </m:f>
                              <m:sSup>
                                <m:sSupPr>
                                  <m:ctrlPr>
                                    <a:rPr lang="cs-CZ" sz="1400" i="1">
                                      <a:effectLst/>
                                      <a:latin typeface="Cambria Math" panose="02040503050406030204" pitchFamily="18" charset="0"/>
                                      <a:ea typeface="Times New Roman" panose="02020603050405020304" pitchFamily="18" charset="0"/>
                                    </a:rPr>
                                  </m:ctrlPr>
                                </m:sSupPr>
                                <m:e>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𝜃</m:t>
                                  </m:r>
                                </m:e>
                                <m:sup>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m:t>
                                  </m:r>
                                </m:sup>
                              </m:sSup>
                            </m:e>
                          </m:func>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cs-CZ" sz="1400" i="1">
                                  <a:effectLst/>
                                  <a:latin typeface="Cambria Math" panose="02040503050406030204" pitchFamily="18" charset="0"/>
                                  <a:ea typeface="Times New Roman" panose="02020603050405020304" pitchFamily="18" charset="0"/>
                                </a:rPr>
                              </m:ctrlPr>
                            </m:funcPr>
                            <m:fName>
                              <m:r>
                                <m:rPr>
                                  <m:sty m:val="p"/>
                                </m:rPr>
                                <a:rPr lang="en-GB" sz="1400">
                                  <a:effectLst/>
                                  <a:latin typeface="Cambria Math" panose="02040503050406030204" pitchFamily="18" charset="0"/>
                                  <a:ea typeface="Times New Roman" panose="02020603050405020304" pitchFamily="18" charset="0"/>
                                  <a:cs typeface="Times New Roman" panose="02020603050405020304" pitchFamily="18" charset="0"/>
                                </a:rPr>
                                <m:t>sin</m:t>
                              </m:r>
                            </m:fName>
                            <m:e>
                              <m:f>
                                <m:fPr>
                                  <m:ctrlPr>
                                    <a:rPr lang="cs-CZ" sz="1400" i="1">
                                      <a:effectLst/>
                                      <a:latin typeface="Cambria Math" panose="02040503050406030204" pitchFamily="18" charset="0"/>
                                      <a:ea typeface="Times New Roman" panose="02020603050405020304" pitchFamily="18" charset="0"/>
                                    </a:rPr>
                                  </m:ctrlPr>
                                </m:fPr>
                                <m:num>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2</m:t>
                                  </m:r>
                                </m:den>
                              </m:f>
                              <m:sSup>
                                <m:sSupPr>
                                  <m:ctrlPr>
                                    <a:rPr lang="cs-CZ" sz="1400" i="1">
                                      <a:effectLst/>
                                      <a:latin typeface="Cambria Math" panose="02040503050406030204" pitchFamily="18" charset="0"/>
                                      <a:ea typeface="Times New Roman" panose="02020603050405020304" pitchFamily="18" charset="0"/>
                                    </a:rPr>
                                  </m:ctrlPr>
                                </m:sSupPr>
                                <m:e>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𝜃</m:t>
                                  </m:r>
                                </m:e>
                                <m:sup>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m:t>
                                  </m:r>
                                </m:sup>
                              </m:sSup>
                            </m:e>
                          </m:func>
                        </m:e>
                      </m:d>
                      <m:r>
                        <a:rPr lang="en-GB" sz="1400" b="0" i="1" smtClean="0">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GB" sz="1400" dirty="0"/>
              </a:p>
              <a:p>
                <a:pPr/>
                <a14:m>
                  <m:oMathPara xmlns:m="http://schemas.openxmlformats.org/officeDocument/2006/math">
                    <m:oMathParaPr>
                      <m:jc m:val="left"/>
                    </m:oMathParaPr>
                    <m:oMath xmlns:m="http://schemas.openxmlformats.org/officeDocument/2006/math">
                      <m:sSup>
                        <m:sSupPr>
                          <m:ctrlPr>
                            <a:rPr lang="cs-CZ" sz="1400" i="1" smtClean="0">
                              <a:solidFill>
                                <a:srgbClr val="836967"/>
                              </a:solidFill>
                              <a:latin typeface="Cambria Math" panose="02040503050406030204" pitchFamily="18" charset="0"/>
                            </a:rPr>
                          </m:ctrlPr>
                        </m:sSupPr>
                        <m:e>
                          <m:r>
                            <a:rPr lang="cs-CZ" sz="1400" i="1">
                              <a:latin typeface="Cambria Math" panose="02040503050406030204" pitchFamily="18" charset="0"/>
                            </a:rPr>
                            <m:t>𝜑</m:t>
                          </m:r>
                        </m:e>
                        <m:sup>
                          <m:r>
                            <a:rPr lang="cs-CZ" sz="1400" i="1">
                              <a:latin typeface="Cambria Math" panose="02040503050406030204" pitchFamily="18" charset="0"/>
                            </a:rPr>
                            <m:t>𝑜𝑢𝑡</m:t>
                          </m:r>
                          <m:r>
                            <a:rPr lang="cs-CZ" sz="1400" i="0">
                              <a:latin typeface="Cambria Math" panose="02040503050406030204" pitchFamily="18" charset="0"/>
                            </a:rPr>
                            <m:t>,</m:t>
                          </m:r>
                          <m:r>
                            <a:rPr lang="cs-CZ" sz="1400" i="1">
                              <a:latin typeface="Cambria Math" panose="02040503050406030204" pitchFamily="18" charset="0"/>
                            </a:rPr>
                            <m:t>𝐼</m:t>
                          </m:r>
                        </m:sup>
                      </m:sSup>
                      <m:r>
                        <a:rPr lang="cs-CZ" sz="1400" i="0">
                          <a:latin typeface="Cambria Math" panose="02040503050406030204" pitchFamily="18" charset="0"/>
                        </a:rPr>
                        <m:t>=0.</m:t>
                      </m:r>
                    </m:oMath>
                  </m:oMathPara>
                </a14:m>
                <a:endParaRPr lang="cs-CZ" sz="1400" dirty="0"/>
              </a:p>
            </p:txBody>
          </p:sp>
        </mc:Choice>
        <mc:Fallback xmlns="">
          <p:sp>
            <p:nvSpPr>
              <p:cNvPr id="38" name="TextovéPole 37">
                <a:extLst>
                  <a:ext uri="{FF2B5EF4-FFF2-40B4-BE49-F238E27FC236}">
                    <a16:creationId xmlns:a16="http://schemas.microsoft.com/office/drawing/2014/main" id="{047F0988-523E-090D-654D-A43E2DCC3C6F}"/>
                  </a:ext>
                </a:extLst>
              </p:cNvPr>
              <p:cNvSpPr txBox="1">
                <a:spLocks noRot="1" noChangeAspect="1" noMove="1" noResize="1" noEditPoints="1" noAdjustHandles="1" noChangeArrowheads="1" noChangeShapeType="1" noTextEdit="1"/>
              </p:cNvSpPr>
              <p:nvPr/>
            </p:nvSpPr>
            <p:spPr>
              <a:xfrm>
                <a:off x="3563888" y="2200453"/>
                <a:ext cx="4464496" cy="1313565"/>
              </a:xfrm>
              <a:prstGeom prst="rect">
                <a:avLst/>
              </a:prstGeom>
              <a:blipFill>
                <a:blip r:embed="rId4"/>
                <a:stretch>
                  <a:fillRect b="-465"/>
                </a:stretch>
              </a:blipFill>
            </p:spPr>
            <p:txBody>
              <a:bodyPr/>
              <a:lstStyle/>
              <a:p>
                <a:r>
                  <a:rPr lang="cs-CZ">
                    <a:noFill/>
                  </a:rPr>
                  <a:t> </a:t>
                </a:r>
              </a:p>
            </p:txBody>
          </p:sp>
        </mc:Fallback>
      </mc:AlternateContent>
      <p:pic>
        <p:nvPicPr>
          <p:cNvPr id="15" name="Obrázek 14">
            <a:extLst>
              <a:ext uri="{FF2B5EF4-FFF2-40B4-BE49-F238E27FC236}">
                <a16:creationId xmlns:a16="http://schemas.microsoft.com/office/drawing/2014/main" id="{2C7D59A4-FE18-603D-3B3A-62C62BF8C69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15616" y="4482091"/>
            <a:ext cx="2318341" cy="1701815"/>
          </a:xfrm>
          <a:prstGeom prst="rect">
            <a:avLst/>
          </a:prstGeom>
        </p:spPr>
      </p:pic>
      <mc:AlternateContent xmlns:mc="http://schemas.openxmlformats.org/markup-compatibility/2006" xmlns:a14="http://schemas.microsoft.com/office/drawing/2010/main">
        <mc:Choice Requires="a14">
          <p:sp>
            <p:nvSpPr>
              <p:cNvPr id="43" name="TextovéPole 42">
                <a:extLst>
                  <a:ext uri="{FF2B5EF4-FFF2-40B4-BE49-F238E27FC236}">
                    <a16:creationId xmlns:a16="http://schemas.microsoft.com/office/drawing/2014/main" id="{4824E197-5164-7C07-5CBE-0E7560B80923}"/>
                  </a:ext>
                </a:extLst>
              </p:cNvPr>
              <p:cNvSpPr txBox="1"/>
              <p:nvPr/>
            </p:nvSpPr>
            <p:spPr>
              <a:xfrm>
                <a:off x="2843808" y="1413307"/>
                <a:ext cx="4968552" cy="518091"/>
              </a:xfrm>
              <a:prstGeom prst="rect">
                <a:avLst/>
              </a:prstGeom>
              <a:noFill/>
              <a:ln cap="rnd">
                <a:solidFill>
                  <a:schemeClr val="tx1"/>
                </a:solidFill>
              </a:ln>
            </p:spPr>
            <p:txBody>
              <a:bodyPr wrap="square">
                <a:spAutoFit/>
              </a:bodyPr>
              <a:lstStyle/>
              <a:p>
                <a:pPr algn="ctr">
                  <a:lnSpc>
                    <a:spcPct val="150000"/>
                  </a:lnSpc>
                  <a:spcAft>
                    <a:spcPts val="800"/>
                  </a:spcAft>
                </a:pPr>
                <a14:m>
                  <m:oMathPara xmlns:m="http://schemas.openxmlformats.org/officeDocument/2006/math">
                    <m:oMathParaPr>
                      <m:jc m:val="center"/>
                    </m:oMathParaPr>
                    <m:oMath xmlns:m="http://schemas.openxmlformats.org/officeDocument/2006/math">
                      <m:r>
                        <m:rPr>
                          <m:sty m:val="p"/>
                        </m:rPr>
                        <a:rPr lang="en-GB" sz="1400"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sz="1400" b="1" i="1">
                              <a:effectLst/>
                              <a:latin typeface="Cambria Math" panose="02040503050406030204" pitchFamily="18" charset="0"/>
                              <a:ea typeface="Times New Roman" panose="02020603050405020304" pitchFamily="18" charset="0"/>
                              <a:cs typeface="Times New Roman" panose="02020603050405020304" pitchFamily="18" charset="0"/>
                            </a:rPr>
                            <m:t>𝝈</m:t>
                          </m:r>
                          <m:r>
                            <a:rPr lang="en-GB" sz="1400" i="1" smtClean="0">
                              <a:solidFill>
                                <a:schemeClr val="bg1">
                                  <a:lumMod val="75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GB" sz="1400">
                              <a:solidFill>
                                <a:schemeClr val="bg1">
                                  <a:lumMod val="75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GB" sz="1400" i="1">
                              <a:solidFill>
                                <a:schemeClr val="bg1">
                                  <a:lumMod val="75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GB" sz="1400" b="1" i="1">
                              <a:solidFill>
                                <a:schemeClr val="bg1">
                                  <a:lumMod val="75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𝝉</m:t>
                          </m:r>
                        </m:e>
                      </m:d>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=0</m:t>
                      </m:r>
                      <m:r>
                        <a:rPr lang="en-GB" sz="14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GB" sz="14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cs-CZ"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𝜖</m:t>
                          </m:r>
                        </m:e>
                        <m:sub>
                          <m:r>
                            <a:rPr lang="en-GB"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0</m:t>
                          </m:r>
                        </m:sub>
                      </m:sSub>
                      <m:sSup>
                        <m:sSupPr>
                          <m:ctrlPr>
                            <a:rPr lang="cs-CZ"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GB" sz="14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e>
                        <m:sup>
                          <m:r>
                            <a:rPr lang="en-GB"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GB"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𝜑</m:t>
                      </m:r>
                      <m:r>
                        <a:rPr lang="en-GB" sz="1400" i="1">
                          <a:solidFill>
                            <a:schemeClr val="bg1">
                              <a:lumMod val="75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GB" sz="1400">
                          <a:solidFill>
                            <a:schemeClr val="bg1">
                              <a:lumMod val="75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GB" sz="1400" i="1">
                          <a:solidFill>
                            <a:schemeClr val="bg1">
                              <a:lumMod val="75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GB" sz="1400" b="1" i="1">
                          <a:solidFill>
                            <a:schemeClr val="bg1">
                              <a:lumMod val="75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𝑷</m:t>
                      </m:r>
                      <m:r>
                        <a:rPr lang="en-GB" sz="14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=0</m:t>
                      </m:r>
                      <m:r>
                        <a:rPr lang="en-GB" sz="14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GB" sz="1400" b="1"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GB" sz="1400" b="1" i="1">
                          <a:effectLst/>
                          <a:latin typeface="Cambria Math" panose="02040503050406030204" pitchFamily="18" charset="0"/>
                          <a:ea typeface="Times New Roman" panose="02020603050405020304" pitchFamily="18" charset="0"/>
                          <a:cs typeface="Times New Roman" panose="02020603050405020304" pitchFamily="18" charset="0"/>
                        </a:rPr>
                        <m:t>𝑬</m:t>
                      </m:r>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GB" sz="1400">
                          <a:effectLst/>
                          <a:latin typeface="Cambria Math" panose="02040503050406030204" pitchFamily="18" charset="0"/>
                          <a:ea typeface="Times New Roman" panose="02020603050405020304" pitchFamily="18" charset="0"/>
                          <a:cs typeface="Times New Roman" panose="02020603050405020304" pitchFamily="18" charset="0"/>
                        </a:rPr>
                        <m:t>∇</m:t>
                      </m:r>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𝜑</m:t>
                      </m:r>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=0</m:t>
                      </m:r>
                    </m:oMath>
                  </m:oMathPara>
                </a14:m>
                <a:endParaRPr lang="cs-CZ" sz="1400" dirty="0"/>
              </a:p>
            </p:txBody>
          </p:sp>
        </mc:Choice>
        <mc:Fallback xmlns="">
          <p:sp>
            <p:nvSpPr>
              <p:cNvPr id="43" name="TextovéPole 42">
                <a:extLst>
                  <a:ext uri="{FF2B5EF4-FFF2-40B4-BE49-F238E27FC236}">
                    <a16:creationId xmlns:a16="http://schemas.microsoft.com/office/drawing/2014/main" id="{4824E197-5164-7C07-5CBE-0E7560B80923}"/>
                  </a:ext>
                </a:extLst>
              </p:cNvPr>
              <p:cNvSpPr txBox="1">
                <a:spLocks noRot="1" noChangeAspect="1" noMove="1" noResize="1" noEditPoints="1" noAdjustHandles="1" noChangeArrowheads="1" noChangeShapeType="1" noTextEdit="1"/>
              </p:cNvSpPr>
              <p:nvPr/>
            </p:nvSpPr>
            <p:spPr>
              <a:xfrm>
                <a:off x="2843808" y="1413307"/>
                <a:ext cx="4968552" cy="518091"/>
              </a:xfrm>
              <a:prstGeom prst="rect">
                <a:avLst/>
              </a:prstGeom>
              <a:blipFill>
                <a:blip r:embed="rId6"/>
                <a:stretch>
                  <a:fillRect/>
                </a:stretch>
              </a:blipFill>
              <a:ln cap="rnd">
                <a:solidFill>
                  <a:schemeClr val="tx1"/>
                </a:solidFill>
              </a:ln>
            </p:spPr>
            <p:txBody>
              <a:bodyPr/>
              <a:lstStyle/>
              <a:p>
                <a:r>
                  <a:rPr lang="cs-CZ">
                    <a:noFill/>
                  </a:rPr>
                  <a:t> </a:t>
                </a:r>
              </a:p>
            </p:txBody>
          </p:sp>
        </mc:Fallback>
      </mc:AlternateContent>
      <p:sp>
        <p:nvSpPr>
          <p:cNvPr id="44" name="TextovéPole 43">
            <a:extLst>
              <a:ext uri="{FF2B5EF4-FFF2-40B4-BE49-F238E27FC236}">
                <a16:creationId xmlns:a16="http://schemas.microsoft.com/office/drawing/2014/main" id="{8E2154FC-D2E7-D397-3572-E47B62254FF4}"/>
              </a:ext>
            </a:extLst>
          </p:cNvPr>
          <p:cNvSpPr txBox="1"/>
          <p:nvPr/>
        </p:nvSpPr>
        <p:spPr>
          <a:xfrm>
            <a:off x="1352248" y="1505040"/>
            <a:ext cx="1381413" cy="307777"/>
          </a:xfrm>
          <a:prstGeom prst="rect">
            <a:avLst/>
          </a:prstGeom>
          <a:noFill/>
        </p:spPr>
        <p:txBody>
          <a:bodyPr wrap="square">
            <a:spAutoFit/>
          </a:bodyPr>
          <a:lstStyle/>
          <a:p>
            <a:r>
              <a:rPr lang="en-GB" sz="1400" b="1" dirty="0">
                <a:effectLst/>
                <a:latin typeface="Corbel" panose="020B0503020204020204" pitchFamily="34" charset="0"/>
                <a:ea typeface="Times New Roman" panose="02020603050405020304" pitchFamily="18" charset="0"/>
                <a:cs typeface="Times New Roman" panose="02020603050405020304" pitchFamily="18" charset="0"/>
              </a:rPr>
              <a:t>Outer solution:</a:t>
            </a:r>
            <a:endParaRPr lang="cs-CZ" sz="1400" b="1" dirty="0"/>
          </a:p>
        </p:txBody>
      </p:sp>
      <mc:AlternateContent xmlns:mc="http://schemas.openxmlformats.org/markup-compatibility/2006" xmlns:a14="http://schemas.microsoft.com/office/drawing/2010/main">
        <mc:Choice Requires="a14">
          <p:sp>
            <p:nvSpPr>
              <p:cNvPr id="16" name="TextovéPole 15">
                <a:extLst>
                  <a:ext uri="{FF2B5EF4-FFF2-40B4-BE49-F238E27FC236}">
                    <a16:creationId xmlns:a16="http://schemas.microsoft.com/office/drawing/2014/main" id="{75E79ED3-7417-CC50-36EC-742637B3BAF1}"/>
                  </a:ext>
                </a:extLst>
              </p:cNvPr>
              <p:cNvSpPr txBox="1"/>
              <p:nvPr/>
            </p:nvSpPr>
            <p:spPr>
              <a:xfrm>
                <a:off x="5031276" y="1984429"/>
                <a:ext cx="918392" cy="215444"/>
              </a:xfrm>
              <a:prstGeom prst="rect">
                <a:avLst/>
              </a:prstGeom>
              <a:solidFill>
                <a:srgbClr val="FF0000"/>
              </a:solidFill>
              <a:ln>
                <a:solidFill>
                  <a:srgbClr val="FF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b="0" i="1" smtClean="0">
                              <a:solidFill>
                                <a:schemeClr val="bg1"/>
                              </a:solidFill>
                              <a:latin typeface="Cambria Math" panose="02040503050406030204" pitchFamily="18" charset="0"/>
                            </a:rPr>
                          </m:ctrlPr>
                        </m:sSubPr>
                        <m:e>
                          <m:r>
                            <a:rPr lang="en-GB" sz="1400" b="0" i="1" smtClean="0">
                              <a:solidFill>
                                <a:schemeClr val="bg1"/>
                              </a:solidFill>
                              <a:latin typeface="Cambria Math" panose="02040503050406030204" pitchFamily="18" charset="0"/>
                            </a:rPr>
                            <m:t>𝑙</m:t>
                          </m:r>
                        </m:e>
                        <m:sub>
                          <m:r>
                            <a:rPr lang="en-GB" sz="1400" b="0" i="1" smtClean="0">
                              <a:solidFill>
                                <a:schemeClr val="bg1"/>
                              </a:solidFill>
                              <a:latin typeface="Cambria Math" panose="02040503050406030204" pitchFamily="18" charset="0"/>
                            </a:rPr>
                            <m:t>0</m:t>
                          </m:r>
                        </m:sub>
                      </m:sSub>
                      <m:r>
                        <a:rPr lang="en-GB" sz="1400" b="0" i="1" smtClean="0">
                          <a:solidFill>
                            <a:schemeClr val="bg1"/>
                          </a:solidFill>
                          <a:latin typeface="Cambria Math" panose="02040503050406030204" pitchFamily="18" charset="0"/>
                        </a:rPr>
                        <m:t>≈</m:t>
                      </m:r>
                      <m:r>
                        <a:rPr lang="en-GB" sz="1400" b="0" i="1" smtClean="0">
                          <a:solidFill>
                            <a:schemeClr val="bg1"/>
                          </a:solidFill>
                          <a:latin typeface="Cambria Math" panose="02040503050406030204" pitchFamily="18" charset="0"/>
                        </a:rPr>
                        <m:t>𝑙</m:t>
                      </m:r>
                      <m:r>
                        <a:rPr lang="en-GB" sz="1400" b="0" i="1" smtClean="0">
                          <a:solidFill>
                            <a:schemeClr val="bg1"/>
                          </a:solidFill>
                          <a:latin typeface="Cambria Math" panose="02040503050406030204" pitchFamily="18" charset="0"/>
                          <a:ea typeface="Cambria Math" panose="02040503050406030204" pitchFamily="18" charset="0"/>
                        </a:rPr>
                        <m:t>≪</m:t>
                      </m:r>
                      <m:sSub>
                        <m:sSubPr>
                          <m:ctrlPr>
                            <a:rPr lang="en-GB" sz="1400" b="0" i="1" smtClean="0">
                              <a:solidFill>
                                <a:schemeClr val="bg1"/>
                              </a:solidFill>
                              <a:latin typeface="Cambria Math" panose="02040503050406030204" pitchFamily="18" charset="0"/>
                              <a:ea typeface="Cambria Math" panose="02040503050406030204" pitchFamily="18" charset="0"/>
                            </a:rPr>
                          </m:ctrlPr>
                        </m:sSubPr>
                        <m:e>
                          <m:r>
                            <a:rPr lang="en-GB" sz="1400" b="0" i="1" smtClean="0">
                              <a:solidFill>
                                <a:schemeClr val="bg1"/>
                              </a:solidFill>
                              <a:latin typeface="Cambria Math" panose="02040503050406030204" pitchFamily="18" charset="0"/>
                              <a:ea typeface="Cambria Math" panose="02040503050406030204" pitchFamily="18" charset="0"/>
                            </a:rPr>
                            <m:t>𝑎</m:t>
                          </m:r>
                        </m:e>
                        <m:sub>
                          <m:r>
                            <a:rPr lang="en-GB" sz="1400" b="0" i="1" smtClean="0">
                              <a:solidFill>
                                <a:schemeClr val="bg1"/>
                              </a:solidFill>
                              <a:latin typeface="Cambria Math" panose="02040503050406030204" pitchFamily="18" charset="0"/>
                              <a:ea typeface="Cambria Math" panose="02040503050406030204" pitchFamily="18" charset="0"/>
                            </a:rPr>
                            <m:t>𝑐</m:t>
                          </m:r>
                        </m:sub>
                      </m:sSub>
                    </m:oMath>
                  </m:oMathPara>
                </a14:m>
                <a:endParaRPr lang="cs-CZ" sz="1400" dirty="0">
                  <a:solidFill>
                    <a:schemeClr val="bg1"/>
                  </a:solidFill>
                </a:endParaRPr>
              </a:p>
            </p:txBody>
          </p:sp>
        </mc:Choice>
        <mc:Fallback xmlns="">
          <p:sp>
            <p:nvSpPr>
              <p:cNvPr id="16" name="TextovéPole 15">
                <a:extLst>
                  <a:ext uri="{FF2B5EF4-FFF2-40B4-BE49-F238E27FC236}">
                    <a16:creationId xmlns:a16="http://schemas.microsoft.com/office/drawing/2014/main" id="{75E79ED3-7417-CC50-36EC-742637B3BAF1}"/>
                  </a:ext>
                </a:extLst>
              </p:cNvPr>
              <p:cNvSpPr txBox="1">
                <a:spLocks noRot="1" noChangeAspect="1" noMove="1" noResize="1" noEditPoints="1" noAdjustHandles="1" noChangeArrowheads="1" noChangeShapeType="1" noTextEdit="1"/>
              </p:cNvSpPr>
              <p:nvPr/>
            </p:nvSpPr>
            <p:spPr>
              <a:xfrm>
                <a:off x="5031276" y="1984429"/>
                <a:ext cx="918392" cy="215444"/>
              </a:xfrm>
              <a:prstGeom prst="rect">
                <a:avLst/>
              </a:prstGeom>
              <a:blipFill>
                <a:blip r:embed="rId7"/>
                <a:stretch>
                  <a:fillRect l="-2614" b="-13514"/>
                </a:stretch>
              </a:blipFill>
              <a:ln>
                <a:solidFill>
                  <a:srgbClr val="FF0000"/>
                </a:solid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6" name="TextovéPole 45">
                <a:extLst>
                  <a:ext uri="{FF2B5EF4-FFF2-40B4-BE49-F238E27FC236}">
                    <a16:creationId xmlns:a16="http://schemas.microsoft.com/office/drawing/2014/main" id="{48B22267-B872-4CAC-92FE-81D0A253672F}"/>
                  </a:ext>
                </a:extLst>
              </p:cNvPr>
              <p:cNvSpPr txBox="1"/>
              <p:nvPr/>
            </p:nvSpPr>
            <p:spPr>
              <a:xfrm>
                <a:off x="2843808" y="3789040"/>
                <a:ext cx="4968552" cy="518091"/>
              </a:xfrm>
              <a:prstGeom prst="rect">
                <a:avLst/>
              </a:prstGeom>
              <a:noFill/>
              <a:ln cap="rnd">
                <a:solidFill>
                  <a:schemeClr val="tx1"/>
                </a:solidFill>
              </a:ln>
            </p:spPr>
            <p:txBody>
              <a:bodyPr wrap="square">
                <a:spAutoFit/>
              </a:bodyPr>
              <a:lstStyle/>
              <a:p>
                <a:pPr algn="ctr">
                  <a:lnSpc>
                    <a:spcPct val="150000"/>
                  </a:lnSpc>
                  <a:spcAft>
                    <a:spcPts val="800"/>
                  </a:spcAft>
                </a:pPr>
                <a14:m>
                  <m:oMathPara xmlns:m="http://schemas.openxmlformats.org/officeDocument/2006/math">
                    <m:oMathParaPr>
                      <m:jc m:val="center"/>
                    </m:oMathParaPr>
                    <m:oMath xmlns:m="http://schemas.openxmlformats.org/officeDocument/2006/math">
                      <m:r>
                        <m:rPr>
                          <m:sty m:val="p"/>
                        </m:rPr>
                        <a:rPr lang="en-GB" sz="1400"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sz="1400" b="1" i="1" smtClean="0">
                              <a:solidFill>
                                <a:schemeClr val="bg1">
                                  <a:lumMod val="75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𝝈</m:t>
                          </m:r>
                          <m:r>
                            <a:rPr lang="en-GB" sz="14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GB" sz="14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GB"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GB" sz="1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𝝉</m:t>
                          </m:r>
                        </m:e>
                      </m:d>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=0</m:t>
                      </m:r>
                      <m:r>
                        <a:rPr lang="en-GB" sz="14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GB" sz="14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cs-CZ"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𝜖</m:t>
                          </m:r>
                        </m:e>
                        <m:sub>
                          <m:r>
                            <a:rPr lang="en-GB"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0</m:t>
                          </m:r>
                        </m:sub>
                      </m:sSub>
                      <m:sSup>
                        <m:sSupPr>
                          <m:ctrlPr>
                            <a:rPr lang="cs-CZ"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GB" sz="14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e>
                        <m:sup>
                          <m:r>
                            <a:rPr lang="en-GB"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GB"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𝜑</m:t>
                      </m:r>
                      <m:r>
                        <a:rPr lang="en-GB" sz="14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GB" sz="14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GB"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GB" sz="1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𝑷</m:t>
                      </m:r>
                      <m:r>
                        <a:rPr lang="en-GB" sz="14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=0</m:t>
                      </m:r>
                      <m:r>
                        <a:rPr lang="en-GB" sz="14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GB" sz="1400" b="1"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GB" sz="1400" b="1" i="1">
                          <a:effectLst/>
                          <a:latin typeface="Cambria Math" panose="02040503050406030204" pitchFamily="18" charset="0"/>
                          <a:ea typeface="Times New Roman" panose="02020603050405020304" pitchFamily="18" charset="0"/>
                          <a:cs typeface="Times New Roman" panose="02020603050405020304" pitchFamily="18" charset="0"/>
                        </a:rPr>
                        <m:t>𝑬</m:t>
                      </m:r>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GB" sz="1400">
                          <a:effectLst/>
                          <a:latin typeface="Cambria Math" panose="02040503050406030204" pitchFamily="18" charset="0"/>
                          <a:ea typeface="Times New Roman" panose="02020603050405020304" pitchFamily="18" charset="0"/>
                          <a:cs typeface="Times New Roman" panose="02020603050405020304" pitchFamily="18" charset="0"/>
                        </a:rPr>
                        <m:t>∇</m:t>
                      </m:r>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𝜑</m:t>
                      </m:r>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=0</m:t>
                      </m:r>
                    </m:oMath>
                  </m:oMathPara>
                </a14:m>
                <a:endParaRPr lang="cs-CZ" sz="1400" dirty="0"/>
              </a:p>
            </p:txBody>
          </p:sp>
        </mc:Choice>
        <mc:Fallback xmlns="">
          <p:sp>
            <p:nvSpPr>
              <p:cNvPr id="46" name="TextovéPole 45">
                <a:extLst>
                  <a:ext uri="{FF2B5EF4-FFF2-40B4-BE49-F238E27FC236}">
                    <a16:creationId xmlns:a16="http://schemas.microsoft.com/office/drawing/2014/main" id="{48B22267-B872-4CAC-92FE-81D0A253672F}"/>
                  </a:ext>
                </a:extLst>
              </p:cNvPr>
              <p:cNvSpPr txBox="1">
                <a:spLocks noRot="1" noChangeAspect="1" noMove="1" noResize="1" noEditPoints="1" noAdjustHandles="1" noChangeArrowheads="1" noChangeShapeType="1" noTextEdit="1"/>
              </p:cNvSpPr>
              <p:nvPr/>
            </p:nvSpPr>
            <p:spPr>
              <a:xfrm>
                <a:off x="2843808" y="3789040"/>
                <a:ext cx="4968552" cy="518091"/>
              </a:xfrm>
              <a:prstGeom prst="rect">
                <a:avLst/>
              </a:prstGeom>
              <a:blipFill>
                <a:blip r:embed="rId8"/>
                <a:stretch>
                  <a:fillRect/>
                </a:stretch>
              </a:blipFill>
              <a:ln cap="rnd">
                <a:solidFill>
                  <a:schemeClr val="tx1"/>
                </a:solidFill>
              </a:ln>
            </p:spPr>
            <p:txBody>
              <a:bodyPr/>
              <a:lstStyle/>
              <a:p>
                <a:r>
                  <a:rPr lang="cs-CZ">
                    <a:noFill/>
                  </a:rPr>
                  <a:t> </a:t>
                </a:r>
              </a:p>
            </p:txBody>
          </p:sp>
        </mc:Fallback>
      </mc:AlternateContent>
      <p:sp>
        <p:nvSpPr>
          <p:cNvPr id="47" name="TextovéPole 46">
            <a:extLst>
              <a:ext uri="{FF2B5EF4-FFF2-40B4-BE49-F238E27FC236}">
                <a16:creationId xmlns:a16="http://schemas.microsoft.com/office/drawing/2014/main" id="{C028CE22-65CE-A95C-9559-25137AE84985}"/>
              </a:ext>
            </a:extLst>
          </p:cNvPr>
          <p:cNvSpPr txBox="1"/>
          <p:nvPr/>
        </p:nvSpPr>
        <p:spPr>
          <a:xfrm>
            <a:off x="1352248" y="3880773"/>
            <a:ext cx="1381413" cy="307777"/>
          </a:xfrm>
          <a:prstGeom prst="rect">
            <a:avLst/>
          </a:prstGeom>
          <a:noFill/>
        </p:spPr>
        <p:txBody>
          <a:bodyPr wrap="square">
            <a:spAutoFit/>
          </a:bodyPr>
          <a:lstStyle/>
          <a:p>
            <a:r>
              <a:rPr lang="en-GB" sz="1400" b="1" dirty="0">
                <a:effectLst/>
                <a:latin typeface="Corbel" panose="020B0503020204020204" pitchFamily="34" charset="0"/>
                <a:ea typeface="Times New Roman" panose="02020603050405020304" pitchFamily="18" charset="0"/>
                <a:cs typeface="Times New Roman" panose="02020603050405020304" pitchFamily="18" charset="0"/>
              </a:rPr>
              <a:t>Inner solution:</a:t>
            </a:r>
            <a:endParaRPr lang="cs-CZ" sz="1400" b="1" dirty="0"/>
          </a:p>
        </p:txBody>
      </p:sp>
      <mc:AlternateContent xmlns:mc="http://schemas.openxmlformats.org/markup-compatibility/2006" xmlns:a14="http://schemas.microsoft.com/office/drawing/2010/main">
        <mc:Choice Requires="a14">
          <p:sp>
            <p:nvSpPr>
              <p:cNvPr id="48" name="TextovéPole 47">
                <a:extLst>
                  <a:ext uri="{FF2B5EF4-FFF2-40B4-BE49-F238E27FC236}">
                    <a16:creationId xmlns:a16="http://schemas.microsoft.com/office/drawing/2014/main" id="{1E96AB01-8A9C-7CE3-71A3-F437DA230FD6}"/>
                  </a:ext>
                </a:extLst>
              </p:cNvPr>
              <p:cNvSpPr txBox="1"/>
              <p:nvPr/>
            </p:nvSpPr>
            <p:spPr>
              <a:xfrm>
                <a:off x="4092508" y="4364316"/>
                <a:ext cx="2867003" cy="215444"/>
              </a:xfrm>
              <a:prstGeom prst="rect">
                <a:avLst/>
              </a:prstGeom>
              <a:solidFill>
                <a:srgbClr val="FF0000"/>
              </a:solidFill>
              <a:ln>
                <a:solidFill>
                  <a:srgbClr val="FF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b="0" i="1" smtClean="0">
                              <a:solidFill>
                                <a:schemeClr val="bg1"/>
                              </a:solidFill>
                              <a:latin typeface="Cambria Math" panose="02040503050406030204" pitchFamily="18" charset="0"/>
                            </a:rPr>
                          </m:ctrlPr>
                        </m:sSubPr>
                        <m:e>
                          <m:r>
                            <a:rPr lang="en-GB" sz="1400" b="0" i="1" smtClean="0">
                              <a:solidFill>
                                <a:schemeClr val="bg1"/>
                              </a:solidFill>
                              <a:latin typeface="Cambria Math" panose="02040503050406030204" pitchFamily="18" charset="0"/>
                            </a:rPr>
                            <m:t>𝑙</m:t>
                          </m:r>
                        </m:e>
                        <m:sub>
                          <m:r>
                            <a:rPr lang="en-GB" sz="1400" b="0" i="1" smtClean="0">
                              <a:solidFill>
                                <a:schemeClr val="bg1"/>
                              </a:solidFill>
                              <a:latin typeface="Cambria Math" panose="02040503050406030204" pitchFamily="18" charset="0"/>
                            </a:rPr>
                            <m:t>0</m:t>
                          </m:r>
                        </m:sub>
                      </m:sSub>
                      <m:sSup>
                        <m:sSupPr>
                          <m:ctrlPr>
                            <a:rPr lang="en-GB" sz="1400" b="0" i="1" smtClean="0">
                              <a:solidFill>
                                <a:schemeClr val="bg1"/>
                              </a:solidFill>
                              <a:latin typeface="Cambria Math" panose="02040503050406030204" pitchFamily="18" charset="0"/>
                            </a:rPr>
                          </m:ctrlPr>
                        </m:sSupPr>
                        <m:e>
                          <m:r>
                            <a:rPr lang="en-GB" sz="1400" b="0" i="1" smtClean="0">
                              <a:solidFill>
                                <a:schemeClr val="bg1"/>
                              </a:solidFill>
                              <a:latin typeface="Cambria Math" panose="02040503050406030204" pitchFamily="18" charset="0"/>
                            </a:rPr>
                            <m:t>𝛿</m:t>
                          </m:r>
                        </m:e>
                        <m:sup>
                          <m:r>
                            <a:rPr lang="en-GB" sz="1400" b="0" i="1" smtClean="0">
                              <a:solidFill>
                                <a:schemeClr val="bg1"/>
                              </a:solidFill>
                              <a:latin typeface="Cambria Math" panose="02040503050406030204" pitchFamily="18" charset="0"/>
                            </a:rPr>
                            <m:t>−1</m:t>
                          </m:r>
                        </m:sup>
                      </m:sSup>
                      <m:r>
                        <a:rPr lang="en-GB" sz="1400" b="0" i="1" smtClean="0">
                          <a:solidFill>
                            <a:schemeClr val="bg1"/>
                          </a:solidFill>
                          <a:latin typeface="Cambria Math" panose="02040503050406030204" pitchFamily="18" charset="0"/>
                        </a:rPr>
                        <m:t>&lt;</m:t>
                      </m:r>
                      <m:r>
                        <a:rPr lang="en-GB" sz="1400" b="0" i="1" smtClean="0">
                          <a:solidFill>
                            <a:schemeClr val="bg1"/>
                          </a:solidFill>
                          <a:latin typeface="Cambria Math" panose="02040503050406030204" pitchFamily="18" charset="0"/>
                        </a:rPr>
                        <m:t>𝑙</m:t>
                      </m:r>
                      <m:sSup>
                        <m:sSupPr>
                          <m:ctrlPr>
                            <a:rPr lang="en-GB" sz="1400" i="1">
                              <a:solidFill>
                                <a:schemeClr val="bg1"/>
                              </a:solidFill>
                              <a:latin typeface="Cambria Math" panose="02040503050406030204" pitchFamily="18" charset="0"/>
                            </a:rPr>
                          </m:ctrlPr>
                        </m:sSupPr>
                        <m:e>
                          <m:r>
                            <a:rPr lang="en-GB" sz="1400" i="1">
                              <a:solidFill>
                                <a:schemeClr val="bg1"/>
                              </a:solidFill>
                              <a:latin typeface="Cambria Math" panose="02040503050406030204" pitchFamily="18" charset="0"/>
                            </a:rPr>
                            <m:t>𝛿</m:t>
                          </m:r>
                        </m:e>
                        <m:sup>
                          <m:r>
                            <a:rPr lang="en-GB" sz="1400" i="1">
                              <a:solidFill>
                                <a:schemeClr val="bg1"/>
                              </a:solidFill>
                              <a:latin typeface="Cambria Math" panose="02040503050406030204" pitchFamily="18" charset="0"/>
                            </a:rPr>
                            <m:t>−1</m:t>
                          </m:r>
                        </m:sup>
                      </m:sSup>
                      <m:r>
                        <a:rPr lang="en-GB" sz="1400" b="0" i="1" smtClean="0">
                          <a:solidFill>
                            <a:schemeClr val="bg1"/>
                          </a:solidFill>
                          <a:latin typeface="Cambria Math" panose="02040503050406030204" pitchFamily="18" charset="0"/>
                        </a:rPr>
                        <m:t>≈</m:t>
                      </m:r>
                      <m:sSub>
                        <m:sSubPr>
                          <m:ctrlPr>
                            <a:rPr lang="en-GB" sz="1400" b="0" i="1" smtClean="0">
                              <a:solidFill>
                                <a:schemeClr val="bg1"/>
                              </a:solidFill>
                              <a:latin typeface="Cambria Math" panose="02040503050406030204" pitchFamily="18" charset="0"/>
                              <a:ea typeface="Cambria Math" panose="02040503050406030204" pitchFamily="18" charset="0"/>
                            </a:rPr>
                          </m:ctrlPr>
                        </m:sSubPr>
                        <m:e>
                          <m:r>
                            <a:rPr lang="en-GB" sz="1400" b="0" i="1" smtClean="0">
                              <a:solidFill>
                                <a:schemeClr val="bg1"/>
                              </a:solidFill>
                              <a:latin typeface="Cambria Math" panose="02040503050406030204" pitchFamily="18" charset="0"/>
                              <a:ea typeface="Cambria Math" panose="02040503050406030204" pitchFamily="18" charset="0"/>
                            </a:rPr>
                            <m:t>𝑎</m:t>
                          </m:r>
                        </m:e>
                        <m:sub>
                          <m:r>
                            <a:rPr lang="en-GB" sz="1400" b="0" i="1" smtClean="0">
                              <a:solidFill>
                                <a:schemeClr val="bg1"/>
                              </a:solidFill>
                              <a:latin typeface="Cambria Math" panose="02040503050406030204" pitchFamily="18" charset="0"/>
                              <a:ea typeface="Cambria Math" panose="02040503050406030204" pitchFamily="18" charset="0"/>
                            </a:rPr>
                            <m:t>𝑐</m:t>
                          </m:r>
                        </m:sub>
                      </m:sSub>
                      <m:r>
                        <a:rPr lang="en-GB" sz="1400" b="0" i="1" smtClean="0">
                          <a:solidFill>
                            <a:schemeClr val="bg1"/>
                          </a:solidFill>
                          <a:latin typeface="Cambria Math" panose="02040503050406030204" pitchFamily="18" charset="0"/>
                          <a:ea typeface="Cambria Math" panose="02040503050406030204" pitchFamily="18" charset="0"/>
                        </a:rPr>
                        <m:t>, </m:t>
                      </m:r>
                      <m:r>
                        <a:rPr lang="en-GB" sz="1400" b="0" i="1" smtClean="0">
                          <a:solidFill>
                            <a:schemeClr val="bg1"/>
                          </a:solidFill>
                          <a:latin typeface="Cambria Math" panose="02040503050406030204" pitchFamily="18" charset="0"/>
                          <a:ea typeface="Cambria Math" panose="02040503050406030204" pitchFamily="18" charset="0"/>
                        </a:rPr>
                        <m:t>𝑅</m:t>
                      </m:r>
                      <m:r>
                        <a:rPr lang="en-GB" sz="1400" b="0" i="1" smtClean="0">
                          <a:solidFill>
                            <a:schemeClr val="bg1"/>
                          </a:solidFill>
                          <a:latin typeface="Cambria Math" panose="02040503050406030204" pitchFamily="18" charset="0"/>
                          <a:ea typeface="Cambria Math" panose="02040503050406030204" pitchFamily="18" charset="0"/>
                        </a:rPr>
                        <m:t>=</m:t>
                      </m:r>
                      <m:r>
                        <a:rPr lang="en-GB" sz="1400" b="0" i="1" smtClean="0">
                          <a:solidFill>
                            <a:schemeClr val="bg1"/>
                          </a:solidFill>
                          <a:latin typeface="Cambria Math" panose="02040503050406030204" pitchFamily="18" charset="0"/>
                          <a:ea typeface="Cambria Math" panose="02040503050406030204" pitchFamily="18" charset="0"/>
                        </a:rPr>
                        <m:t>𝑟</m:t>
                      </m:r>
                      <m:sSup>
                        <m:sSupPr>
                          <m:ctrlPr>
                            <a:rPr lang="en-GB" sz="1400" b="0" i="1" smtClean="0">
                              <a:solidFill>
                                <a:schemeClr val="bg1"/>
                              </a:solidFill>
                              <a:latin typeface="Cambria Math" panose="02040503050406030204" pitchFamily="18" charset="0"/>
                              <a:ea typeface="Cambria Math" panose="02040503050406030204" pitchFamily="18" charset="0"/>
                            </a:rPr>
                          </m:ctrlPr>
                        </m:sSupPr>
                        <m:e>
                          <m:r>
                            <a:rPr lang="en-GB" sz="1400" b="0" i="1" smtClean="0">
                              <a:solidFill>
                                <a:schemeClr val="bg1"/>
                              </a:solidFill>
                              <a:latin typeface="Cambria Math" panose="02040503050406030204" pitchFamily="18" charset="0"/>
                              <a:ea typeface="Cambria Math" panose="02040503050406030204" pitchFamily="18" charset="0"/>
                            </a:rPr>
                            <m:t>𝛿</m:t>
                          </m:r>
                        </m:e>
                        <m:sup>
                          <m:r>
                            <a:rPr lang="en-GB" sz="1400" b="0" i="1" smtClean="0">
                              <a:solidFill>
                                <a:schemeClr val="bg1"/>
                              </a:solidFill>
                              <a:latin typeface="Cambria Math" panose="02040503050406030204" pitchFamily="18" charset="0"/>
                              <a:ea typeface="Cambria Math" panose="02040503050406030204" pitchFamily="18" charset="0"/>
                            </a:rPr>
                            <m:t>−1</m:t>
                          </m:r>
                        </m:sup>
                      </m:sSup>
                      <m:r>
                        <a:rPr lang="en-GB" sz="1400" b="0" i="1" smtClean="0">
                          <a:solidFill>
                            <a:schemeClr val="bg1"/>
                          </a:solidFill>
                          <a:latin typeface="Cambria Math" panose="02040503050406030204" pitchFamily="18" charset="0"/>
                          <a:ea typeface="Cambria Math" panose="02040503050406030204" pitchFamily="18" charset="0"/>
                        </a:rPr>
                        <m:t>, </m:t>
                      </m:r>
                      <m:r>
                        <a:rPr lang="en-GB" sz="1400" b="0" i="1" smtClean="0">
                          <a:solidFill>
                            <a:schemeClr val="bg1"/>
                          </a:solidFill>
                          <a:latin typeface="Cambria Math" panose="02040503050406030204" pitchFamily="18" charset="0"/>
                          <a:ea typeface="Cambria Math" panose="02040503050406030204" pitchFamily="18" charset="0"/>
                        </a:rPr>
                        <m:t>𝛿</m:t>
                      </m:r>
                      <m:r>
                        <a:rPr lang="en-GB" sz="1400" b="0" i="1" smtClean="0">
                          <a:solidFill>
                            <a:schemeClr val="bg1"/>
                          </a:solidFill>
                          <a:latin typeface="Cambria Math" panose="02040503050406030204" pitchFamily="18" charset="0"/>
                          <a:ea typeface="Cambria Math" panose="02040503050406030204" pitchFamily="18" charset="0"/>
                        </a:rPr>
                        <m:t>≪1</m:t>
                      </m:r>
                    </m:oMath>
                  </m:oMathPara>
                </a14:m>
                <a:endParaRPr lang="cs-CZ" sz="1400" dirty="0">
                  <a:solidFill>
                    <a:schemeClr val="bg1"/>
                  </a:solidFill>
                </a:endParaRPr>
              </a:p>
            </p:txBody>
          </p:sp>
        </mc:Choice>
        <mc:Fallback xmlns="">
          <p:sp>
            <p:nvSpPr>
              <p:cNvPr id="48" name="TextovéPole 47">
                <a:extLst>
                  <a:ext uri="{FF2B5EF4-FFF2-40B4-BE49-F238E27FC236}">
                    <a16:creationId xmlns:a16="http://schemas.microsoft.com/office/drawing/2014/main" id="{1E96AB01-8A9C-7CE3-71A3-F437DA230FD6}"/>
                  </a:ext>
                </a:extLst>
              </p:cNvPr>
              <p:cNvSpPr txBox="1">
                <a:spLocks noRot="1" noChangeAspect="1" noMove="1" noResize="1" noEditPoints="1" noAdjustHandles="1" noChangeArrowheads="1" noChangeShapeType="1" noTextEdit="1"/>
              </p:cNvSpPr>
              <p:nvPr/>
            </p:nvSpPr>
            <p:spPr>
              <a:xfrm>
                <a:off x="4092508" y="4364316"/>
                <a:ext cx="2867003" cy="215444"/>
              </a:xfrm>
              <a:prstGeom prst="rect">
                <a:avLst/>
              </a:prstGeom>
              <a:blipFill>
                <a:blip r:embed="rId9"/>
                <a:stretch>
                  <a:fillRect b="-13514"/>
                </a:stretch>
              </a:blipFill>
              <a:ln>
                <a:solidFill>
                  <a:srgbClr val="FF0000"/>
                </a:solid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50" name="TextovéPole 49">
                <a:extLst>
                  <a:ext uri="{FF2B5EF4-FFF2-40B4-BE49-F238E27FC236}">
                    <a16:creationId xmlns:a16="http://schemas.microsoft.com/office/drawing/2014/main" id="{46D55346-4A15-5957-0586-BA16532E0043}"/>
                  </a:ext>
                </a:extLst>
              </p:cNvPr>
              <p:cNvSpPr txBox="1"/>
              <p:nvPr/>
            </p:nvSpPr>
            <p:spPr>
              <a:xfrm>
                <a:off x="3491880" y="4581128"/>
                <a:ext cx="5040560" cy="1725922"/>
              </a:xfrm>
              <a:prstGeom prst="rect">
                <a:avLst/>
              </a:prstGeom>
              <a:noFill/>
            </p:spPr>
            <p:txBody>
              <a:bodyPr wrap="square">
                <a:spAutoFit/>
              </a:bodyPr>
              <a:lstStyle/>
              <a:p>
                <a:pPr>
                  <a:lnSpc>
                    <a:spcPct val="106000"/>
                  </a:lnSpc>
                  <a:spcAft>
                    <a:spcPts val="800"/>
                  </a:spcAft>
                </a:pPr>
                <a14:m>
                  <m:oMathPara xmlns:m="http://schemas.openxmlformats.org/officeDocument/2006/math">
                    <m:oMathParaPr>
                      <m:jc m:val="left"/>
                    </m:oMathParaPr>
                    <m:oMath xmlns:m="http://schemas.openxmlformats.org/officeDocument/2006/math">
                      <m:sSubSup>
                        <m:sSubSupPr>
                          <m:ctrlPr>
                            <a:rPr lang="cs-CZ" sz="1400" i="1" smtClean="0">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𝑟</m:t>
                          </m:r>
                        </m:sub>
                        <m:sup>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𝑖𝑛</m:t>
                          </m:r>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𝐼𝐷</m:t>
                          </m:r>
                        </m:sup>
                      </m:sSubSup>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𝛿</m:t>
                      </m:r>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𝑅</m:t>
                      </m:r>
                      <m:d>
                        <m:dPr>
                          <m:begChr m:val="{"/>
                          <m:endChr m:val="}"/>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𝛤</m:t>
                              </m:r>
                            </m:e>
                            <m:sub>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𝛤</m:t>
                              </m:r>
                            </m:e>
                            <m:sub>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2</m:t>
                              </m:r>
                            </m:sub>
                          </m:sSub>
                          <m:func>
                            <m:func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GB" sz="1400">
                                  <a:effectLst/>
                                  <a:latin typeface="Cambria Math" panose="02040503050406030204" pitchFamily="18" charset="0"/>
                                  <a:ea typeface="Times New Roman" panose="02020603050405020304" pitchFamily="18" charset="0"/>
                                  <a:cs typeface="Times New Roman" panose="02020603050405020304" pitchFamily="18" charset="0"/>
                                </a:rPr>
                                <m:t>cos</m:t>
                              </m:r>
                            </m:fName>
                            <m:e>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2</m:t>
                              </m:r>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𝜃</m:t>
                              </m:r>
                            </m:e>
                          </m:func>
                        </m:e>
                      </m:d>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𝛿</m:t>
                          </m:r>
                        </m:e>
                        <m:sup>
                          <m:f>
                            <m:fPr>
                              <m:ctrlPr>
                                <a:rPr lang="cs-CZ" sz="1400"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cs-CZ"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cs-CZ"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sup>
                      </m:sSup>
                      <m:sSup>
                        <m:sSup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cs-CZ" sz="1400" i="1" smtClean="0">
                              <a:effectLst/>
                              <a:latin typeface="Cambria Math" panose="02040503050406030204" pitchFamily="18" charset="0"/>
                              <a:ea typeface="Times New Roman" panose="02020603050405020304" pitchFamily="18" charset="0"/>
                              <a:cs typeface="Times New Roman" panose="02020603050405020304" pitchFamily="18" charset="0"/>
                            </a:rPr>
                            <m:t>𝑅</m:t>
                          </m:r>
                        </m:e>
                        <m:sup>
                          <m:f>
                            <m:fPr>
                              <m:ctrlPr>
                                <a:rPr lang="cs-CZ" sz="1400"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cs-CZ"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cs-CZ"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sup>
                      </m:sSup>
                      <m:d>
                        <m:dPr>
                          <m:begChr m:val="{"/>
                          <m:endChr m:val="}"/>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1</m:t>
                              </m:r>
                            </m:sub>
                          </m:sSub>
                          <m:func>
                            <m:func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cs-CZ" sz="1400">
                                  <a:effectLst/>
                                  <a:latin typeface="Cambria Math" panose="02040503050406030204" pitchFamily="18" charset="0"/>
                                  <a:ea typeface="Times New Roman" panose="02020603050405020304" pitchFamily="18" charset="0"/>
                                  <a:cs typeface="Times New Roman" panose="02020603050405020304" pitchFamily="18" charset="0"/>
                                </a:rPr>
                                <m:t>cos</m:t>
                              </m:r>
                            </m:fName>
                            <m:e>
                              <m:f>
                                <m:f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𝜃</m:t>
                              </m:r>
                            </m:e>
                          </m:func>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2</m:t>
                              </m:r>
                            </m:sub>
                          </m:sSub>
                          <m:func>
                            <m:func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cs-CZ" sz="1400">
                                  <a:effectLst/>
                                  <a:latin typeface="Cambria Math" panose="02040503050406030204" pitchFamily="18" charset="0"/>
                                  <a:ea typeface="Times New Roman" panose="02020603050405020304" pitchFamily="18" charset="0"/>
                                  <a:cs typeface="Times New Roman" panose="02020603050405020304" pitchFamily="18" charset="0"/>
                                </a:rPr>
                                <m:t>cos</m:t>
                              </m:r>
                            </m:fName>
                            <m:e>
                              <m:f>
                                <m:f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5</m:t>
                                  </m:r>
                                </m:num>
                                <m:den>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𝜃</m:t>
                              </m:r>
                            </m:e>
                          </m:func>
                        </m:e>
                      </m:d>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cs-CZ" sz="1400" dirty="0">
                  <a:effectLst/>
                  <a:latin typeface="Cambria" panose="02040503050406030204" pitchFamily="18" charset="0"/>
                  <a:ea typeface="Calibri" panose="020F0502020204030204" pitchFamily="34" charset="0"/>
                  <a:cs typeface="Times New Roman" panose="02020603050405020304" pitchFamily="18" charset="0"/>
                </a:endParaRPr>
              </a:p>
              <a:p>
                <a:pPr>
                  <a:lnSpc>
                    <a:spcPct val="106000"/>
                  </a:lnSpc>
                  <a:spcAft>
                    <a:spcPts val="800"/>
                  </a:spcAft>
                </a:pPr>
                <a14:m>
                  <m:oMathPara xmlns:m="http://schemas.openxmlformats.org/officeDocument/2006/math">
                    <m:oMathParaPr>
                      <m:jc m:val="left"/>
                    </m:oMathParaPr>
                    <m:oMath xmlns:m="http://schemas.openxmlformats.org/officeDocument/2006/math">
                      <m:sSubSup>
                        <m:sSubSup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𝜃</m:t>
                          </m:r>
                        </m:sub>
                        <m:sup>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𝑖𝑛</m:t>
                          </m:r>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𝐼𝐷</m:t>
                          </m:r>
                        </m:sup>
                      </m:sSubSup>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𝛿</m:t>
                      </m:r>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𝑅</m:t>
                      </m:r>
                      <m:sSub>
                        <m:sSub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𝛤</m:t>
                          </m:r>
                        </m:e>
                        <m:sub>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2</m:t>
                          </m:r>
                        </m:sub>
                      </m:sSub>
                      <m:func>
                        <m:func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GB" sz="1400">
                              <a:effectLst/>
                              <a:latin typeface="Cambria Math" panose="02040503050406030204" pitchFamily="18" charset="0"/>
                              <a:ea typeface="Times New Roman" panose="02020603050405020304" pitchFamily="18" charset="0"/>
                              <a:cs typeface="Times New Roman" panose="02020603050405020304" pitchFamily="18" charset="0"/>
                            </a:rPr>
                            <m:t>sin</m:t>
                          </m:r>
                        </m:fName>
                        <m:e>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2</m:t>
                          </m:r>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𝜃</m:t>
                          </m:r>
                        </m:e>
                      </m:func>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𝛿</m:t>
                          </m:r>
                        </m:e>
                        <m:sup>
                          <m:f>
                            <m:fPr>
                              <m:ctrlPr>
                                <a:rPr lang="cs-CZ" sz="1400"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cs-CZ"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cs-CZ"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sup>
                      </m:sSup>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𝑅</m:t>
                          </m:r>
                        </m:e>
                        <m:sup>
                          <m:f>
                            <m:fPr>
                              <m:ctrlPr>
                                <a:rPr lang="cs-CZ" sz="1400"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cs-CZ"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cs-CZ"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sup>
                      </m:sSup>
                      <m:d>
                        <m:dPr>
                          <m:begChr m:val="{"/>
                          <m:endChr m:val="}"/>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4</m:t>
                              </m:r>
                            </m:sub>
                          </m:sSub>
                          <m:func>
                            <m:func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cs-CZ" sz="1400">
                                  <a:effectLst/>
                                  <a:latin typeface="Cambria Math" panose="02040503050406030204" pitchFamily="18" charset="0"/>
                                  <a:ea typeface="Times New Roman" panose="02020603050405020304" pitchFamily="18" charset="0"/>
                                  <a:cs typeface="Times New Roman" panose="02020603050405020304" pitchFamily="18" charset="0"/>
                                </a:rPr>
                                <m:t>sin</m:t>
                              </m:r>
                            </m:fName>
                            <m:e>
                              <m:f>
                                <m:f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𝜃</m:t>
                              </m:r>
                            </m:e>
                          </m:func>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2</m:t>
                              </m:r>
                            </m:sub>
                          </m:sSub>
                          <m:func>
                            <m:func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cs-CZ" sz="1400">
                                  <a:effectLst/>
                                  <a:latin typeface="Cambria Math" panose="02040503050406030204" pitchFamily="18" charset="0"/>
                                  <a:ea typeface="Times New Roman" panose="02020603050405020304" pitchFamily="18" charset="0"/>
                                  <a:cs typeface="Times New Roman" panose="02020603050405020304" pitchFamily="18" charset="0"/>
                                </a:rPr>
                                <m:t>sin</m:t>
                              </m:r>
                            </m:fName>
                            <m:e>
                              <m:f>
                                <m:f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5</m:t>
                                  </m:r>
                                </m:num>
                                <m:den>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𝜃</m:t>
                              </m:r>
                            </m:e>
                          </m:func>
                        </m:e>
                      </m:d>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cs-CZ" sz="1400" dirty="0">
                  <a:effectLst/>
                  <a:latin typeface="Cambria"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p>
                        <m:sSup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𝜑</m:t>
                          </m:r>
                        </m:e>
                        <m:sup>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𝑖𝑛</m:t>
                          </m:r>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𝐼𝐷</m:t>
                          </m:r>
                        </m:sup>
                      </m:sSup>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0</m:t>
                          </m:r>
                        </m:sup>
                      </m:sSup>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𝛿</m:t>
                          </m:r>
                        </m:e>
                        <m:sup>
                          <m:f>
                            <m:f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2</m:t>
                              </m:r>
                            </m:den>
                          </m:f>
                        </m:sup>
                      </m:sSup>
                      <m:sSup>
                        <m:sSup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𝑅</m:t>
                          </m:r>
                        </m:e>
                        <m:sup>
                          <m:f>
                            <m:f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2</m:t>
                              </m:r>
                            </m:den>
                          </m:f>
                        </m:sup>
                      </m:sSup>
                      <m:sSub>
                        <m:sSubPr>
                          <m:ctrlPr>
                            <a:rPr lang="en-GB" sz="1400" b="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400" b="0" i="1" smtClean="0">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GB" sz="1400" b="0" i="1" smtClean="0">
                              <a:effectLst/>
                              <a:latin typeface="Cambria Math" panose="02040503050406030204" pitchFamily="18" charset="0"/>
                              <a:ea typeface="Times New Roman" panose="02020603050405020304" pitchFamily="18" charset="0"/>
                              <a:cs typeface="Times New Roman" panose="02020603050405020304" pitchFamily="18" charset="0"/>
                            </a:rPr>
                            <m:t>1</m:t>
                          </m:r>
                        </m:sub>
                      </m:sSub>
                      <m:d>
                        <m:dPr>
                          <m:ctrlPr>
                            <a:rPr lang="en-GB" sz="1400" b="0" i="1" smtClean="0">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GB" sz="1400" b="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400" b="0" i="1" smtClean="0">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en-GB" sz="1400" b="0" i="1" smtClean="0">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GB" sz="1400" b="0" i="1" smtClean="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GB" sz="1400" b="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400" b="0" i="1" smtClean="0">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en-GB" sz="1400" b="0" i="1" smtClean="0">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GB" sz="1400" b="0" i="1" smtClean="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GB" sz="1400" b="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400" b="0" i="1" smtClean="0">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en-GB" sz="1400" b="0" i="1" smtClean="0">
                                  <a:effectLst/>
                                  <a:latin typeface="Cambria Math" panose="02040503050406030204" pitchFamily="18" charset="0"/>
                                  <a:ea typeface="Times New Roman" panose="02020603050405020304" pitchFamily="18" charset="0"/>
                                  <a:cs typeface="Times New Roman" panose="02020603050405020304" pitchFamily="18" charset="0"/>
                                </a:rPr>
                                <m:t>4</m:t>
                              </m:r>
                            </m:sub>
                          </m:sSub>
                        </m:e>
                      </m:d>
                      <m:func>
                        <m:func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cs-CZ" sz="1400">
                              <a:effectLst/>
                              <a:latin typeface="Cambria Math" panose="02040503050406030204" pitchFamily="18" charset="0"/>
                              <a:ea typeface="Times New Roman" panose="02020603050405020304" pitchFamily="18" charset="0"/>
                              <a:cs typeface="Times New Roman" panose="02020603050405020304" pitchFamily="18" charset="0"/>
                            </a:rPr>
                            <m:t>cos</m:t>
                          </m:r>
                        </m:fName>
                        <m:e>
                          <m:f>
                            <m:f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𝜃</m:t>
                          </m:r>
                        </m:e>
                      </m:func>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𝛿</m:t>
                          </m:r>
                        </m:e>
                        <m:sup>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−1</m:t>
                          </m:r>
                        </m:sup>
                      </m:sSup>
                      <m:f>
                        <m:fPr>
                          <m:ctrlPr>
                            <a:rPr lang="cs-CZ" sz="1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𝑓</m:t>
                          </m:r>
                        </m:num>
                        <m:den>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𝑎</m:t>
                          </m:r>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𝜖</m:t>
                          </m:r>
                        </m:den>
                      </m:f>
                      <m:r>
                        <m:rPr>
                          <m:sty m:val="p"/>
                        </m:rPr>
                        <a:rPr lang="cs-CZ" sz="1400">
                          <a:effectLst/>
                          <a:latin typeface="Cambria Math" panose="02040503050406030204" pitchFamily="18" charset="0"/>
                          <a:ea typeface="Times New Roman" panose="02020603050405020304" pitchFamily="18" charset="0"/>
                          <a:cs typeface="Times New Roman" panose="02020603050405020304" pitchFamily="18" charset="0"/>
                        </a:rPr>
                        <m:t>∇</m:t>
                      </m:r>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cs-CZ" sz="14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cs-CZ" sz="1400" b="1" i="1">
                              <a:effectLst/>
                              <a:latin typeface="Cambria Math" panose="02040503050406030204" pitchFamily="18" charset="0"/>
                              <a:ea typeface="Times New Roman" panose="02020603050405020304" pitchFamily="18" charset="0"/>
                              <a:cs typeface="Times New Roman" panose="02020603050405020304" pitchFamily="18" charset="0"/>
                            </a:rPr>
                            <m:t>𝒖</m:t>
                          </m:r>
                        </m:e>
                        <m:sup>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𝑖𝑛</m:t>
                          </m:r>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cs-CZ" sz="1400" i="1">
                              <a:effectLst/>
                              <a:latin typeface="Cambria Math" panose="02040503050406030204" pitchFamily="18" charset="0"/>
                              <a:ea typeface="Times New Roman" panose="02020603050405020304" pitchFamily="18" charset="0"/>
                              <a:cs typeface="Times New Roman" panose="02020603050405020304" pitchFamily="18" charset="0"/>
                            </a:rPr>
                            <m:t>𝐼𝐷</m:t>
                          </m:r>
                        </m:sup>
                      </m:sSup>
                      <m:r>
                        <a:rPr lang="cs-CZ" sz="1400" b="1" i="1">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cs-CZ" sz="1400" dirty="0"/>
              </a:p>
            </p:txBody>
          </p:sp>
        </mc:Choice>
        <mc:Fallback xmlns="">
          <p:sp>
            <p:nvSpPr>
              <p:cNvPr id="50" name="TextovéPole 49">
                <a:extLst>
                  <a:ext uri="{FF2B5EF4-FFF2-40B4-BE49-F238E27FC236}">
                    <a16:creationId xmlns:a16="http://schemas.microsoft.com/office/drawing/2014/main" id="{46D55346-4A15-5957-0586-BA16532E0043}"/>
                  </a:ext>
                </a:extLst>
              </p:cNvPr>
              <p:cNvSpPr txBox="1">
                <a:spLocks noRot="1" noChangeAspect="1" noMove="1" noResize="1" noEditPoints="1" noAdjustHandles="1" noChangeArrowheads="1" noChangeShapeType="1" noTextEdit="1"/>
              </p:cNvSpPr>
              <p:nvPr/>
            </p:nvSpPr>
            <p:spPr>
              <a:xfrm>
                <a:off x="3491880" y="4581128"/>
                <a:ext cx="5040560" cy="1725922"/>
              </a:xfrm>
              <a:prstGeom prst="rect">
                <a:avLst/>
              </a:prstGeom>
              <a:blipFill>
                <a:blip r:embed="rId10"/>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51" name="TextovéPole 50">
                <a:extLst>
                  <a:ext uri="{FF2B5EF4-FFF2-40B4-BE49-F238E27FC236}">
                    <a16:creationId xmlns:a16="http://schemas.microsoft.com/office/drawing/2014/main" id="{0802EE40-9DA5-093E-247C-DFF072A53484}"/>
                  </a:ext>
                </a:extLst>
              </p:cNvPr>
              <p:cNvSpPr txBox="1"/>
              <p:nvPr/>
            </p:nvSpPr>
            <p:spPr>
              <a:xfrm>
                <a:off x="6151138" y="3279378"/>
                <a:ext cx="1445197" cy="307777"/>
              </a:xfrm>
              <a:prstGeom prst="rect">
                <a:avLst/>
              </a:prstGeom>
              <a:solidFill>
                <a:schemeClr val="bg1"/>
              </a:solidFill>
            </p:spPr>
            <p:txBody>
              <a:bodyPr wrap="square" rtlCol="0">
                <a:spAutoFit/>
              </a:bodyPr>
              <a:lstStyle/>
              <a:p>
                <a:r>
                  <a:rPr lang="en-GB" sz="1400" b="1" dirty="0">
                    <a:solidFill>
                      <a:srgbClr val="FF0000"/>
                    </a:solidFill>
                    <a:latin typeface="Corbel" panose="020B0503020204020204" pitchFamily="34" charset="0"/>
                  </a:rPr>
                  <a:t>gauge </a:t>
                </a:r>
                <a14:m>
                  <m:oMath xmlns:m="http://schemas.openxmlformats.org/officeDocument/2006/math">
                    <m:r>
                      <a:rPr lang="en-GB" sz="1400" b="1" i="1" smtClean="0">
                        <a:solidFill>
                          <a:srgbClr val="FF0000"/>
                        </a:solidFill>
                        <a:latin typeface="Cambria Math" panose="02040503050406030204" pitchFamily="18" charset="0"/>
                      </a:rPr>
                      <m:t>𝜹</m:t>
                    </m:r>
                    <m:r>
                      <a:rPr lang="en-GB" sz="1400" b="1" i="1" smtClean="0">
                        <a:solidFill>
                          <a:srgbClr val="FF0000"/>
                        </a:solidFill>
                        <a:latin typeface="Cambria Math" panose="02040503050406030204" pitchFamily="18" charset="0"/>
                      </a:rPr>
                      <m:t>=</m:t>
                    </m:r>
                    <m:f>
                      <m:fPr>
                        <m:type m:val="lin"/>
                        <m:ctrlPr>
                          <a:rPr lang="en-GB" sz="1400" b="1" i="1" smtClean="0">
                            <a:solidFill>
                              <a:srgbClr val="FF0000"/>
                            </a:solidFill>
                            <a:latin typeface="Cambria Math" panose="02040503050406030204" pitchFamily="18" charset="0"/>
                          </a:rPr>
                        </m:ctrlPr>
                      </m:fPr>
                      <m:num>
                        <m:r>
                          <a:rPr lang="en-GB" sz="1400" b="1" i="1" smtClean="0">
                            <a:solidFill>
                              <a:srgbClr val="FF0000"/>
                            </a:solidFill>
                            <a:latin typeface="Cambria Math" panose="02040503050406030204" pitchFamily="18" charset="0"/>
                          </a:rPr>
                          <m:t>𝒍</m:t>
                        </m:r>
                      </m:num>
                      <m:den>
                        <m:sSub>
                          <m:sSubPr>
                            <m:ctrlPr>
                              <a:rPr lang="en-GB" sz="1400" b="1" i="1" smtClean="0">
                                <a:solidFill>
                                  <a:srgbClr val="FF0000"/>
                                </a:solidFill>
                                <a:latin typeface="Cambria Math" panose="02040503050406030204" pitchFamily="18" charset="0"/>
                              </a:rPr>
                            </m:ctrlPr>
                          </m:sSubPr>
                          <m:e>
                            <m:r>
                              <a:rPr lang="en-GB" sz="1400" b="1" i="1" smtClean="0">
                                <a:solidFill>
                                  <a:srgbClr val="FF0000"/>
                                </a:solidFill>
                                <a:latin typeface="Cambria Math" panose="02040503050406030204" pitchFamily="18" charset="0"/>
                              </a:rPr>
                              <m:t>𝒂</m:t>
                            </m:r>
                          </m:e>
                          <m:sub>
                            <m:r>
                              <a:rPr lang="en-GB" sz="1400" b="1" i="1" smtClean="0">
                                <a:solidFill>
                                  <a:srgbClr val="FF0000"/>
                                </a:solidFill>
                                <a:latin typeface="Cambria Math" panose="02040503050406030204" pitchFamily="18" charset="0"/>
                              </a:rPr>
                              <m:t>𝒄</m:t>
                            </m:r>
                          </m:sub>
                        </m:sSub>
                      </m:den>
                    </m:f>
                  </m:oMath>
                </a14:m>
                <a:endParaRPr lang="en-GB" sz="1400" b="1" dirty="0">
                  <a:solidFill>
                    <a:srgbClr val="FF0000"/>
                  </a:solidFill>
                  <a:latin typeface="Corbel" panose="020B0503020204020204" pitchFamily="34" charset="0"/>
                </a:endParaRPr>
              </a:p>
            </p:txBody>
          </p:sp>
        </mc:Choice>
        <mc:Fallback xmlns="">
          <p:sp>
            <p:nvSpPr>
              <p:cNvPr id="51" name="TextovéPole 50">
                <a:extLst>
                  <a:ext uri="{FF2B5EF4-FFF2-40B4-BE49-F238E27FC236}">
                    <a16:creationId xmlns:a16="http://schemas.microsoft.com/office/drawing/2014/main" id="{0802EE40-9DA5-093E-247C-DFF072A53484}"/>
                  </a:ext>
                </a:extLst>
              </p:cNvPr>
              <p:cNvSpPr txBox="1">
                <a:spLocks noRot="1" noChangeAspect="1" noMove="1" noResize="1" noEditPoints="1" noAdjustHandles="1" noChangeArrowheads="1" noChangeShapeType="1" noTextEdit="1"/>
              </p:cNvSpPr>
              <p:nvPr/>
            </p:nvSpPr>
            <p:spPr>
              <a:xfrm>
                <a:off x="6151138" y="3279378"/>
                <a:ext cx="1445197" cy="307777"/>
              </a:xfrm>
              <a:prstGeom prst="rect">
                <a:avLst/>
              </a:prstGeom>
              <a:blipFill>
                <a:blip r:embed="rId11"/>
                <a:stretch>
                  <a:fillRect l="-1266" t="-96000" r="-14768" b="-156000"/>
                </a:stretch>
              </a:blipFill>
            </p:spPr>
            <p:txBody>
              <a:bodyPr/>
              <a:lstStyle/>
              <a:p>
                <a:r>
                  <a:rPr lang="cs-CZ">
                    <a:noFill/>
                  </a:rPr>
                  <a:t> </a:t>
                </a:r>
              </a:p>
            </p:txBody>
          </p:sp>
        </mc:Fallback>
      </mc:AlternateContent>
      <p:cxnSp>
        <p:nvCxnSpPr>
          <p:cNvPr id="53" name="Přímá spojnice se šipkou 28">
            <a:extLst>
              <a:ext uri="{FF2B5EF4-FFF2-40B4-BE49-F238E27FC236}">
                <a16:creationId xmlns:a16="http://schemas.microsoft.com/office/drawing/2014/main" id="{CE92D683-FB8C-5005-4C92-4E2B67494D51}"/>
              </a:ext>
            </a:extLst>
          </p:cNvPr>
          <p:cNvCxnSpPr>
            <a:cxnSpLocks/>
          </p:cNvCxnSpPr>
          <p:nvPr/>
        </p:nvCxnSpPr>
        <p:spPr>
          <a:xfrm rot="5400000">
            <a:off x="6295549" y="3788646"/>
            <a:ext cx="719292" cy="288032"/>
          </a:xfrm>
          <a:prstGeom prst="curvedConnector3">
            <a:avLst>
              <a:gd name="adj1" fmla="val 50000"/>
            </a:avLst>
          </a:prstGeom>
          <a:ln w="12700">
            <a:solidFill>
              <a:srgbClr val="FF0000"/>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56" name="TextovéPole 55">
                <a:extLst>
                  <a:ext uri="{FF2B5EF4-FFF2-40B4-BE49-F238E27FC236}">
                    <a16:creationId xmlns:a16="http://schemas.microsoft.com/office/drawing/2014/main" id="{13F75559-3255-8101-2368-55EE973B1E0F}"/>
                  </a:ext>
                </a:extLst>
              </p:cNvPr>
              <p:cNvSpPr txBox="1"/>
              <p:nvPr/>
            </p:nvSpPr>
            <p:spPr>
              <a:xfrm>
                <a:off x="97187" y="2937910"/>
                <a:ext cx="1459759" cy="307777"/>
              </a:xfrm>
              <a:prstGeom prst="rect">
                <a:avLst/>
              </a:prstGeom>
              <a:solidFill>
                <a:schemeClr val="bg1"/>
              </a:solidFill>
            </p:spPr>
            <p:txBody>
              <a:bodyPr wrap="none" rtlCol="0">
                <a:spAutoFit/>
              </a:bodyPr>
              <a:lstStyle/>
              <a:p>
                <a:pPr algn="r"/>
                <a14:m>
                  <m:oMathPara xmlns:m="http://schemas.openxmlformats.org/officeDocument/2006/math">
                    <m:oMathParaPr>
                      <m:jc m:val="centerGroup"/>
                    </m:oMathParaPr>
                    <m:oMath xmlns:m="http://schemas.openxmlformats.org/officeDocument/2006/math">
                      <m:sSup>
                        <m:sSupPr>
                          <m:ctrlPr>
                            <a:rPr lang="en-GB" sz="1400" b="1" i="1" smtClean="0">
                              <a:solidFill>
                                <a:srgbClr val="FF0000"/>
                              </a:solidFill>
                              <a:latin typeface="Cambria Math" panose="02040503050406030204" pitchFamily="18" charset="0"/>
                            </a:rPr>
                          </m:ctrlPr>
                        </m:sSupPr>
                        <m:e>
                          <m:r>
                            <a:rPr lang="en-GB" sz="1400" b="1" i="1" smtClean="0">
                              <a:solidFill>
                                <a:srgbClr val="FF0000"/>
                              </a:solidFill>
                              <a:latin typeface="Cambria Math" panose="02040503050406030204" pitchFamily="18" charset="0"/>
                            </a:rPr>
                            <m:t>𝒕</m:t>
                          </m:r>
                        </m:e>
                        <m:sup>
                          <m:r>
                            <a:rPr lang="en-GB" sz="1400" b="0" i="1" smtClean="0">
                              <a:solidFill>
                                <a:srgbClr val="FF0000"/>
                              </a:solidFill>
                              <a:latin typeface="Cambria Math" panose="02040503050406030204" pitchFamily="18" charset="0"/>
                            </a:rPr>
                            <m:t>𝑜𝑢𝑡</m:t>
                          </m:r>
                        </m:sup>
                      </m:sSup>
                      <m:r>
                        <a:rPr lang="en-GB" sz="1400" b="1" i="1" smtClean="0">
                          <a:solidFill>
                            <a:srgbClr val="FF0000"/>
                          </a:solidFill>
                          <a:latin typeface="Cambria Math" panose="02040503050406030204" pitchFamily="18" charset="0"/>
                        </a:rPr>
                        <m:t>=</m:t>
                      </m:r>
                      <m:sSup>
                        <m:sSupPr>
                          <m:ctrlPr>
                            <a:rPr lang="en-GB" sz="1400" b="1" i="1" smtClean="0">
                              <a:solidFill>
                                <a:srgbClr val="FF0000"/>
                              </a:solidFill>
                              <a:latin typeface="Cambria Math" panose="02040503050406030204" pitchFamily="18" charset="0"/>
                            </a:rPr>
                          </m:ctrlPr>
                        </m:sSupPr>
                        <m:e>
                          <m:r>
                            <a:rPr lang="en-GB" sz="1400" b="0" i="1" smtClean="0">
                              <a:solidFill>
                                <a:srgbClr val="FF0000"/>
                              </a:solidFill>
                              <a:latin typeface="Cambria Math" panose="02040503050406030204" pitchFamily="18" charset="0"/>
                            </a:rPr>
                            <m:t>𝜔</m:t>
                          </m:r>
                        </m:e>
                        <m:sup>
                          <m:r>
                            <a:rPr lang="en-GB" sz="1400" b="0" i="1" smtClean="0">
                              <a:solidFill>
                                <a:srgbClr val="FF0000"/>
                              </a:solidFill>
                              <a:latin typeface="Cambria Math" panose="02040503050406030204" pitchFamily="18" charset="0"/>
                            </a:rPr>
                            <m:t>𝑜𝑢𝑡</m:t>
                          </m:r>
                        </m:sup>
                      </m:sSup>
                      <m:r>
                        <a:rPr lang="en-GB" sz="1400" b="1" i="1" smtClean="0">
                          <a:solidFill>
                            <a:srgbClr val="FF0000"/>
                          </a:solidFill>
                          <a:latin typeface="Cambria Math" panose="02040503050406030204" pitchFamily="18" charset="0"/>
                        </a:rPr>
                        <m:t>=</m:t>
                      </m:r>
                      <m:r>
                        <a:rPr lang="en-GB" sz="1400" b="1" i="1" smtClean="0">
                          <a:solidFill>
                            <a:srgbClr val="FF0000"/>
                          </a:solidFill>
                          <a:latin typeface="Cambria Math" panose="02040503050406030204" pitchFamily="18" charset="0"/>
                        </a:rPr>
                        <m:t>𝟎</m:t>
                      </m:r>
                    </m:oMath>
                  </m:oMathPara>
                </a14:m>
                <a:endParaRPr lang="en-US" sz="1400" b="1" dirty="0">
                  <a:solidFill>
                    <a:srgbClr val="FF0000"/>
                  </a:solidFill>
                  <a:latin typeface="Corbel" panose="020B0503020204020204" pitchFamily="34" charset="0"/>
                </a:endParaRPr>
              </a:p>
            </p:txBody>
          </p:sp>
        </mc:Choice>
        <mc:Fallback xmlns="">
          <p:sp>
            <p:nvSpPr>
              <p:cNvPr id="56" name="TextovéPole 55">
                <a:extLst>
                  <a:ext uri="{FF2B5EF4-FFF2-40B4-BE49-F238E27FC236}">
                    <a16:creationId xmlns:a16="http://schemas.microsoft.com/office/drawing/2014/main" id="{13F75559-3255-8101-2368-55EE973B1E0F}"/>
                  </a:ext>
                </a:extLst>
              </p:cNvPr>
              <p:cNvSpPr txBox="1">
                <a:spLocks noRot="1" noChangeAspect="1" noMove="1" noResize="1" noEditPoints="1" noAdjustHandles="1" noChangeArrowheads="1" noChangeShapeType="1" noTextEdit="1"/>
              </p:cNvSpPr>
              <p:nvPr/>
            </p:nvSpPr>
            <p:spPr>
              <a:xfrm>
                <a:off x="97187" y="2937910"/>
                <a:ext cx="1459759" cy="307777"/>
              </a:xfrm>
              <a:prstGeom prst="rect">
                <a:avLst/>
              </a:prstGeom>
              <a:blipFill>
                <a:blip r:embed="rId12"/>
                <a:stretch>
                  <a:fillRect/>
                </a:stretch>
              </a:blipFill>
            </p:spPr>
            <p:txBody>
              <a:bodyPr/>
              <a:lstStyle/>
              <a:p>
                <a:r>
                  <a:rPr lang="cs-CZ">
                    <a:noFill/>
                  </a:rPr>
                  <a:t> </a:t>
                </a:r>
              </a:p>
            </p:txBody>
          </p:sp>
        </mc:Fallback>
      </mc:AlternateContent>
      <p:cxnSp>
        <p:nvCxnSpPr>
          <p:cNvPr id="57" name="Přímá spojnice se šipkou 28">
            <a:extLst>
              <a:ext uri="{FF2B5EF4-FFF2-40B4-BE49-F238E27FC236}">
                <a16:creationId xmlns:a16="http://schemas.microsoft.com/office/drawing/2014/main" id="{305CE444-5642-561F-76C1-7113FFA6184B}"/>
              </a:ext>
            </a:extLst>
          </p:cNvPr>
          <p:cNvCxnSpPr>
            <a:cxnSpLocks/>
            <a:stCxn id="56" idx="3"/>
          </p:cNvCxnSpPr>
          <p:nvPr/>
        </p:nvCxnSpPr>
        <p:spPr>
          <a:xfrm flipH="1" flipV="1">
            <a:off x="1423633" y="2470216"/>
            <a:ext cx="133313" cy="621583"/>
          </a:xfrm>
          <a:prstGeom prst="curvedConnector4">
            <a:avLst>
              <a:gd name="adj1" fmla="val -171476"/>
              <a:gd name="adj2" fmla="val 62379"/>
            </a:avLst>
          </a:prstGeom>
          <a:ln w="12700">
            <a:solidFill>
              <a:srgbClr val="FF0000"/>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58" name="TextovéPole 57">
                <a:extLst>
                  <a:ext uri="{FF2B5EF4-FFF2-40B4-BE49-F238E27FC236}">
                    <a16:creationId xmlns:a16="http://schemas.microsoft.com/office/drawing/2014/main" id="{133278DA-B3D1-5341-3D0B-A0F6CCE8468C}"/>
                  </a:ext>
                </a:extLst>
              </p:cNvPr>
              <p:cNvSpPr txBox="1"/>
              <p:nvPr/>
            </p:nvSpPr>
            <p:spPr>
              <a:xfrm>
                <a:off x="97187" y="5522533"/>
                <a:ext cx="1383110" cy="314702"/>
              </a:xfrm>
              <a:prstGeom prst="rect">
                <a:avLst/>
              </a:prstGeom>
              <a:solidFill>
                <a:schemeClr val="bg1"/>
              </a:solidFill>
            </p:spPr>
            <p:txBody>
              <a:bodyPr wrap="square" rtlCol="0">
                <a:spAutoFit/>
              </a:bodyPr>
              <a:lstStyle/>
              <a:p>
                <a:pPr algn="r"/>
                <a14:m>
                  <m:oMathPara xmlns:m="http://schemas.openxmlformats.org/officeDocument/2006/math">
                    <m:oMathParaPr>
                      <m:jc m:val="centerGroup"/>
                    </m:oMathParaPr>
                    <m:oMath xmlns:m="http://schemas.openxmlformats.org/officeDocument/2006/math">
                      <m:sSup>
                        <m:sSupPr>
                          <m:ctrlPr>
                            <a:rPr lang="en-GB" sz="1400" b="1" i="1" smtClean="0">
                              <a:solidFill>
                                <a:srgbClr val="FF0000"/>
                              </a:solidFill>
                              <a:latin typeface="Cambria Math" panose="02040503050406030204" pitchFamily="18" charset="0"/>
                            </a:rPr>
                          </m:ctrlPr>
                        </m:sSupPr>
                        <m:e>
                          <m:r>
                            <a:rPr lang="en-GB" sz="1400" b="1" i="1" smtClean="0">
                              <a:solidFill>
                                <a:srgbClr val="FF0000"/>
                              </a:solidFill>
                              <a:latin typeface="Cambria Math" panose="02040503050406030204" pitchFamily="18" charset="0"/>
                            </a:rPr>
                            <m:t>𝒕</m:t>
                          </m:r>
                        </m:e>
                        <m:sup>
                          <m:r>
                            <a:rPr lang="en-GB" sz="1400" b="0" i="1" smtClean="0">
                              <a:solidFill>
                                <a:srgbClr val="FF0000"/>
                              </a:solidFill>
                              <a:latin typeface="Cambria Math" panose="02040503050406030204" pitchFamily="18" charset="0"/>
                            </a:rPr>
                            <m:t>𝑖𝑛</m:t>
                          </m:r>
                        </m:sup>
                      </m:sSup>
                      <m:r>
                        <a:rPr lang="en-GB" sz="1400" b="1" i="1" smtClean="0">
                          <a:solidFill>
                            <a:srgbClr val="FF0000"/>
                          </a:solidFill>
                          <a:latin typeface="Cambria Math" panose="02040503050406030204" pitchFamily="18" charset="0"/>
                        </a:rPr>
                        <m:t>=</m:t>
                      </m:r>
                      <m:sSup>
                        <m:sSupPr>
                          <m:ctrlPr>
                            <a:rPr lang="en-GB" sz="1400" b="0" i="1" smtClean="0">
                              <a:solidFill>
                                <a:srgbClr val="FF0000"/>
                              </a:solidFill>
                              <a:latin typeface="Cambria Math" panose="02040503050406030204" pitchFamily="18" charset="0"/>
                            </a:rPr>
                          </m:ctrlPr>
                        </m:sSupPr>
                        <m:e>
                          <m:r>
                            <a:rPr lang="en-GB" sz="1400" b="0" i="1" smtClean="0">
                              <a:solidFill>
                                <a:srgbClr val="FF0000"/>
                              </a:solidFill>
                              <a:latin typeface="Cambria Math" panose="02040503050406030204" pitchFamily="18" charset="0"/>
                            </a:rPr>
                            <m:t>𝜔</m:t>
                          </m:r>
                        </m:e>
                        <m:sup>
                          <m:r>
                            <a:rPr lang="en-GB" sz="1400" b="0" i="1" smtClean="0">
                              <a:solidFill>
                                <a:srgbClr val="FF0000"/>
                              </a:solidFill>
                              <a:latin typeface="Cambria Math" panose="02040503050406030204" pitchFamily="18" charset="0"/>
                            </a:rPr>
                            <m:t>𝑖𝑛</m:t>
                          </m:r>
                        </m:sup>
                      </m:sSup>
                      <m:r>
                        <a:rPr lang="en-GB" sz="1400" b="1" i="1" smtClean="0">
                          <a:solidFill>
                            <a:srgbClr val="FF0000"/>
                          </a:solidFill>
                          <a:latin typeface="Cambria Math" panose="02040503050406030204" pitchFamily="18" charset="0"/>
                        </a:rPr>
                        <m:t>=</m:t>
                      </m:r>
                      <m:r>
                        <a:rPr lang="en-GB" sz="1400" b="1" i="1" smtClean="0">
                          <a:solidFill>
                            <a:srgbClr val="FF0000"/>
                          </a:solidFill>
                          <a:latin typeface="Cambria Math" panose="02040503050406030204" pitchFamily="18" charset="0"/>
                        </a:rPr>
                        <m:t>𝟎</m:t>
                      </m:r>
                    </m:oMath>
                  </m:oMathPara>
                </a14:m>
                <a:endParaRPr lang="en-US" sz="1400" b="1" dirty="0">
                  <a:solidFill>
                    <a:srgbClr val="FF0000"/>
                  </a:solidFill>
                  <a:latin typeface="Corbel" panose="020B0503020204020204" pitchFamily="34" charset="0"/>
                </a:endParaRPr>
              </a:p>
            </p:txBody>
          </p:sp>
        </mc:Choice>
        <mc:Fallback xmlns="">
          <p:sp>
            <p:nvSpPr>
              <p:cNvPr id="58" name="TextovéPole 57">
                <a:extLst>
                  <a:ext uri="{FF2B5EF4-FFF2-40B4-BE49-F238E27FC236}">
                    <a16:creationId xmlns:a16="http://schemas.microsoft.com/office/drawing/2014/main" id="{133278DA-B3D1-5341-3D0B-A0F6CCE8468C}"/>
                  </a:ext>
                </a:extLst>
              </p:cNvPr>
              <p:cNvSpPr txBox="1">
                <a:spLocks noRot="1" noChangeAspect="1" noMove="1" noResize="1" noEditPoints="1" noAdjustHandles="1" noChangeArrowheads="1" noChangeShapeType="1" noTextEdit="1"/>
              </p:cNvSpPr>
              <p:nvPr/>
            </p:nvSpPr>
            <p:spPr>
              <a:xfrm>
                <a:off x="97187" y="5522533"/>
                <a:ext cx="1383110" cy="314702"/>
              </a:xfrm>
              <a:prstGeom prst="rect">
                <a:avLst/>
              </a:prstGeom>
              <a:blipFill>
                <a:blip r:embed="rId13"/>
                <a:stretch>
                  <a:fillRect/>
                </a:stretch>
              </a:blipFill>
            </p:spPr>
            <p:txBody>
              <a:bodyPr/>
              <a:lstStyle/>
              <a:p>
                <a:r>
                  <a:rPr lang="cs-CZ">
                    <a:noFill/>
                  </a:rPr>
                  <a:t> </a:t>
                </a:r>
              </a:p>
            </p:txBody>
          </p:sp>
        </mc:Fallback>
      </mc:AlternateContent>
      <p:cxnSp>
        <p:nvCxnSpPr>
          <p:cNvPr id="59" name="Přímá spojnice se šipkou 28">
            <a:extLst>
              <a:ext uri="{FF2B5EF4-FFF2-40B4-BE49-F238E27FC236}">
                <a16:creationId xmlns:a16="http://schemas.microsoft.com/office/drawing/2014/main" id="{A869701B-3474-CDFC-EB87-9B3B0950697E}"/>
              </a:ext>
            </a:extLst>
          </p:cNvPr>
          <p:cNvCxnSpPr>
            <a:cxnSpLocks/>
            <a:stCxn id="58" idx="3"/>
          </p:cNvCxnSpPr>
          <p:nvPr/>
        </p:nvCxnSpPr>
        <p:spPr>
          <a:xfrm flipV="1">
            <a:off x="1480297" y="5352960"/>
            <a:ext cx="643431" cy="326924"/>
          </a:xfrm>
          <a:prstGeom prst="curvedConnector3">
            <a:avLst>
              <a:gd name="adj1" fmla="val 50000"/>
            </a:avLst>
          </a:prstGeom>
          <a:ln w="12700">
            <a:solidFill>
              <a:srgbClr val="FF0000"/>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63874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délník 26">
            <a:extLst>
              <a:ext uri="{FF2B5EF4-FFF2-40B4-BE49-F238E27FC236}">
                <a16:creationId xmlns:a16="http://schemas.microsoft.com/office/drawing/2014/main" id="{6AB4968B-C1E6-DA47-21A4-008DFA82885C}"/>
              </a:ext>
            </a:extLst>
          </p:cNvPr>
          <p:cNvSpPr/>
          <p:nvPr/>
        </p:nvSpPr>
        <p:spPr>
          <a:xfrm>
            <a:off x="0" y="980728"/>
            <a:ext cx="9144000" cy="400110"/>
          </a:xfrm>
          <a:prstGeom prst="rect">
            <a:avLst/>
          </a:prstGeom>
        </p:spPr>
        <p:txBody>
          <a:bodyPr wrap="square">
            <a:spAutoFit/>
          </a:bodyPr>
          <a:lstStyle/>
          <a:p>
            <a:pPr algn="ctr" eaLnBrk="1" fontAlgn="auto" hangingPunct="1">
              <a:spcBef>
                <a:spcPts val="0"/>
              </a:spcBef>
              <a:spcAft>
                <a:spcPts val="600"/>
              </a:spcAft>
              <a:buFont typeface="Arial" panose="020B0604020202020204" pitchFamily="34" charset="0"/>
              <a:buNone/>
              <a:defRPr/>
            </a:pPr>
            <a:r>
              <a:rPr lang="en-GB" sz="2000" b="1" dirty="0">
                <a:solidFill>
                  <a:srgbClr val="FF0000"/>
                </a:solidFill>
                <a:latin typeface="Corbel" panose="020B0503020204020204" pitchFamily="34" charset="0"/>
                <a:ea typeface="Yu Gothic" panose="020B0400000000000000" pitchFamily="34" charset="-128"/>
                <a:cs typeface="Times New Roman" panose="02020603050405020304" pitchFamily="18" charset="0"/>
              </a:rPr>
              <a:t>The singular matched asymptotic expansion method</a:t>
            </a:r>
          </a:p>
        </p:txBody>
      </p:sp>
      <p:pic>
        <p:nvPicPr>
          <p:cNvPr id="28" name="Picture 4">
            <a:extLst>
              <a:ext uri="{FF2B5EF4-FFF2-40B4-BE49-F238E27FC236}">
                <a16:creationId xmlns:a16="http://schemas.microsoft.com/office/drawing/2014/main" id="{13458BD0-25B2-73D0-8B45-91817D6444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112724" y="58266"/>
            <a:ext cx="918552" cy="922462"/>
          </a:xfrm>
          <a:prstGeom prst="rect">
            <a:avLst/>
          </a:prstGeom>
          <a:noFill/>
          <a:extLst>
            <a:ext uri="{909E8E84-426E-40DD-AFC4-6F175D3DCCD1}">
              <a14:hiddenFill xmlns:a14="http://schemas.microsoft.com/office/drawing/2010/main">
                <a:solidFill>
                  <a:srgbClr val="FFFFFF"/>
                </a:solidFill>
              </a14:hiddenFill>
            </a:ext>
          </a:extLst>
        </p:spPr>
      </p:pic>
      <p:sp>
        <p:nvSpPr>
          <p:cNvPr id="35" name="Zástupný symbol pro zápatí 2">
            <a:extLst>
              <a:ext uri="{FF2B5EF4-FFF2-40B4-BE49-F238E27FC236}">
                <a16:creationId xmlns:a16="http://schemas.microsoft.com/office/drawing/2014/main" id="{28F51DB8-34CF-257A-0F0A-75C29CF1E87B}"/>
              </a:ext>
            </a:extLst>
          </p:cNvPr>
          <p:cNvSpPr>
            <a:spLocks noGrp="1"/>
          </p:cNvSpPr>
          <p:nvPr>
            <p:ph type="ftr" sz="quarter" idx="11"/>
          </p:nvPr>
        </p:nvSpPr>
        <p:spPr>
          <a:xfrm>
            <a:off x="0" y="6482010"/>
            <a:ext cx="9144000" cy="365125"/>
          </a:xfrm>
        </p:spPr>
        <p:txBody>
          <a:bodyPr/>
          <a:lstStyle/>
          <a:p>
            <a:pPr>
              <a:defRPr/>
            </a:pPr>
            <a:r>
              <a:rPr lang="en-GB" sz="1400" dirty="0">
                <a:solidFill>
                  <a:schemeClr val="tx1"/>
                </a:solidFill>
                <a:latin typeface="Corbel" panose="020B0503020204020204" pitchFamily="34" charset="0"/>
              </a:rPr>
              <a:t>27/28th International Conference ENGINEERING MECHANICS 2022, </a:t>
            </a:r>
            <a:r>
              <a:rPr lang="en-GB" sz="1400" dirty="0" err="1">
                <a:solidFill>
                  <a:schemeClr val="tx1"/>
                </a:solidFill>
                <a:latin typeface="Corbel" panose="020B0503020204020204" pitchFamily="34" charset="0"/>
              </a:rPr>
              <a:t>Milovy</a:t>
            </a:r>
            <a:r>
              <a:rPr lang="en-GB" sz="1400" dirty="0">
                <a:solidFill>
                  <a:schemeClr val="tx1"/>
                </a:solidFill>
                <a:latin typeface="Corbel" panose="020B0503020204020204" pitchFamily="34" charset="0"/>
              </a:rPr>
              <a:t>, Czech Republic, May 9 – 12, 2022</a:t>
            </a:r>
          </a:p>
        </p:txBody>
      </p:sp>
      <p:pic>
        <p:nvPicPr>
          <p:cNvPr id="3" name="Obrázek 2">
            <a:extLst>
              <a:ext uri="{FF2B5EF4-FFF2-40B4-BE49-F238E27FC236}">
                <a16:creationId xmlns:a16="http://schemas.microsoft.com/office/drawing/2014/main" id="{BAC7C857-61C7-124B-8B3A-C4273132E9E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1600" y="2368262"/>
            <a:ext cx="6802394" cy="3956893"/>
          </a:xfrm>
          <a:prstGeom prst="rect">
            <a:avLst/>
          </a:prstGeom>
        </p:spPr>
      </p:pic>
      <p:sp>
        <p:nvSpPr>
          <p:cNvPr id="4" name="TextovéPole 3">
            <a:extLst>
              <a:ext uri="{FF2B5EF4-FFF2-40B4-BE49-F238E27FC236}">
                <a16:creationId xmlns:a16="http://schemas.microsoft.com/office/drawing/2014/main" id="{D0833500-5870-4EC1-B569-BAC4475860AC}"/>
              </a:ext>
            </a:extLst>
          </p:cNvPr>
          <p:cNvSpPr txBox="1"/>
          <p:nvPr/>
        </p:nvSpPr>
        <p:spPr>
          <a:xfrm>
            <a:off x="589510" y="4715852"/>
            <a:ext cx="526106" cy="369332"/>
          </a:xfrm>
          <a:prstGeom prst="rect">
            <a:avLst/>
          </a:prstGeom>
          <a:noFill/>
        </p:spPr>
        <p:txBody>
          <a:bodyPr wrap="none" rtlCol="0">
            <a:spAutoFit/>
          </a:bodyPr>
          <a:lstStyle/>
          <a:p>
            <a:r>
              <a:rPr lang="en-GB" b="1" dirty="0">
                <a:solidFill>
                  <a:srgbClr val="FF0000"/>
                </a:solidFill>
                <a:latin typeface="Corbel" panose="020B0503020204020204" pitchFamily="34" charset="0"/>
              </a:rPr>
              <a:t>out</a:t>
            </a:r>
            <a:endParaRPr lang="cs-CZ" b="1" dirty="0">
              <a:solidFill>
                <a:srgbClr val="FF0000"/>
              </a:solidFill>
              <a:latin typeface="Corbel" panose="020B0503020204020204" pitchFamily="34" charset="0"/>
            </a:endParaRPr>
          </a:p>
        </p:txBody>
      </p:sp>
      <p:sp>
        <p:nvSpPr>
          <p:cNvPr id="24" name="TextovéPole 23">
            <a:extLst>
              <a:ext uri="{FF2B5EF4-FFF2-40B4-BE49-F238E27FC236}">
                <a16:creationId xmlns:a16="http://schemas.microsoft.com/office/drawing/2014/main" id="{29DAFEBC-60FB-B7A3-7276-A92EA1F3D08C}"/>
              </a:ext>
            </a:extLst>
          </p:cNvPr>
          <p:cNvSpPr txBox="1"/>
          <p:nvPr/>
        </p:nvSpPr>
        <p:spPr>
          <a:xfrm>
            <a:off x="8229110" y="3816182"/>
            <a:ext cx="370614" cy="369332"/>
          </a:xfrm>
          <a:prstGeom prst="rect">
            <a:avLst/>
          </a:prstGeom>
          <a:noFill/>
        </p:spPr>
        <p:txBody>
          <a:bodyPr wrap="square" rtlCol="0">
            <a:spAutoFit/>
          </a:bodyPr>
          <a:lstStyle/>
          <a:p>
            <a:r>
              <a:rPr lang="en-GB" b="1" dirty="0">
                <a:solidFill>
                  <a:srgbClr val="FF0000"/>
                </a:solidFill>
                <a:latin typeface="Corbel" panose="020B0503020204020204" pitchFamily="34" charset="0"/>
              </a:rPr>
              <a:t>in</a:t>
            </a:r>
            <a:endParaRPr lang="cs-CZ" b="1" dirty="0">
              <a:solidFill>
                <a:srgbClr val="FF0000"/>
              </a:solidFill>
              <a:latin typeface="Corbel" panose="020B0503020204020204" pitchFamily="34" charset="0"/>
            </a:endParaRPr>
          </a:p>
        </p:txBody>
      </p:sp>
      <mc:AlternateContent xmlns:mc="http://schemas.openxmlformats.org/markup-compatibility/2006" xmlns:a14="http://schemas.microsoft.com/office/drawing/2010/main">
        <mc:Choice Requires="a14">
          <p:sp>
            <p:nvSpPr>
              <p:cNvPr id="26" name="TextovéPole 25">
                <a:extLst>
                  <a:ext uri="{FF2B5EF4-FFF2-40B4-BE49-F238E27FC236}">
                    <a16:creationId xmlns:a16="http://schemas.microsoft.com/office/drawing/2014/main" id="{626D9B94-54AD-1432-5B97-C921C8A6E316}"/>
                  </a:ext>
                </a:extLst>
              </p:cNvPr>
              <p:cNvSpPr txBox="1"/>
              <p:nvPr/>
            </p:nvSpPr>
            <p:spPr>
              <a:xfrm>
                <a:off x="1835696" y="2662166"/>
                <a:ext cx="2769946" cy="391389"/>
              </a:xfrm>
              <a:prstGeom prst="rect">
                <a:avLst/>
              </a:prstGeom>
              <a:noFill/>
            </p:spPr>
            <p:txBody>
              <a:bodyPr wrap="square">
                <a:spAutoFit/>
              </a:bodyPr>
              <a:lstStyle/>
              <a:p>
                <a14:m>
                  <m:oMath xmlns:m="http://schemas.openxmlformats.org/officeDocument/2006/math">
                    <m:sSub>
                      <m:sSubPr>
                        <m:ctrlPr>
                          <a:rPr lang="cs-CZ" sz="14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d>
                          <m:dPr>
                            <m:begChr m:val=""/>
                            <m:endChr m:val="|"/>
                            <m:ctrlPr>
                              <a:rPr lang="cs-CZ"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cs-CZ"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GB" sz="1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𝒕</m:t>
                                </m:r>
                              </m:e>
                              <m:sup>
                                <m:r>
                                  <a:rPr lang="en-GB"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𝑜𝑢𝑡</m:t>
                                </m:r>
                              </m:sup>
                            </m:sSup>
                          </m:e>
                        </m:d>
                      </m:e>
                      <m:sub>
                        <m:sSup>
                          <m:sSupPr>
                            <m:ctrlPr>
                              <a:rPr lang="cs-CZ"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GB"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𝑟</m:t>
                            </m:r>
                          </m:e>
                          <m:sup>
                            <m:r>
                              <a:rPr lang="en-GB"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GB"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cs-CZ"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GB"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0</m:t>
                            </m:r>
                          </m:sub>
                        </m:sSub>
                      </m:sub>
                    </m:sSub>
                    <m:r>
                      <a:rPr lang="en-GB"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cs-CZ" sz="14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d>
                          <m:dPr>
                            <m:begChr m:val=""/>
                            <m:endChr m:val="|"/>
                            <m:ctrlPr>
                              <a:rPr lang="cs-CZ"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cs-CZ"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GB" sz="1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𝒕</m:t>
                                </m:r>
                              </m:e>
                              <m:sup>
                                <m:r>
                                  <a:rPr lang="en-GB"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𝑖𝑛</m:t>
                                </m:r>
                              </m:sup>
                            </m:sSup>
                          </m:e>
                        </m:d>
                      </m:e>
                      <m:sub>
                        <m:r>
                          <a:rPr lang="en-GB"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𝑅</m:t>
                        </m:r>
                        <m:r>
                          <a:rPr lang="en-GB"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type m:val="lin"/>
                            <m:ctrlPr>
                              <a:rPr lang="cs-CZ"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cs-CZ"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GB"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0</m:t>
                                </m:r>
                              </m:sub>
                            </m:sSub>
                          </m:num>
                          <m:den>
                            <m:r>
                              <a:rPr lang="en-GB"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𝛿</m:t>
                            </m:r>
                          </m:den>
                        </m:f>
                      </m:sub>
                    </m:sSub>
                  </m:oMath>
                </a14:m>
                <a:r>
                  <a:rPr lang="en-GB" sz="1400" dirty="0">
                    <a:solidFill>
                      <a:schemeClr val="tx1"/>
                    </a:solidFill>
                    <a:effectLst/>
                    <a:latin typeface="Times New Roman" panose="02020603050405020304" pitchFamily="18" charset="0"/>
                    <a:ea typeface="Times New Roman" panose="02020603050405020304" pitchFamily="18" charset="0"/>
                  </a:rPr>
                  <a:t> for </a:t>
                </a:r>
                <a14:m>
                  <m:oMath xmlns:m="http://schemas.openxmlformats.org/officeDocument/2006/math">
                    <m:sSup>
                      <m:sSupPr>
                        <m:ctrlPr>
                          <a:rPr lang="cs-CZ"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GB"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𝜃</m:t>
                        </m:r>
                      </m:e>
                      <m:sup>
                        <m:r>
                          <a:rPr lang="en-GB"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𝜃</m:t>
                    </m:r>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cs-CZ" sz="1400" dirty="0"/>
              </a:p>
            </p:txBody>
          </p:sp>
        </mc:Choice>
        <mc:Fallback xmlns="">
          <p:sp>
            <p:nvSpPr>
              <p:cNvPr id="26" name="TextovéPole 25">
                <a:extLst>
                  <a:ext uri="{FF2B5EF4-FFF2-40B4-BE49-F238E27FC236}">
                    <a16:creationId xmlns:a16="http://schemas.microsoft.com/office/drawing/2014/main" id="{626D9B94-54AD-1432-5B97-C921C8A6E316}"/>
                  </a:ext>
                </a:extLst>
              </p:cNvPr>
              <p:cNvSpPr txBox="1">
                <a:spLocks noRot="1" noChangeAspect="1" noMove="1" noResize="1" noEditPoints="1" noAdjustHandles="1" noChangeArrowheads="1" noChangeShapeType="1" noTextEdit="1"/>
              </p:cNvSpPr>
              <p:nvPr/>
            </p:nvSpPr>
            <p:spPr>
              <a:xfrm>
                <a:off x="1835696" y="2662166"/>
                <a:ext cx="2769946" cy="391389"/>
              </a:xfrm>
              <a:prstGeom prst="rect">
                <a:avLst/>
              </a:prstGeom>
              <a:blipFill>
                <a:blip r:embed="rId4"/>
                <a:stretch>
                  <a:fillRect t="-117188" b="-167188"/>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9" name="TextovéPole 28">
                <a:extLst>
                  <a:ext uri="{FF2B5EF4-FFF2-40B4-BE49-F238E27FC236}">
                    <a16:creationId xmlns:a16="http://schemas.microsoft.com/office/drawing/2014/main" id="{3776E74E-8E31-FE6F-F455-B81E9B47C25A}"/>
                  </a:ext>
                </a:extLst>
              </p:cNvPr>
              <p:cNvSpPr txBox="1"/>
              <p:nvPr/>
            </p:nvSpPr>
            <p:spPr>
              <a:xfrm>
                <a:off x="1136807" y="1566641"/>
                <a:ext cx="6802393" cy="489621"/>
              </a:xfrm>
              <a:prstGeom prst="rect">
                <a:avLst/>
              </a:prstGeom>
              <a:solidFill>
                <a:srgbClr val="FF0000"/>
              </a:solidFill>
            </p:spPr>
            <p:txBody>
              <a:bodyPr wrap="square">
                <a:spAutoFit/>
              </a:bodyPr>
              <a:lstStyle/>
              <a:p>
                <a14:m>
                  <m:oMath xmlns:m="http://schemas.openxmlformats.org/officeDocument/2006/math">
                    <m:sSub>
                      <m:sSubPr>
                        <m:ctrlPr>
                          <a:rPr lang="cs-CZ"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d>
                          <m:dPr>
                            <m:begChr m:val=""/>
                            <m:endChr m:val="|"/>
                            <m:ctrlPr>
                              <a:rPr lang="cs-CZ"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bSup>
                              <m:sSubSupPr>
                                <m:ctrlPr>
                                  <a:rPr lang="cs-CZ"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𝜎</m:t>
                                </m:r>
                              </m:e>
                              <m:sub>
                                <m:sSup>
                                  <m:sSupPr>
                                    <m:ctrlPr>
                                      <a:rPr lang="cs-CZ"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𝑟</m:t>
                                    </m:r>
                                  </m:e>
                                  <m:sup>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cs-CZ"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𝑟</m:t>
                                    </m:r>
                                  </m:e>
                                  <m:sup>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up>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𝑜𝑢𝑡</m:t>
                                </m:r>
                              </m:sup>
                            </m:sSubSup>
                          </m:e>
                        </m:d>
                      </m:e>
                      <m:sub>
                        <m:sSup>
                          <m:sSupPr>
                            <m:ctrlPr>
                              <a:rPr lang="cs-CZ"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𝑟</m:t>
                            </m:r>
                          </m:e>
                          <m:sup>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cs-CZ"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0</m:t>
                            </m:r>
                          </m:sub>
                        </m:sSub>
                      </m:sub>
                    </m:sSub>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cs-CZ"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d>
                          <m:dPr>
                            <m:begChr m:val=""/>
                            <m:endChr m:val="|"/>
                            <m:ctrlPr>
                              <a:rPr lang="cs-CZ"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bSup>
                              <m:sSubSupPr>
                                <m:ctrlPr>
                                  <a:rPr lang="cs-CZ"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𝑟𝑟</m:t>
                                </m:r>
                              </m:sub>
                              <m:sup>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𝑖𝑛</m:t>
                                </m:r>
                              </m:sup>
                            </m:sSubSup>
                          </m:e>
                        </m:d>
                      </m:e>
                      <m:sub>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𝑅</m:t>
                        </m:r>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type m:val="lin"/>
                            <m:ctrlPr>
                              <a:rPr lang="cs-CZ"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cs-CZ"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0</m:t>
                                </m:r>
                              </m:sub>
                            </m:sSub>
                          </m:num>
                          <m:den>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𝛿</m:t>
                            </m:r>
                          </m:den>
                        </m:f>
                      </m:sub>
                    </m:sSub>
                  </m:oMath>
                </a14:m>
                <a:r>
                  <a:rPr lang="en-GB" sz="1800" dirty="0">
                    <a:solidFill>
                      <a:schemeClr val="bg1"/>
                    </a:solidFill>
                    <a:effectLst/>
                    <a:latin typeface="Times New Roman" panose="02020603050405020304" pitchFamily="18" charset="0"/>
                    <a:ea typeface="Times New Roman" panose="02020603050405020304" pitchFamily="18" charset="0"/>
                  </a:rPr>
                  <a:t> and </a:t>
                </a:r>
                <a14:m>
                  <m:oMath xmlns:m="http://schemas.openxmlformats.org/officeDocument/2006/math">
                    <m:sSub>
                      <m:sSubPr>
                        <m:ctrlPr>
                          <a:rPr lang="cs-CZ"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d>
                          <m:dPr>
                            <m:begChr m:val=""/>
                            <m:endChr m:val="|"/>
                            <m:ctrlPr>
                              <a:rPr lang="cs-CZ"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bSup>
                              <m:sSubSupPr>
                                <m:ctrlPr>
                                  <a:rPr lang="cs-CZ"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𝜎</m:t>
                                </m:r>
                              </m:e>
                              <m:sub>
                                <m:sSup>
                                  <m:sSupPr>
                                    <m:ctrlPr>
                                      <a:rPr lang="cs-CZ"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𝑟</m:t>
                                    </m:r>
                                  </m:e>
                                  <m:sup>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cs-CZ"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𝜃</m:t>
                                    </m:r>
                                  </m:e>
                                  <m:sup>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up>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𝑜𝑢𝑡</m:t>
                                </m:r>
                              </m:sup>
                            </m:sSubSup>
                          </m:e>
                        </m:d>
                      </m:e>
                      <m:sub>
                        <m:sSup>
                          <m:sSupPr>
                            <m:ctrlPr>
                              <a:rPr lang="cs-CZ"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𝑟</m:t>
                            </m:r>
                          </m:e>
                          <m:sup>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cs-CZ"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0</m:t>
                            </m:r>
                          </m:sub>
                        </m:sSub>
                      </m:sub>
                    </m:sSub>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cs-CZ"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d>
                          <m:dPr>
                            <m:begChr m:val=""/>
                            <m:endChr m:val="|"/>
                            <m:ctrlPr>
                              <a:rPr lang="cs-CZ"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bSup>
                              <m:sSubSupPr>
                                <m:ctrlPr>
                                  <a:rPr lang="cs-CZ"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𝑟</m:t>
                                </m:r>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𝜃</m:t>
                                </m:r>
                              </m:sub>
                              <m:sup>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𝑖𝑛</m:t>
                                </m:r>
                              </m:sup>
                            </m:sSubSup>
                          </m:e>
                        </m:d>
                      </m:e>
                      <m:sub>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𝑅</m:t>
                        </m:r>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type m:val="lin"/>
                            <m:ctrlPr>
                              <a:rPr lang="cs-CZ"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cs-CZ"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0</m:t>
                                </m:r>
                              </m:sub>
                            </m:sSub>
                          </m:num>
                          <m:den>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𝛿</m:t>
                            </m:r>
                          </m:den>
                        </m:f>
                      </m:sub>
                    </m:sSub>
                  </m:oMath>
                </a14:m>
                <a:r>
                  <a:rPr lang="en-GB" sz="1800" dirty="0">
                    <a:solidFill>
                      <a:schemeClr val="bg1"/>
                    </a:solidFill>
                    <a:effectLst/>
                    <a:latin typeface="Times New Roman" panose="02020603050405020304" pitchFamily="18" charset="0"/>
                    <a:ea typeface="Times New Roman" panose="02020603050405020304" pitchFamily="18" charset="0"/>
                  </a:rPr>
                  <a:t> for </a:t>
                </a:r>
                <a14:m>
                  <m:oMath xmlns:m="http://schemas.openxmlformats.org/officeDocument/2006/math">
                    <m:sSup>
                      <m:sSupPr>
                        <m:ctrlPr>
                          <a:rPr lang="cs-CZ"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𝜃</m:t>
                        </m:r>
                      </m:e>
                      <m:sup>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𝜃</m:t>
                    </m:r>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cs-CZ" dirty="0">
                  <a:solidFill>
                    <a:schemeClr val="bg1"/>
                  </a:solidFill>
                </a:endParaRPr>
              </a:p>
            </p:txBody>
          </p:sp>
        </mc:Choice>
        <mc:Fallback xmlns="">
          <p:sp>
            <p:nvSpPr>
              <p:cNvPr id="29" name="TextovéPole 28">
                <a:extLst>
                  <a:ext uri="{FF2B5EF4-FFF2-40B4-BE49-F238E27FC236}">
                    <a16:creationId xmlns:a16="http://schemas.microsoft.com/office/drawing/2014/main" id="{3776E74E-8E31-FE6F-F455-B81E9B47C25A}"/>
                  </a:ext>
                </a:extLst>
              </p:cNvPr>
              <p:cNvSpPr txBox="1">
                <a:spLocks noRot="1" noChangeAspect="1" noMove="1" noResize="1" noEditPoints="1" noAdjustHandles="1" noChangeArrowheads="1" noChangeShapeType="1" noTextEdit="1"/>
              </p:cNvSpPr>
              <p:nvPr/>
            </p:nvSpPr>
            <p:spPr>
              <a:xfrm>
                <a:off x="1136807" y="1566641"/>
                <a:ext cx="6802393" cy="489621"/>
              </a:xfrm>
              <a:prstGeom prst="rect">
                <a:avLst/>
              </a:prstGeom>
              <a:blipFill>
                <a:blip r:embed="rId5"/>
                <a:stretch>
                  <a:fillRect l="-179" t="-127500" b="-176250"/>
                </a:stretch>
              </a:blipFill>
            </p:spPr>
            <p:txBody>
              <a:bodyPr/>
              <a:lstStyle/>
              <a:p>
                <a:r>
                  <a:rPr lang="cs-CZ">
                    <a:noFill/>
                  </a:rPr>
                  <a:t> </a:t>
                </a:r>
              </a:p>
            </p:txBody>
          </p:sp>
        </mc:Fallback>
      </mc:AlternateContent>
      <p:cxnSp>
        <p:nvCxnSpPr>
          <p:cNvPr id="31" name="Přímá spojnice se šipkou 28">
            <a:extLst>
              <a:ext uri="{FF2B5EF4-FFF2-40B4-BE49-F238E27FC236}">
                <a16:creationId xmlns:a16="http://schemas.microsoft.com/office/drawing/2014/main" id="{A006EC14-D580-B14A-7911-177ACBFDB6D5}"/>
              </a:ext>
            </a:extLst>
          </p:cNvPr>
          <p:cNvCxnSpPr>
            <a:cxnSpLocks/>
          </p:cNvCxnSpPr>
          <p:nvPr/>
        </p:nvCxnSpPr>
        <p:spPr>
          <a:xfrm rot="16200000" flipH="1">
            <a:off x="1936004" y="3313286"/>
            <a:ext cx="1671592" cy="1152127"/>
          </a:xfrm>
          <a:prstGeom prst="curvedConnector3">
            <a:avLst>
              <a:gd name="adj1" fmla="val 50000"/>
            </a:avLst>
          </a:prstGeom>
          <a:ln w="12700">
            <a:solidFill>
              <a:srgbClr val="FF0000"/>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34" name="Přímá spojnice se šipkou 28">
            <a:extLst>
              <a:ext uri="{FF2B5EF4-FFF2-40B4-BE49-F238E27FC236}">
                <a16:creationId xmlns:a16="http://schemas.microsoft.com/office/drawing/2014/main" id="{E455C034-F7AF-33B8-07A8-962FAC53E333}"/>
              </a:ext>
            </a:extLst>
          </p:cNvPr>
          <p:cNvCxnSpPr>
            <a:cxnSpLocks/>
            <a:stCxn id="26" idx="0"/>
          </p:cNvCxnSpPr>
          <p:nvPr/>
        </p:nvCxnSpPr>
        <p:spPr>
          <a:xfrm rot="5400000" flipH="1" flipV="1">
            <a:off x="4108245" y="1550338"/>
            <a:ext cx="224252" cy="1999404"/>
          </a:xfrm>
          <a:prstGeom prst="curvedConnector2">
            <a:avLst/>
          </a:prstGeom>
          <a:ln w="12700">
            <a:solidFill>
              <a:srgbClr val="FF0000"/>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14" name="Levá složená závorka 13">
            <a:extLst>
              <a:ext uri="{FF2B5EF4-FFF2-40B4-BE49-F238E27FC236}">
                <a16:creationId xmlns:a16="http://schemas.microsoft.com/office/drawing/2014/main" id="{9994A253-4C56-E873-3809-5546C516ADF5}"/>
              </a:ext>
            </a:extLst>
          </p:cNvPr>
          <p:cNvSpPr/>
          <p:nvPr/>
        </p:nvSpPr>
        <p:spPr>
          <a:xfrm>
            <a:off x="1136806" y="3717032"/>
            <a:ext cx="233200" cy="2448272"/>
          </a:xfrm>
          <a:prstGeom prst="leftBrace">
            <a:avLst>
              <a:gd name="adj1" fmla="val 8333"/>
              <a:gd name="adj2" fmla="val 48886"/>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cs-CZ"/>
          </a:p>
        </p:txBody>
      </p:sp>
      <p:sp>
        <p:nvSpPr>
          <p:cNvPr id="39" name="Levá složená závorka 38">
            <a:extLst>
              <a:ext uri="{FF2B5EF4-FFF2-40B4-BE49-F238E27FC236}">
                <a16:creationId xmlns:a16="http://schemas.microsoft.com/office/drawing/2014/main" id="{A5BA6594-0637-F8FA-9BB0-C00F656C4E79}"/>
              </a:ext>
            </a:extLst>
          </p:cNvPr>
          <p:cNvSpPr/>
          <p:nvPr/>
        </p:nvSpPr>
        <p:spPr>
          <a:xfrm rot="10800000">
            <a:off x="7939200" y="2774956"/>
            <a:ext cx="233200" cy="2448272"/>
          </a:xfrm>
          <a:prstGeom prst="leftBrace">
            <a:avLst>
              <a:gd name="adj1" fmla="val 8333"/>
              <a:gd name="adj2" fmla="val 48886"/>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cs-CZ"/>
          </a:p>
        </p:txBody>
      </p:sp>
    </p:spTree>
    <p:extLst>
      <p:ext uri="{BB962C8B-B14F-4D97-AF65-F5344CB8AC3E}">
        <p14:creationId xmlns:p14="http://schemas.microsoft.com/office/powerpoint/2010/main" val="2572250125"/>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17765</TotalTime>
  <Words>1203</Words>
  <Application>Microsoft Office PowerPoint</Application>
  <PresentationFormat>Předvádění na obrazovce (4:3)</PresentationFormat>
  <Paragraphs>143</Paragraphs>
  <Slides>17</Slides>
  <Notes>1</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17</vt:i4>
      </vt:variant>
    </vt:vector>
  </HeadingPairs>
  <TitlesOfParts>
    <vt:vector size="25" baseType="lpstr">
      <vt:lpstr>Arial</vt:lpstr>
      <vt:lpstr>Calibri</vt:lpstr>
      <vt:lpstr>Cambria</vt:lpstr>
      <vt:lpstr>Cambria Math</vt:lpstr>
      <vt:lpstr>Corbel</vt:lpstr>
      <vt:lpstr>Times New Roman</vt:lpstr>
      <vt:lpstr>Wingdings</vt:lpstr>
      <vt:lpstr>Motiv sady Office</vt:lpstr>
      <vt:lpstr>ASSESSMENT OF AMPLITUDE FACTORS OF ASYMPTOTIC EXPANSION AT CRACK TIP IN FLEXOELECTRIC SOLID UNDER MODE I LOADINGS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Examples of combined atomistic and gradient-elasticity approaches in fracture mechanics</dc:title>
  <dc:creator>Jaroslav Pokluda</dc:creator>
  <cp:lastModifiedBy>Tomáš Profant</cp:lastModifiedBy>
  <cp:revision>346</cp:revision>
  <dcterms:created xsi:type="dcterms:W3CDTF">2018-08-07T08:14:28Z</dcterms:created>
  <dcterms:modified xsi:type="dcterms:W3CDTF">2022-05-09T11:12:19Z</dcterms:modified>
</cp:coreProperties>
</file>