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9" r:id="rId4"/>
    <p:sldId id="270" r:id="rId5"/>
    <p:sldId id="259" r:id="rId6"/>
    <p:sldId id="260" r:id="rId7"/>
    <p:sldId id="261" r:id="rId8"/>
    <p:sldId id="262" r:id="rId9"/>
    <p:sldId id="263" r:id="rId10"/>
    <p:sldId id="271" r:id="rId11"/>
    <p:sldId id="265" r:id="rId12"/>
    <p:sldId id="266" r:id="rId13"/>
    <p:sldId id="275" r:id="rId14"/>
    <p:sldId id="268" r:id="rId15"/>
    <p:sldId id="277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25" autoAdjust="0"/>
  </p:normalViewPr>
  <p:slideViewPr>
    <p:cSldViewPr>
      <p:cViewPr>
        <p:scale>
          <a:sx n="80" d="100"/>
          <a:sy n="80" d="100"/>
        </p:scale>
        <p:origin x="-2328" y="-9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01CEB-9E19-442F-B97B-83B3E7F6D255}" type="datetimeFigureOut">
              <a:rPr lang="cs-CZ" smtClean="0"/>
              <a:t>30.11.2011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2A376-4F73-4E7F-BF1F-E94454C395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85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Vážený pane děkane, vážení členové vědecké rady, milí hosté, dovolte</a:t>
            </a:r>
            <a:r>
              <a:rPr lang="cs-CZ" baseline="0" dirty="0" smtClean="0"/>
              <a:t> mi stručně prezentovat problematiku, které se ve spupráci s kolegy na našem ústavu a ústavu akademie věd věnuji – tedy na vyjádření intenzity koncentrace napětí v blízkosti bimateriálových rozhraní.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A376-4F73-4E7F-BF1F-E94454C3952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306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Z hlediska výzkumu jde </a:t>
            </a:r>
            <a:r>
              <a:rPr lang="en-US" baseline="0" dirty="0" smtClean="0"/>
              <a:t>o </a:t>
            </a:r>
            <a:r>
              <a:rPr lang="cs-CZ" baseline="0" dirty="0" smtClean="0"/>
              <a:t>část velice rozsáhlé oblasti zabývající se moderními kompozitními materiály s aplikací v širokém spektru lidské činnosti, tedy jen namátkou – aeronautika, automobilový průmysl, energetika, medicína, sport, elektronika a v neposlední řadě určitě také design. Určitě mi dáte za pravdu, že všechny tyto aplikace, jsou více či méně součástí našich životů</a:t>
            </a:r>
            <a:r>
              <a:rPr lang="en-US" baseline="0" dirty="0" smtClean="0"/>
              <a:t>, </a:t>
            </a:r>
            <a:r>
              <a:rPr lang="cs-CZ" baseline="0" noProof="0" dirty="0" smtClean="0"/>
              <a:t>tak</a:t>
            </a:r>
            <a:r>
              <a:rPr lang="cs-CZ" baseline="0" dirty="0" smtClean="0"/>
              <a:t>že znalost chování a vlastností těchto materiálů je dnes již naprostou nutností.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A376-4F73-4E7F-BF1F-E94454C3952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208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Moderní materiály také charakterizuje přítomnost různých rozhraní dvou či více materiálů. Jedním z důležitých způsobů poškozování je mechanismus iniciace a růstu trhlin či mikrotrhlin v těchto materiálech. Tomuto jevu nejde v podstatě nikterak zabránit. Je však známo, že rozhraní hraje významou roli při šíření trhlin materiálem. V případě, že trhlina dosáhne rozhraní nebo v případě vrubů, ať již složených z více materiálů nebo ne, hovoříme o tzv. zobecněném koncentrátoru napětí. Dostupná teorie pak totiž disponuje vhodným matematickým apararátem popisu chování těchto koncentrátorů a to bez ohledu na např. izotropii či anizotropii účastnících se materiálů.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Křehké materiály,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A376-4F73-4E7F-BF1F-E94454C3952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554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G(a)</a:t>
            </a:r>
            <a:r>
              <a:rPr lang="cs-CZ" baseline="0" dirty="0" smtClean="0"/>
              <a:t> – rychlost uvolnene energie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Trhlina se šíří po skocích z důvodů energetické bariéry – mikrostrukturní (hranice zrn), makrostrukturní (oblasti reziduálních napětí)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A376-4F73-4E7F-BF1F-E94454C3952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554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Otázkou zůstává, jak vyjádřit hodoty</a:t>
            </a:r>
            <a:r>
              <a:rPr lang="cs-CZ" baseline="0" dirty="0" smtClean="0"/>
              <a:t> exponentů singularity, zobecněných faktorů intenzity napětí, příp. T-napětí. Současnost naštěstí dává na výběr a možnost volby mezi numerickými metodami a klasickými metodami rovinné teorie pružnosti. Numerické metody v převážné většině případů reprezentuje metoda konečných prvků se svým ohromným potenciálem modelování oblastí v podstatě s libovolnou omezenou hranicí. Nicméně achillovou patou MKP je její celoplošná diskretizace a studium napjatosti v okolí koncentrátoru napětí vyžaduje úpravy sítě příp. jiné kompromisy. Na druhou stranu, s elegancí svou vlastní, analytická rovinná pružnost založená na teorii komplexních potenciálů dokáže zpracovat singulární chování napětí nezávisle na izotropii či anizotropii materiálu. Mezi tyto metody patří M. a LES formalismy. Jejich nevýhoda pro změnu spočívá v tom, že je lze aplikovat pouze na obasti s jednoduchou hranicí (kružnice, nokonečně vzdálená hranice, ...). Proto byly vivinuty další metody, které více či méně těží z pozitvních valtností obou představených přístupů, tedy metoda SRD a Psi integrálu. Nyní si dovolím ukázat na několika příkladech práci s těmito násroji.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A376-4F73-4E7F-BF1F-E94454C3952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646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U Fouriera je f(x)</a:t>
            </a:r>
            <a:r>
              <a:rPr lang="cs-CZ" baseline="0" dirty="0" smtClean="0"/>
              <a:t> známo, u Psi-integrálu je aproximace MKP, </a:t>
            </a:r>
          </a:p>
          <a:p>
            <a:r>
              <a:rPr lang="cs-CZ" baseline="0" dirty="0" smtClean="0"/>
              <a:t>Bázové funkce u Fouriera jsou ortonormální, u Psi-intgrálu se musí normovat,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A376-4F73-4E7F-BF1F-E94454C3952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960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A376-4F73-4E7F-BF1F-E94454C3952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3926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A376-4F73-4E7F-BF1F-E94454C3952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3684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A376-4F73-4E7F-BF1F-E94454C3952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3684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DF5D-E9A6-4D27-8468-5EC28B31ED65}" type="datetimeFigureOut">
              <a:rPr lang="cs-CZ" smtClean="0"/>
              <a:t>30.11.2011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D13A-FB21-428B-B2AF-B6EF6301FE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607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DF5D-E9A6-4D27-8468-5EC28B31ED65}" type="datetimeFigureOut">
              <a:rPr lang="cs-CZ" smtClean="0"/>
              <a:t>30.11.2011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D13A-FB21-428B-B2AF-B6EF6301FE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6332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DF5D-E9A6-4D27-8468-5EC28B31ED65}" type="datetimeFigureOut">
              <a:rPr lang="cs-CZ" smtClean="0"/>
              <a:t>30.11.2011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D13A-FB21-428B-B2AF-B6EF6301FE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2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DF5D-E9A6-4D27-8468-5EC28B31ED65}" type="datetimeFigureOut">
              <a:rPr lang="cs-CZ" smtClean="0"/>
              <a:t>30.11.2011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D13A-FB21-428B-B2AF-B6EF6301FE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72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DF5D-E9A6-4D27-8468-5EC28B31ED65}" type="datetimeFigureOut">
              <a:rPr lang="cs-CZ" smtClean="0"/>
              <a:t>30.11.2011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D13A-FB21-428B-B2AF-B6EF6301FE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050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DF5D-E9A6-4D27-8468-5EC28B31ED65}" type="datetimeFigureOut">
              <a:rPr lang="cs-CZ" smtClean="0"/>
              <a:t>30.11.2011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D13A-FB21-428B-B2AF-B6EF6301FE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692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DF5D-E9A6-4D27-8468-5EC28B31ED65}" type="datetimeFigureOut">
              <a:rPr lang="cs-CZ" smtClean="0"/>
              <a:t>30.11.2011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D13A-FB21-428B-B2AF-B6EF6301FE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350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DF5D-E9A6-4D27-8468-5EC28B31ED65}" type="datetimeFigureOut">
              <a:rPr lang="cs-CZ" smtClean="0"/>
              <a:t>30.11.2011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D13A-FB21-428B-B2AF-B6EF6301FE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676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DF5D-E9A6-4D27-8468-5EC28B31ED65}" type="datetimeFigureOut">
              <a:rPr lang="cs-CZ" smtClean="0"/>
              <a:t>30.11.2011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D13A-FB21-428B-B2AF-B6EF6301FE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499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DF5D-E9A6-4D27-8468-5EC28B31ED65}" type="datetimeFigureOut">
              <a:rPr lang="cs-CZ" smtClean="0"/>
              <a:t>30.11.2011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D13A-FB21-428B-B2AF-B6EF6301FE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324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DF5D-E9A6-4D27-8468-5EC28B31ED65}" type="datetimeFigureOut">
              <a:rPr lang="cs-CZ" smtClean="0"/>
              <a:t>30.11.2011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D13A-FB21-428B-B2AF-B6EF6301FE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666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0DF5D-E9A6-4D27-8468-5EC28B31ED65}" type="datetimeFigureOut">
              <a:rPr lang="cs-CZ" smtClean="0"/>
              <a:t>30.11.2011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6D13A-FB21-428B-B2AF-B6EF6301FE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75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1.png"/><Relationship Id="rId7" Type="http://schemas.openxmlformats.org/officeDocument/2006/relationships/image" Target="../media/image5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55.png"/><Relationship Id="rId7" Type="http://schemas.openxmlformats.org/officeDocument/2006/relationships/image" Target="../media/image6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0.png"/><Relationship Id="rId5" Type="http://schemas.openxmlformats.org/officeDocument/2006/relationships/image" Target="../media/image60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8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60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5.png"/><Relationship Id="rId3" Type="http://schemas.openxmlformats.org/officeDocument/2006/relationships/image" Target="../media/image63.png"/><Relationship Id="rId7" Type="http://schemas.openxmlformats.org/officeDocument/2006/relationships/image" Target="../media/image91.png"/><Relationship Id="rId12" Type="http://schemas.openxmlformats.org/officeDocument/2006/relationships/image" Target="../media/image7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73.png"/><Relationship Id="rId5" Type="http://schemas.openxmlformats.org/officeDocument/2006/relationships/image" Target="../media/image89.png"/><Relationship Id="rId10" Type="http://schemas.openxmlformats.org/officeDocument/2006/relationships/image" Target="../media/image66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5.png"/><Relationship Id="rId4" Type="http://schemas.openxmlformats.org/officeDocument/2006/relationships/image" Target="../media/image14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27.png"/><Relationship Id="rId7" Type="http://schemas.openxmlformats.org/officeDocument/2006/relationships/image" Target="../media/image290.png"/><Relationship Id="rId12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0.png"/><Relationship Id="rId11" Type="http://schemas.openxmlformats.org/officeDocument/2006/relationships/image" Target="../media/image33.png"/><Relationship Id="rId5" Type="http://schemas.openxmlformats.org/officeDocument/2006/relationships/image" Target="../media/image270.png"/><Relationship Id="rId10" Type="http://schemas.openxmlformats.org/officeDocument/2006/relationships/image" Target="../media/image32.png"/><Relationship Id="rId4" Type="http://schemas.openxmlformats.org/officeDocument/2006/relationships/image" Target="../media/image260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0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1.png"/><Relationship Id="rId10" Type="http://schemas.openxmlformats.org/officeDocument/2006/relationships/image" Target="../media/image35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2.png"/><Relationship Id="rId3" Type="http://schemas.openxmlformats.org/officeDocument/2006/relationships/image" Target="../media/image37.png"/><Relationship Id="rId7" Type="http://schemas.openxmlformats.org/officeDocument/2006/relationships/image" Target="../media/image46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0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50.png"/><Relationship Id="rId4" Type="http://schemas.openxmlformats.org/officeDocument/2006/relationships/image" Target="../media/image1.png"/><Relationship Id="rId9" Type="http://schemas.openxmlformats.org/officeDocument/2006/relationships/image" Target="../media/image44.png"/><Relationship Id="rId1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9888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Koncentrátory napětí v blízkosti bimateriálových rozhraní</a:t>
            </a:r>
            <a:endParaRPr lang="cs-CZ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2108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Tomáš Profant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09876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6094833" y="536913"/>
            <a:ext cx="2813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In The Ninth International Conference 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Multiaxial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Fatigue &amp; Fracture (ICMFF9),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733</a:t>
            </a:r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740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cs-CZ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2" name="Picture 7" descr="grafy-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226" y="1268760"/>
            <a:ext cx="4222750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4407522" y="3836457"/>
            <a:ext cx="4500563" cy="2714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5" name="Group 2"/>
          <p:cNvGrpSpPr>
            <a:grpSpLocks/>
          </p:cNvGrpSpPr>
          <p:nvPr/>
        </p:nvGrpSpPr>
        <p:grpSpPr bwMode="auto">
          <a:xfrm>
            <a:off x="4572000" y="3842048"/>
            <a:ext cx="4368800" cy="1176337"/>
            <a:chOff x="1949" y="7860"/>
            <a:chExt cx="8007" cy="2153"/>
          </a:xfrm>
        </p:grpSpPr>
        <p:grpSp>
          <p:nvGrpSpPr>
            <p:cNvPr id="38" name="Group 3"/>
            <p:cNvGrpSpPr>
              <a:grpSpLocks/>
            </p:cNvGrpSpPr>
            <p:nvPr/>
          </p:nvGrpSpPr>
          <p:grpSpPr bwMode="auto">
            <a:xfrm>
              <a:off x="1949" y="7860"/>
              <a:ext cx="8007" cy="2153"/>
              <a:chOff x="1935" y="11361"/>
              <a:chExt cx="8007" cy="2153"/>
            </a:xfrm>
          </p:grpSpPr>
          <p:sp>
            <p:nvSpPr>
              <p:cNvPr id="57" name="Rectangle 4" descr="Tečkovaná mřížka"/>
              <p:cNvSpPr>
                <a:spLocks noChangeArrowheads="1"/>
              </p:cNvSpPr>
              <p:nvPr/>
            </p:nvSpPr>
            <p:spPr bwMode="auto">
              <a:xfrm>
                <a:off x="4556" y="12967"/>
                <a:ext cx="1291" cy="343"/>
              </a:xfrm>
              <a:prstGeom prst="rect">
                <a:avLst/>
              </a:prstGeom>
              <a:pattFill prst="dotGrid">
                <a:fgClr>
                  <a:srgbClr val="000000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Rectangle 5" descr="Velká mřížka"/>
              <p:cNvSpPr>
                <a:spLocks noChangeArrowheads="1"/>
              </p:cNvSpPr>
              <p:nvPr/>
            </p:nvSpPr>
            <p:spPr bwMode="auto">
              <a:xfrm>
                <a:off x="5338" y="11992"/>
                <a:ext cx="535" cy="258"/>
              </a:xfrm>
              <a:prstGeom prst="rect">
                <a:avLst/>
              </a:prstGeom>
              <a:pattFill prst="lgGrid">
                <a:fgClr>
                  <a:srgbClr val="000000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Oval 6"/>
              <p:cNvSpPr>
                <a:spLocks noChangeArrowheads="1"/>
              </p:cNvSpPr>
              <p:nvPr/>
            </p:nvSpPr>
            <p:spPr bwMode="auto">
              <a:xfrm>
                <a:off x="4330" y="12179"/>
                <a:ext cx="132" cy="132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7"/>
              <p:cNvSpPr>
                <a:spLocks/>
              </p:cNvSpPr>
              <p:nvPr/>
            </p:nvSpPr>
            <p:spPr bwMode="auto">
              <a:xfrm>
                <a:off x="4443" y="11361"/>
                <a:ext cx="2860" cy="818"/>
              </a:xfrm>
              <a:custGeom>
                <a:avLst/>
                <a:gdLst>
                  <a:gd name="T0" fmla="*/ 0 w 2860"/>
                  <a:gd name="T1" fmla="*/ 818 h 818"/>
                  <a:gd name="T2" fmla="*/ 873 w 2860"/>
                  <a:gd name="T3" fmla="*/ 110 h 818"/>
                  <a:gd name="T4" fmla="*/ 2860 w 2860"/>
                  <a:gd name="T5" fmla="*/ 158 h 818"/>
                  <a:gd name="T6" fmla="*/ 0 60000 65536"/>
                  <a:gd name="T7" fmla="*/ 0 60000 65536"/>
                  <a:gd name="T8" fmla="*/ 0 60000 65536"/>
                  <a:gd name="T9" fmla="*/ 0 w 2860"/>
                  <a:gd name="T10" fmla="*/ 0 h 818"/>
                  <a:gd name="T11" fmla="*/ 2860 w 2860"/>
                  <a:gd name="T12" fmla="*/ 818 h 8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60" h="818">
                    <a:moveTo>
                      <a:pt x="0" y="818"/>
                    </a:moveTo>
                    <a:cubicBezTo>
                      <a:pt x="145" y="700"/>
                      <a:pt x="396" y="220"/>
                      <a:pt x="873" y="110"/>
                    </a:cubicBezTo>
                    <a:cubicBezTo>
                      <a:pt x="1350" y="0"/>
                      <a:pt x="2446" y="148"/>
                      <a:pt x="2860" y="158"/>
                    </a:cubicBez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8"/>
              <p:cNvSpPr>
                <a:spLocks/>
              </p:cNvSpPr>
              <p:nvPr/>
            </p:nvSpPr>
            <p:spPr bwMode="auto">
              <a:xfrm>
                <a:off x="4453" y="11471"/>
                <a:ext cx="2835" cy="2033"/>
              </a:xfrm>
              <a:custGeom>
                <a:avLst/>
                <a:gdLst>
                  <a:gd name="T0" fmla="*/ 0 w 2835"/>
                  <a:gd name="T1" fmla="*/ 720 h 2033"/>
                  <a:gd name="T2" fmla="*/ 540 w 2835"/>
                  <a:gd name="T3" fmla="*/ 270 h 2033"/>
                  <a:gd name="T4" fmla="*/ 1680 w 2835"/>
                  <a:gd name="T5" fmla="*/ 338 h 2033"/>
                  <a:gd name="T6" fmla="*/ 2835 w 2835"/>
                  <a:gd name="T7" fmla="*/ 2033 h 20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35"/>
                  <a:gd name="T13" fmla="*/ 0 h 2033"/>
                  <a:gd name="T14" fmla="*/ 2835 w 2835"/>
                  <a:gd name="T15" fmla="*/ 2033 h 20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35" h="2033">
                    <a:moveTo>
                      <a:pt x="0" y="720"/>
                    </a:moveTo>
                    <a:cubicBezTo>
                      <a:pt x="89" y="645"/>
                      <a:pt x="263" y="390"/>
                      <a:pt x="540" y="270"/>
                    </a:cubicBezTo>
                    <a:cubicBezTo>
                      <a:pt x="817" y="150"/>
                      <a:pt x="1125" y="0"/>
                      <a:pt x="1680" y="338"/>
                    </a:cubicBezTo>
                    <a:cubicBezTo>
                      <a:pt x="2235" y="676"/>
                      <a:pt x="2595" y="1680"/>
                      <a:pt x="2835" y="2033"/>
                    </a:cubicBez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5" name="Group 9"/>
              <p:cNvGrpSpPr>
                <a:grpSpLocks/>
              </p:cNvGrpSpPr>
              <p:nvPr/>
            </p:nvGrpSpPr>
            <p:grpSpPr bwMode="auto">
              <a:xfrm>
                <a:off x="1935" y="11838"/>
                <a:ext cx="4202" cy="1659"/>
                <a:chOff x="2789" y="1417"/>
                <a:chExt cx="4202" cy="1659"/>
              </a:xfrm>
            </p:grpSpPr>
            <p:sp>
              <p:nvSpPr>
                <p:cNvPr id="6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467" y="1522"/>
                  <a:ext cx="737" cy="3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Aft>
                      <a:spcPts val="1000"/>
                    </a:spcAft>
                  </a:pPr>
                  <a:r>
                    <a:rPr lang="cs-CZ" sz="1100">
                      <a:latin typeface="Arial" charset="0"/>
                    </a:rPr>
                    <a:t>4</a:t>
                  </a:r>
                  <a:endParaRPr lang="cs-CZ"/>
                </a:p>
              </p:txBody>
            </p:sp>
            <p:sp>
              <p:nvSpPr>
                <p:cNvPr id="6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89" y="1417"/>
                  <a:ext cx="1837" cy="5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Aft>
                      <a:spcPts val="1000"/>
                    </a:spcAft>
                  </a:pPr>
                  <a:r>
                    <a:rPr lang="cs-CZ" sz="1100">
                      <a:latin typeface="Arial" charset="0"/>
                      <a:sym typeface="Symbol" pitchFamily="18" charset="2"/>
                    </a:rPr>
                    <a:t></a:t>
                  </a:r>
                  <a:r>
                    <a:rPr lang="cs-CZ" sz="1100" baseline="-25000">
                      <a:latin typeface="Arial" charset="0"/>
                    </a:rPr>
                    <a:t>appl</a:t>
                  </a:r>
                  <a:r>
                    <a:rPr lang="cs-CZ" sz="1100">
                      <a:latin typeface="Arial" charset="0"/>
                    </a:rPr>
                    <a:t> </a:t>
                  </a:r>
                  <a:endParaRPr lang="cs-CZ"/>
                </a:p>
              </p:txBody>
            </p:sp>
            <p:sp>
              <p:nvSpPr>
                <p:cNvPr id="69" name="Rectangle 12"/>
                <p:cNvSpPr>
                  <a:spLocks noChangeArrowheads="1"/>
                </p:cNvSpPr>
                <p:nvPr/>
              </p:nvSpPr>
              <p:spPr bwMode="auto">
                <a:xfrm>
                  <a:off x="3704" y="1836"/>
                  <a:ext cx="3023" cy="1080"/>
                </a:xfrm>
                <a:prstGeom prst="rect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Rectangle 13"/>
                <p:cNvSpPr>
                  <a:spLocks noChangeArrowheads="1"/>
                </p:cNvSpPr>
                <p:nvPr/>
              </p:nvSpPr>
              <p:spPr bwMode="auto">
                <a:xfrm>
                  <a:off x="5251" y="1571"/>
                  <a:ext cx="1476" cy="265"/>
                </a:xfrm>
                <a:prstGeom prst="rect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5371" y="2044"/>
                  <a:ext cx="1620" cy="7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Aft>
                      <a:spcPts val="1000"/>
                    </a:spcAft>
                  </a:pPr>
                  <a:r>
                    <a:rPr lang="cs-CZ" sz="1100">
                      <a:latin typeface="Arial" charset="0"/>
                    </a:rPr>
                    <a:t>Mat. II</a:t>
                  </a:r>
                  <a:endParaRPr lang="cs-CZ"/>
                </a:p>
              </p:txBody>
            </p:sp>
            <p:sp>
              <p:nvSpPr>
                <p:cNvPr id="72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5374" y="1503"/>
                  <a:ext cx="1440" cy="7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Aft>
                      <a:spcPts val="1000"/>
                    </a:spcAft>
                  </a:pPr>
                  <a:r>
                    <a:rPr lang="cs-CZ" sz="1100">
                      <a:latin typeface="Arial" charset="0"/>
                    </a:rPr>
                    <a:t>Mat. I</a:t>
                  </a:r>
                  <a:endParaRPr lang="cs-CZ"/>
                </a:p>
              </p:txBody>
            </p:sp>
            <p:sp>
              <p:nvSpPr>
                <p:cNvPr id="73" name="Line 16"/>
                <p:cNvSpPr>
                  <a:spLocks noChangeShapeType="1"/>
                </p:cNvSpPr>
                <p:nvPr/>
              </p:nvSpPr>
              <p:spPr bwMode="auto">
                <a:xfrm>
                  <a:off x="4910" y="1829"/>
                  <a:ext cx="0" cy="107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arrow" w="sm" len="sm"/>
                  <a:tailEnd type="arrow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4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4907" y="1571"/>
                  <a:ext cx="5" cy="25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arrow" w="sm" len="sm"/>
                  <a:tailEnd type="arrow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5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4852" y="1571"/>
                  <a:ext cx="3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6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139" y="2122"/>
                  <a:ext cx="1113" cy="9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Aft>
                      <a:spcPts val="1000"/>
                    </a:spcAft>
                  </a:pPr>
                  <a:r>
                    <a:rPr lang="cs-CZ" sz="1100">
                      <a:latin typeface="Arial" charset="0"/>
                    </a:rPr>
                    <a:t>25mm</a:t>
                  </a:r>
                  <a:endParaRPr lang="cs-CZ"/>
                </a:p>
              </p:txBody>
            </p:sp>
            <p:sp>
              <p:nvSpPr>
                <p:cNvPr id="77" name="AutoShape 20"/>
                <p:cNvSpPr>
                  <a:spLocks noChangeArrowheads="1"/>
                </p:cNvSpPr>
                <p:nvPr/>
              </p:nvSpPr>
              <p:spPr bwMode="auto">
                <a:xfrm rot="-5400000">
                  <a:off x="6732" y="1568"/>
                  <a:ext cx="165" cy="132"/>
                </a:xfrm>
                <a:prstGeom prst="triangle">
                  <a:avLst>
                    <a:gd name="adj" fmla="val 50000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AutoShape 21"/>
                <p:cNvSpPr>
                  <a:spLocks noChangeArrowheads="1"/>
                </p:cNvSpPr>
                <p:nvPr/>
              </p:nvSpPr>
              <p:spPr bwMode="auto">
                <a:xfrm rot="-5400000">
                  <a:off x="6732" y="1808"/>
                  <a:ext cx="165" cy="132"/>
                </a:xfrm>
                <a:prstGeom prst="triangle">
                  <a:avLst>
                    <a:gd name="adj" fmla="val 50000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AutoShape 22"/>
                <p:cNvSpPr>
                  <a:spLocks noChangeArrowheads="1"/>
                </p:cNvSpPr>
                <p:nvPr/>
              </p:nvSpPr>
              <p:spPr bwMode="auto">
                <a:xfrm rot="-5400000">
                  <a:off x="6732" y="2048"/>
                  <a:ext cx="165" cy="132"/>
                </a:xfrm>
                <a:prstGeom prst="triangle">
                  <a:avLst>
                    <a:gd name="adj" fmla="val 50000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AutoShape 23"/>
                <p:cNvSpPr>
                  <a:spLocks noChangeArrowheads="1"/>
                </p:cNvSpPr>
                <p:nvPr/>
              </p:nvSpPr>
              <p:spPr bwMode="auto">
                <a:xfrm rot="-5400000">
                  <a:off x="6732" y="2288"/>
                  <a:ext cx="165" cy="132"/>
                </a:xfrm>
                <a:prstGeom prst="triangle">
                  <a:avLst>
                    <a:gd name="adj" fmla="val 50000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AutoShape 24"/>
                <p:cNvSpPr>
                  <a:spLocks noChangeArrowheads="1"/>
                </p:cNvSpPr>
                <p:nvPr/>
              </p:nvSpPr>
              <p:spPr bwMode="auto">
                <a:xfrm rot="-5400000">
                  <a:off x="6732" y="2525"/>
                  <a:ext cx="165" cy="132"/>
                </a:xfrm>
                <a:prstGeom prst="triangle">
                  <a:avLst>
                    <a:gd name="adj" fmla="val 50000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AutoShape 25"/>
                <p:cNvSpPr>
                  <a:spLocks noChangeArrowheads="1"/>
                </p:cNvSpPr>
                <p:nvPr/>
              </p:nvSpPr>
              <p:spPr bwMode="auto">
                <a:xfrm rot="-5400000">
                  <a:off x="6732" y="2765"/>
                  <a:ext cx="165" cy="132"/>
                </a:xfrm>
                <a:prstGeom prst="triangle">
                  <a:avLst>
                    <a:gd name="adj" fmla="val 50000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26"/>
                <p:cNvSpPr>
                  <a:spLocks noChangeShapeType="1"/>
                </p:cNvSpPr>
                <p:nvPr/>
              </p:nvSpPr>
              <p:spPr bwMode="auto">
                <a:xfrm>
                  <a:off x="6914" y="1549"/>
                  <a:ext cx="0" cy="13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grpSp>
              <p:nvGrpSpPr>
                <p:cNvPr id="84" name="Group 27"/>
                <p:cNvGrpSpPr>
                  <a:grpSpLocks/>
                </p:cNvGrpSpPr>
                <p:nvPr/>
              </p:nvGrpSpPr>
              <p:grpSpPr bwMode="auto">
                <a:xfrm>
                  <a:off x="3411" y="1846"/>
                  <a:ext cx="302" cy="1056"/>
                  <a:chOff x="3411" y="1846"/>
                  <a:chExt cx="302" cy="1056"/>
                </a:xfrm>
              </p:grpSpPr>
              <p:sp>
                <p:nvSpPr>
                  <p:cNvPr id="85" name="Line 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25" y="1846"/>
                    <a:ext cx="28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86" name="Line 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14" y="2062"/>
                    <a:ext cx="28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87" name="Line 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11" y="2285"/>
                    <a:ext cx="28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88" name="Line 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26" y="2486"/>
                    <a:ext cx="28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89" name="Line 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26" y="2694"/>
                    <a:ext cx="28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90" name="Line 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28" y="2902"/>
                    <a:ext cx="28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</p:grpSp>
          <p:pic>
            <p:nvPicPr>
              <p:cNvPr id="66" name="Picture 34" descr="SmeryTh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73" y="11509"/>
                <a:ext cx="2669" cy="2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9" name="Group 35"/>
            <p:cNvGrpSpPr>
              <a:grpSpLocks/>
            </p:cNvGrpSpPr>
            <p:nvPr/>
          </p:nvGrpSpPr>
          <p:grpSpPr bwMode="auto">
            <a:xfrm>
              <a:off x="7717" y="8294"/>
              <a:ext cx="1527" cy="1596"/>
              <a:chOff x="7717" y="8294"/>
              <a:chExt cx="1527" cy="1596"/>
            </a:xfrm>
          </p:grpSpPr>
          <p:sp>
            <p:nvSpPr>
              <p:cNvPr id="40" name="Arc 36"/>
              <p:cNvSpPr>
                <a:spLocks/>
              </p:cNvSpPr>
              <p:nvPr/>
            </p:nvSpPr>
            <p:spPr bwMode="auto">
              <a:xfrm>
                <a:off x="8277" y="8345"/>
                <a:ext cx="574" cy="601"/>
              </a:xfrm>
              <a:custGeom>
                <a:avLst/>
                <a:gdLst>
                  <a:gd name="T0" fmla="*/ 0 w 21870"/>
                  <a:gd name="T1" fmla="*/ 0 h 22899"/>
                  <a:gd name="T2" fmla="*/ 0 w 21870"/>
                  <a:gd name="T3" fmla="*/ 0 h 22899"/>
                  <a:gd name="T4" fmla="*/ 0 w 21870"/>
                  <a:gd name="T5" fmla="*/ 0 h 22899"/>
                  <a:gd name="T6" fmla="*/ 0 60000 65536"/>
                  <a:gd name="T7" fmla="*/ 0 60000 65536"/>
                  <a:gd name="T8" fmla="*/ 0 60000 65536"/>
                  <a:gd name="T9" fmla="*/ 0 w 21870"/>
                  <a:gd name="T10" fmla="*/ 0 h 22899"/>
                  <a:gd name="T11" fmla="*/ 21870 w 21870"/>
                  <a:gd name="T12" fmla="*/ 22899 h 228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70" h="22899" fill="none" extrusionOk="0">
                    <a:moveTo>
                      <a:pt x="-1" y="1"/>
                    </a:moveTo>
                    <a:cubicBezTo>
                      <a:pt x="89" y="0"/>
                      <a:pt x="179" y="-1"/>
                      <a:pt x="270" y="0"/>
                    </a:cubicBezTo>
                    <a:cubicBezTo>
                      <a:pt x="12199" y="0"/>
                      <a:pt x="21870" y="9670"/>
                      <a:pt x="21870" y="21600"/>
                    </a:cubicBezTo>
                    <a:cubicBezTo>
                      <a:pt x="21870" y="22033"/>
                      <a:pt x="21856" y="22466"/>
                      <a:pt x="21830" y="22898"/>
                    </a:cubicBezTo>
                  </a:path>
                  <a:path w="21870" h="22899" stroke="0" extrusionOk="0">
                    <a:moveTo>
                      <a:pt x="-1" y="1"/>
                    </a:moveTo>
                    <a:cubicBezTo>
                      <a:pt x="89" y="0"/>
                      <a:pt x="179" y="-1"/>
                      <a:pt x="270" y="0"/>
                    </a:cubicBezTo>
                    <a:cubicBezTo>
                      <a:pt x="12199" y="0"/>
                      <a:pt x="21870" y="9670"/>
                      <a:pt x="21870" y="21600"/>
                    </a:cubicBezTo>
                    <a:cubicBezTo>
                      <a:pt x="21870" y="22033"/>
                      <a:pt x="21856" y="22466"/>
                      <a:pt x="21830" y="22898"/>
                    </a:cubicBezTo>
                    <a:lnTo>
                      <a:pt x="27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arrow" w="sm" len="med"/>
                <a:tailEnd type="arrow" w="sm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Arc 37"/>
              <p:cNvSpPr>
                <a:spLocks/>
              </p:cNvSpPr>
              <p:nvPr/>
            </p:nvSpPr>
            <p:spPr bwMode="auto">
              <a:xfrm>
                <a:off x="7717" y="8927"/>
                <a:ext cx="1134" cy="605"/>
              </a:xfrm>
              <a:custGeom>
                <a:avLst/>
                <a:gdLst>
                  <a:gd name="T0" fmla="*/ 0 w 43200"/>
                  <a:gd name="T1" fmla="*/ 0 h 23041"/>
                  <a:gd name="T2" fmla="*/ 0 w 43200"/>
                  <a:gd name="T3" fmla="*/ 0 h 23041"/>
                  <a:gd name="T4" fmla="*/ 0 w 43200"/>
                  <a:gd name="T5" fmla="*/ 0 h 23041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041"/>
                  <a:gd name="T11" fmla="*/ 43200 w 43200"/>
                  <a:gd name="T12" fmla="*/ 23041 h 230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041" fill="none" extrusionOk="0">
                    <a:moveTo>
                      <a:pt x="43151" y="0"/>
                    </a:moveTo>
                    <a:cubicBezTo>
                      <a:pt x="43183" y="479"/>
                      <a:pt x="43200" y="960"/>
                      <a:pt x="43200" y="1441"/>
                    </a:cubicBezTo>
                    <a:cubicBezTo>
                      <a:pt x="43200" y="13370"/>
                      <a:pt x="33529" y="23041"/>
                      <a:pt x="21600" y="23041"/>
                    </a:cubicBezTo>
                    <a:cubicBezTo>
                      <a:pt x="9670" y="23041"/>
                      <a:pt x="0" y="13370"/>
                      <a:pt x="0" y="1441"/>
                    </a:cubicBezTo>
                    <a:cubicBezTo>
                      <a:pt x="-1" y="992"/>
                      <a:pt x="13" y="544"/>
                      <a:pt x="41" y="96"/>
                    </a:cubicBezTo>
                  </a:path>
                  <a:path w="43200" h="23041" stroke="0" extrusionOk="0">
                    <a:moveTo>
                      <a:pt x="43151" y="0"/>
                    </a:moveTo>
                    <a:cubicBezTo>
                      <a:pt x="43183" y="479"/>
                      <a:pt x="43200" y="960"/>
                      <a:pt x="43200" y="1441"/>
                    </a:cubicBezTo>
                    <a:cubicBezTo>
                      <a:pt x="43200" y="13370"/>
                      <a:pt x="33529" y="23041"/>
                      <a:pt x="21600" y="23041"/>
                    </a:cubicBezTo>
                    <a:cubicBezTo>
                      <a:pt x="9670" y="23041"/>
                      <a:pt x="0" y="13370"/>
                      <a:pt x="0" y="1441"/>
                    </a:cubicBezTo>
                    <a:cubicBezTo>
                      <a:pt x="-1" y="992"/>
                      <a:pt x="13" y="544"/>
                      <a:pt x="41" y="96"/>
                    </a:cubicBezTo>
                    <a:lnTo>
                      <a:pt x="21600" y="144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arrow" w="sm" len="med"/>
                <a:tailEnd type="arrow" w="sm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Text Box 38"/>
              <p:cNvSpPr txBox="1">
                <a:spLocks noChangeArrowheads="1"/>
              </p:cNvSpPr>
              <p:nvPr/>
            </p:nvSpPr>
            <p:spPr bwMode="auto">
              <a:xfrm>
                <a:off x="8647" y="8294"/>
                <a:ext cx="597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cs-CZ" sz="1100">
                    <a:latin typeface="Symbol" pitchFamily="18" charset="2"/>
                  </a:rPr>
                  <a:t>w</a:t>
                </a:r>
                <a:r>
                  <a:rPr lang="cs-CZ" sz="1100" baseline="-25000">
                    <a:latin typeface="Calibri" pitchFamily="34" charset="0"/>
                  </a:rPr>
                  <a:t>1</a:t>
                </a:r>
                <a:endParaRPr lang="cs-CZ"/>
              </a:p>
            </p:txBody>
          </p:sp>
          <p:sp>
            <p:nvSpPr>
              <p:cNvPr id="56" name="Text Box 39"/>
              <p:cNvSpPr txBox="1">
                <a:spLocks noChangeArrowheads="1"/>
              </p:cNvSpPr>
              <p:nvPr/>
            </p:nvSpPr>
            <p:spPr bwMode="auto">
              <a:xfrm>
                <a:off x="8277" y="9405"/>
                <a:ext cx="597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cs-CZ" sz="1100">
                    <a:latin typeface="Symbol" pitchFamily="18" charset="2"/>
                  </a:rPr>
                  <a:t>w</a:t>
                </a:r>
                <a:r>
                  <a:rPr lang="cs-CZ" sz="1100" baseline="-25000">
                    <a:latin typeface="Calibri" pitchFamily="34" charset="0"/>
                  </a:rPr>
                  <a:t>2</a:t>
                </a:r>
                <a:endParaRPr lang="cs-CZ"/>
              </a:p>
            </p:txBody>
          </p:sp>
        </p:grpSp>
      </p:grpSp>
      <p:pic>
        <p:nvPicPr>
          <p:cNvPr id="91" name="Picture 6" descr="grafy-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26" y="1340197"/>
            <a:ext cx="4049713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701359" y="860079"/>
                <a:ext cx="6738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 smtClean="0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𝑥𝑥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59" y="860079"/>
                <a:ext cx="673845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Straight Arrow Connector 92"/>
          <p:cNvCxnSpPr/>
          <p:nvPr/>
        </p:nvCxnSpPr>
        <p:spPr>
          <a:xfrm flipH="1">
            <a:off x="539553" y="1268760"/>
            <a:ext cx="432047" cy="90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693888" y="3789901"/>
                <a:ext cx="933081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 smtClean="0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𝑦𝑦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888" y="3789901"/>
                <a:ext cx="933081" cy="391261"/>
              </a:xfrm>
              <a:prstGeom prst="rect">
                <a:avLst/>
              </a:prstGeom>
              <a:blipFill rotWithShape="1"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/>
          <p:cNvCxnSpPr>
            <a:stCxn id="94" idx="0"/>
          </p:cNvCxnSpPr>
          <p:nvPr/>
        </p:nvCxnSpPr>
        <p:spPr>
          <a:xfrm flipH="1" flipV="1">
            <a:off x="4572000" y="2780928"/>
            <a:ext cx="588429" cy="10089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5050983" y="5782791"/>
                <a:ext cx="496100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 smtClean="0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cs-CZ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983" y="5782791"/>
                <a:ext cx="496100" cy="391261"/>
              </a:xfrm>
              <a:prstGeom prst="rect">
                <a:avLst/>
              </a:prstGeom>
              <a:blipFill rotWithShape="1">
                <a:blip r:embed="rId8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Arrow Connector 96"/>
          <p:cNvCxnSpPr>
            <a:stCxn id="96" idx="1"/>
          </p:cNvCxnSpPr>
          <p:nvPr/>
        </p:nvCxnSpPr>
        <p:spPr>
          <a:xfrm flipH="1" flipV="1">
            <a:off x="3995937" y="5556834"/>
            <a:ext cx="1055046" cy="42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74309" y="5332090"/>
                <a:ext cx="14071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0000"/>
                          </a:solidFill>
                          <a:latin typeface="Times New Roman"/>
                        </a:rPr>
                        <m:t>0.626</m:t>
                      </m:r>
                    </m:oMath>
                  </m:oMathPara>
                </a14:m>
                <a:endParaRPr lang="cs-CZ" dirty="0" smtClean="0">
                  <a:solidFill>
                    <a:srgbClr val="000000"/>
                  </a:solidFill>
                  <a:latin typeface="Times New Roman"/>
                </a:endParaRPr>
              </a:p>
              <a:p>
                <a:pPr algn="ctr" fontAlgn="b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0000"/>
                          </a:solidFill>
                          <a:latin typeface="Times New Roman"/>
                        </a:rPr>
                        <m:t>0.927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309" y="5332090"/>
                <a:ext cx="1407141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5688617" y="6075886"/>
                <a:ext cx="2827426" cy="672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0000"/>
                          </a:solidFill>
                          <a:latin typeface="Times New Roman"/>
                        </a:rPr>
                        <m:t>5.160</m:t>
                      </m:r>
                      <m:r>
                        <m:rPr>
                          <m:nor/>
                        </m:rPr>
                        <a:rPr lang="cs-CZ" b="0" i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cs-CZ" b="0" i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m:t>MPa</m:t>
                      </m:r>
                      <m:sSup>
                        <m:sSupPr>
                          <m:ctrlPr>
                            <a:rPr lang="cs-CZ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cs-CZ" b="0" i="0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cs-CZ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m</m:t>
                          </m:r>
                        </m:e>
                        <m:sup>
                          <m:r>
                            <a:rPr lang="cs-CZ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cs-CZ" i="1" dirty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cs-CZ" i="1" dirty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imes New Roman"/>
                </a:endParaRPr>
              </a:p>
              <a:p>
                <a:pPr algn="ctr" fontAlgn="b"/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</a:rPr>
                      <m:t>327.436</m:t>
                    </m:r>
                  </m:oMath>
                </a14:m>
                <a:r>
                  <a:rPr lang="cs-CZ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dirty="0">
                        <a:solidFill>
                          <a:srgbClr val="000000"/>
                        </a:solidFill>
                        <a:latin typeface="Times New Roman"/>
                      </a:rPr>
                      <m:t>MPa</m:t>
                    </m:r>
                    <m:sSup>
                      <m:sSupPr>
                        <m:ctrlPr>
                          <a:rPr lang="cs-CZ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cs-CZ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cs-CZ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m</m:t>
                        </m:r>
                      </m:e>
                      <m:sup>
                        <m:r>
                          <a:rPr lang="cs-CZ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cs-CZ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 dirty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cs-CZ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617" y="6075886"/>
                <a:ext cx="2827426" cy="67274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98"/>
          <p:cNvSpPr txBox="1"/>
          <p:nvPr/>
        </p:nvSpPr>
        <p:spPr>
          <a:xfrm>
            <a:off x="7102331" y="5304512"/>
            <a:ext cx="2041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/>
                </a:solidFill>
              </a:rPr>
              <a:t>Charakteristická čísla exp. singularity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100" name="Straight Arrow Connector 99"/>
          <p:cNvCxnSpPr>
            <a:stCxn id="99" idx="1"/>
          </p:cNvCxnSpPr>
          <p:nvPr/>
        </p:nvCxnSpPr>
        <p:spPr>
          <a:xfrm flipH="1">
            <a:off x="6822695" y="5627678"/>
            <a:ext cx="2796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3417104" y="6174052"/>
            <a:ext cx="2041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/>
                </a:solidFill>
              </a:rPr>
              <a:t>Zobecněný faktor intenzity napětí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 flipV="1">
            <a:off x="5299033" y="6389925"/>
            <a:ext cx="596920" cy="620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54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1190987" y="729880"/>
            <a:ext cx="2845934" cy="1835024"/>
            <a:chOff x="2989059" y="1540495"/>
            <a:chExt cx="3710616" cy="239256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3" name="Rectangle 42"/>
            <p:cNvSpPr/>
            <p:nvPr/>
          </p:nvSpPr>
          <p:spPr>
            <a:xfrm>
              <a:off x="2989059" y="1540495"/>
              <a:ext cx="3671173" cy="239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5139" y="1540495"/>
              <a:ext cx="3574536" cy="2346578"/>
            </a:xfrm>
            <a:prstGeom prst="rect">
              <a:avLst/>
            </a:prstGeom>
          </p:spPr>
        </p:pic>
      </p:grpSp>
      <p:grpSp>
        <p:nvGrpSpPr>
          <p:cNvPr id="86" name="Group 85"/>
          <p:cNvGrpSpPr/>
          <p:nvPr/>
        </p:nvGrpSpPr>
        <p:grpSpPr>
          <a:xfrm>
            <a:off x="5185686" y="729881"/>
            <a:ext cx="2842698" cy="1859226"/>
            <a:chOff x="2989060" y="1023378"/>
            <a:chExt cx="3543318" cy="231745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7" name="Rectangle 86"/>
            <p:cNvSpPr/>
            <p:nvPr/>
          </p:nvSpPr>
          <p:spPr>
            <a:xfrm>
              <a:off x="2989060" y="1023378"/>
              <a:ext cx="3543318" cy="2317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979" y="1680335"/>
              <a:ext cx="3390696" cy="1304422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2919179" y="2132856"/>
            <a:ext cx="3363695" cy="2304260"/>
            <a:chOff x="2919179" y="2132856"/>
            <a:chExt cx="3363695" cy="230426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/>
          </p:nvSpPr>
          <p:spPr>
            <a:xfrm>
              <a:off x="2919179" y="2132856"/>
              <a:ext cx="3309005" cy="2304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179" y="2132856"/>
              <a:ext cx="3363695" cy="2247082"/>
            </a:xfrm>
            <a:prstGeom prst="rect">
              <a:avLst/>
            </a:prstGeom>
          </p:spPr>
        </p:pic>
      </p:grpSp>
      <p:sp>
        <p:nvSpPr>
          <p:cNvPr id="5" name="Bent Arrow 4"/>
          <p:cNvSpPr/>
          <p:nvPr/>
        </p:nvSpPr>
        <p:spPr>
          <a:xfrm flipV="1">
            <a:off x="1945576" y="2708920"/>
            <a:ext cx="813816" cy="79208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557263" y="2852936"/>
            <a:ext cx="1227499" cy="1093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Bent Arrow 59"/>
          <p:cNvSpPr/>
          <p:nvPr/>
        </p:nvSpPr>
        <p:spPr>
          <a:xfrm flipH="1" flipV="1">
            <a:off x="6372200" y="2700013"/>
            <a:ext cx="796112" cy="79208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72200" y="211305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</a:rPr>
              <a:t>Materials Science Forum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2005, </a:t>
            </a:r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</a:rPr>
              <a:t>482, 299–302.</a:t>
            </a:r>
            <a:endParaRPr lang="cs-CZ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6338991" y="2646129"/>
            <a:ext cx="1227499" cy="1093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1934" y="4725144"/>
                <a:ext cx="8928992" cy="970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d>
                            <m:dPr>
                              <m:ctrlPr>
                                <a:rPr lang="cs-CZ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 smtClean="0">
                                      <a:latin typeface="Cambria Math"/>
                                      <a:ea typeface="Cambria Math"/>
                                    </a:rPr>
                                    <m:t>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cs-CZ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cs-CZ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𝑦𝑦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</a:rPr>
                            <m:t>𝑎𝑝𝑙</m:t>
                          </m:r>
                          <m:r>
                            <a:rPr lang="cs-CZ" i="1">
                              <a:latin typeface="Cambria Math"/>
                            </a:rPr>
                            <m:t>.</m:t>
                          </m:r>
                        </m:sup>
                      </m:sSubSup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cs-CZ" b="0" i="1" smtClean="0">
                              <a:latin typeface="Cambria Math"/>
                            </a:rPr>
                            <m:t>𝑎</m:t>
                          </m:r>
                        </m:sup>
                        <m:e>
                          <m:f>
                            <m:f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cs-CZ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cs-CZ" b="0" i="0" smtClean="0">
                              <a:latin typeface="Cambria Math"/>
                            </a:rPr>
                            <m:t>d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</m:nary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cs-CZ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/>
                            </a:rPr>
                            <m:t>−</m:t>
                          </m:r>
                          <m:r>
                            <a:rPr lang="cs-CZ" i="1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</a:rPr>
                            <m:t>𝑎</m:t>
                          </m:r>
                        </m:sup>
                        <m:e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cs-CZ" i="1">
                              <a:latin typeface="Cambria Math"/>
                            </a:rPr>
                            <m:t>(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𝜉</m:t>
                          </m:r>
                          <m:r>
                            <a:rPr lang="cs-CZ" i="1">
                              <a:latin typeface="Cambria Math"/>
                            </a:rPr>
                            <m:t>)</m:t>
                          </m:r>
                          <m:sSub>
                            <m:sSubPr>
                              <m:ctrlPr>
                                <a:rPr lang="cs-CZ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𝑦𝑦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/>
                            </a:rPr>
                            <m:t>(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,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)</m:t>
                          </m:r>
                          <m:r>
                            <a:rPr lang="cs-CZ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cs-CZ">
                              <a:latin typeface="Cambria Math"/>
                            </a:rPr>
                            <m:t>d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</m:nary>
                      <m:r>
                        <a:rPr lang="cs-CZ" b="0" i="0" smtClean="0">
                          <a:latin typeface="Cambria Math"/>
                          <a:ea typeface="Cambria Math"/>
                        </a:rPr>
                        <m:t>=0,  </m:t>
                      </m:r>
                      <m:d>
                        <m:dPr>
                          <m:begChr m:val="|"/>
                          <m:endChr m:val="|"/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34" y="4725144"/>
                <a:ext cx="8928992" cy="9705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/>
          <p:cNvSpPr/>
          <p:nvPr/>
        </p:nvSpPr>
        <p:spPr>
          <a:xfrm>
            <a:off x="4303392" y="4235940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73" name="Group 72"/>
          <p:cNvGrpSpPr/>
          <p:nvPr/>
        </p:nvGrpSpPr>
        <p:grpSpPr>
          <a:xfrm>
            <a:off x="122071" y="1976575"/>
            <a:ext cx="3176868" cy="2748569"/>
            <a:chOff x="2507327" y="4958210"/>
            <a:chExt cx="7516855" cy="2748569"/>
          </a:xfrm>
        </p:grpSpPr>
        <p:sp>
          <p:nvSpPr>
            <p:cNvPr id="74" name="TextBox 73"/>
            <p:cNvSpPr txBox="1"/>
            <p:nvPr/>
          </p:nvSpPr>
          <p:spPr>
            <a:xfrm>
              <a:off x="2507327" y="4958210"/>
              <a:ext cx="5179732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cs-CZ" dirty="0" smtClean="0">
                  <a:solidFill>
                    <a:schemeClr val="accent6"/>
                  </a:solidFill>
                </a:rPr>
                <a:t>Z podmínky nulovosti</a:t>
              </a:r>
              <a:br>
                <a:rPr lang="cs-CZ" dirty="0" smtClean="0">
                  <a:solidFill>
                    <a:schemeClr val="accent6"/>
                  </a:solidFill>
                </a:rPr>
              </a:br>
              <a:r>
                <a:rPr lang="cs-CZ" dirty="0" smtClean="0">
                  <a:solidFill>
                    <a:schemeClr val="accent6"/>
                  </a:solidFill>
                </a:rPr>
                <a:t>napětí na lících trhlin</a:t>
              </a:r>
              <a:br>
                <a:rPr lang="cs-CZ" dirty="0" smtClean="0">
                  <a:solidFill>
                    <a:schemeClr val="accent6"/>
                  </a:solidFill>
                </a:rPr>
              </a:br>
              <a:r>
                <a:rPr lang="cs-CZ" dirty="0" smtClean="0">
                  <a:solidFill>
                    <a:schemeClr val="accent6"/>
                  </a:solidFill>
                </a:rPr>
                <a:t>se dostane</a:t>
              </a:r>
              <a:r>
                <a:rPr lang="cs-CZ" dirty="0">
                  <a:solidFill>
                    <a:schemeClr val="accent6"/>
                  </a:solidFill>
                </a:rPr>
                <a:t> </a:t>
              </a:r>
              <a:r>
                <a:rPr lang="cs-CZ" dirty="0" smtClean="0">
                  <a:solidFill>
                    <a:schemeClr val="accent6"/>
                  </a:solidFill>
                </a:rPr>
                <a:t>singulární</a:t>
              </a:r>
              <a:br>
                <a:rPr lang="cs-CZ" dirty="0" smtClean="0">
                  <a:solidFill>
                    <a:schemeClr val="accent6"/>
                  </a:solidFill>
                </a:rPr>
              </a:br>
              <a:r>
                <a:rPr lang="cs-CZ" dirty="0" smtClean="0">
                  <a:solidFill>
                    <a:schemeClr val="accent6"/>
                  </a:solidFill>
                </a:rPr>
                <a:t>integrální rovnice</a:t>
              </a:r>
              <a:br>
                <a:rPr lang="cs-CZ" dirty="0" smtClean="0">
                  <a:solidFill>
                    <a:schemeClr val="accent6"/>
                  </a:solidFill>
                </a:rPr>
              </a:br>
              <a:r>
                <a:rPr lang="cs-CZ" dirty="0" smtClean="0">
                  <a:solidFill>
                    <a:schemeClr val="accent6"/>
                  </a:solidFill>
                </a:rPr>
                <a:t>2. druhu.</a:t>
              </a:r>
              <a:endParaRPr lang="cs-CZ" dirty="0">
                <a:solidFill>
                  <a:schemeClr val="accent6"/>
                </a:solidFill>
              </a:endParaRPr>
            </a:p>
          </p:txBody>
        </p:sp>
        <p:cxnSp>
          <p:nvCxnSpPr>
            <p:cNvPr id="75" name="Straight Arrow Connector 74"/>
            <p:cNvCxnSpPr>
              <a:stCxn id="74" idx="3"/>
            </p:cNvCxnSpPr>
            <p:nvPr/>
          </p:nvCxnSpPr>
          <p:spPr>
            <a:xfrm>
              <a:off x="7687060" y="5696874"/>
              <a:ext cx="2337122" cy="200990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59149" y="1780187"/>
            <a:ext cx="3060723" cy="3088973"/>
            <a:chOff x="359149" y="1780187"/>
            <a:chExt cx="3060723" cy="3088973"/>
          </a:xfrm>
        </p:grpSpPr>
        <p:grpSp>
          <p:nvGrpSpPr>
            <p:cNvPr id="66" name="Group 65"/>
            <p:cNvGrpSpPr/>
            <p:nvPr/>
          </p:nvGrpSpPr>
          <p:grpSpPr>
            <a:xfrm>
              <a:off x="359149" y="3847813"/>
              <a:ext cx="1862498" cy="1021347"/>
              <a:chOff x="3280167" y="4958210"/>
              <a:chExt cx="4406894" cy="1021347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3280167" y="4958210"/>
                <a:ext cx="4406894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cs-CZ" dirty="0" smtClean="0">
                    <a:solidFill>
                      <a:schemeClr val="accent6"/>
                    </a:solidFill>
                  </a:rPr>
                  <a:t>Aplikované napětí</a:t>
                </a:r>
                <a:br>
                  <a:rPr lang="cs-CZ" dirty="0" smtClean="0">
                    <a:solidFill>
                      <a:schemeClr val="accent6"/>
                    </a:solidFill>
                  </a:rPr>
                </a:br>
                <a:r>
                  <a:rPr lang="cs-CZ" dirty="0" smtClean="0">
                    <a:solidFill>
                      <a:schemeClr val="accent6"/>
                    </a:solidFill>
                  </a:rPr>
                  <a:t>mezi inkluzemi.</a:t>
                </a:r>
                <a:endParaRPr lang="cs-CZ" dirty="0">
                  <a:solidFill>
                    <a:schemeClr val="accent6"/>
                  </a:solidFill>
                </a:endParaRPr>
              </a:p>
            </p:txBody>
          </p:sp>
          <p:cxnSp>
            <p:nvCxnSpPr>
              <p:cNvPr id="68" name="Straight Arrow Connector 67"/>
              <p:cNvCxnSpPr>
                <a:stCxn id="67" idx="3"/>
              </p:cNvCxnSpPr>
              <p:nvPr/>
            </p:nvCxnSpPr>
            <p:spPr>
              <a:xfrm>
                <a:off x="7687061" y="5281376"/>
                <a:ext cx="0" cy="69818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cxnSp>
          <p:nvCxnSpPr>
            <p:cNvPr id="17" name="Straight Arrow Connector 16"/>
            <p:cNvCxnSpPr>
              <a:stCxn id="67" idx="3"/>
            </p:cNvCxnSpPr>
            <p:nvPr/>
          </p:nvCxnSpPr>
          <p:spPr>
            <a:xfrm flipV="1">
              <a:off x="2221647" y="1780187"/>
              <a:ext cx="1198225" cy="23907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4556430" y="2303436"/>
            <a:ext cx="4162817" cy="2565724"/>
            <a:chOff x="-1566645" y="3847813"/>
            <a:chExt cx="4162817" cy="2565724"/>
          </a:xfrm>
        </p:grpSpPr>
        <p:grpSp>
          <p:nvGrpSpPr>
            <p:cNvPr id="95" name="Group 94"/>
            <p:cNvGrpSpPr/>
            <p:nvPr/>
          </p:nvGrpSpPr>
          <p:grpSpPr>
            <a:xfrm>
              <a:off x="-1263043" y="3847813"/>
              <a:ext cx="3859215" cy="2493716"/>
              <a:chOff x="-558134" y="4958210"/>
              <a:chExt cx="9131367" cy="2493716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3280167" y="4958210"/>
                <a:ext cx="5293066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>
                    <a:solidFill>
                      <a:schemeClr val="accent6"/>
                    </a:solidFill>
                  </a:rPr>
                  <a:t>Poloviční délka trhliny</a:t>
                </a:r>
                <a:br>
                  <a:rPr lang="cs-CZ" dirty="0" smtClean="0">
                    <a:solidFill>
                      <a:schemeClr val="accent6"/>
                    </a:solidFill>
                  </a:rPr>
                </a:br>
                <a:r>
                  <a:rPr lang="cs-CZ" dirty="0" smtClean="0">
                    <a:solidFill>
                      <a:schemeClr val="accent6"/>
                    </a:solidFill>
                  </a:rPr>
                  <a:t>a rozteč inkluzí.</a:t>
                </a:r>
                <a:endParaRPr lang="cs-CZ" dirty="0">
                  <a:solidFill>
                    <a:schemeClr val="accent6"/>
                  </a:solidFill>
                </a:endParaRPr>
              </a:p>
            </p:txBody>
          </p:sp>
          <p:cxnSp>
            <p:nvCxnSpPr>
              <p:cNvPr id="98" name="Straight Arrow Connector 97"/>
              <p:cNvCxnSpPr>
                <a:stCxn id="97" idx="1"/>
              </p:cNvCxnSpPr>
              <p:nvPr/>
            </p:nvCxnSpPr>
            <p:spPr>
              <a:xfrm flipH="1">
                <a:off x="-558134" y="5281376"/>
                <a:ext cx="3838302" cy="21705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cxnSp>
          <p:nvCxnSpPr>
            <p:cNvPr id="96" name="Straight Arrow Connector 95"/>
            <p:cNvCxnSpPr>
              <a:stCxn id="97" idx="1"/>
            </p:cNvCxnSpPr>
            <p:nvPr/>
          </p:nvCxnSpPr>
          <p:spPr>
            <a:xfrm flipH="1">
              <a:off x="-1566645" y="4170979"/>
              <a:ext cx="1925794" cy="22425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5373104" y="3139011"/>
            <a:ext cx="3159272" cy="1730149"/>
            <a:chOff x="634523" y="4958210"/>
            <a:chExt cx="7475217" cy="1730149"/>
          </a:xfrm>
        </p:grpSpPr>
        <p:sp>
          <p:nvSpPr>
            <p:cNvPr id="102" name="TextBox 101"/>
            <p:cNvSpPr txBox="1"/>
            <p:nvPr/>
          </p:nvSpPr>
          <p:spPr>
            <a:xfrm>
              <a:off x="3280167" y="4958210"/>
              <a:ext cx="482957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schemeClr val="accent2"/>
                  </a:solidFill>
                </a:rPr>
                <a:t>Neznámá dislokační</a:t>
              </a:r>
              <a:br>
                <a:rPr lang="cs-CZ" dirty="0" smtClean="0">
                  <a:solidFill>
                    <a:schemeClr val="accent2"/>
                  </a:solidFill>
                </a:rPr>
              </a:br>
              <a:r>
                <a:rPr lang="cs-CZ" dirty="0" smtClean="0">
                  <a:solidFill>
                    <a:schemeClr val="accent2"/>
                  </a:solidFill>
                </a:rPr>
                <a:t>hustota.</a:t>
              </a:r>
              <a:endParaRPr lang="cs-CZ" dirty="0">
                <a:solidFill>
                  <a:schemeClr val="accent2"/>
                </a:solidFill>
              </a:endParaRPr>
            </a:p>
          </p:txBody>
        </p:sp>
        <p:cxnSp>
          <p:nvCxnSpPr>
            <p:cNvPr id="103" name="Straight Arrow Connector 102"/>
            <p:cNvCxnSpPr>
              <a:stCxn id="102" idx="1"/>
            </p:cNvCxnSpPr>
            <p:nvPr/>
          </p:nvCxnSpPr>
          <p:spPr>
            <a:xfrm flipH="1">
              <a:off x="634523" y="5281376"/>
              <a:ext cx="2645644" cy="14069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6372200" y="4077072"/>
            <a:ext cx="2293290" cy="864096"/>
            <a:chOff x="2488435" y="4958210"/>
            <a:chExt cx="5426199" cy="864096"/>
          </a:xfrm>
        </p:grpSpPr>
        <p:sp>
          <p:nvSpPr>
            <p:cNvPr id="105" name="TextBox 104"/>
            <p:cNvSpPr txBox="1"/>
            <p:nvPr/>
          </p:nvSpPr>
          <p:spPr>
            <a:xfrm>
              <a:off x="3280167" y="4958210"/>
              <a:ext cx="46344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schemeClr val="accent6"/>
                  </a:solidFill>
                </a:rPr>
                <a:t>Nesingulární jádro.</a:t>
              </a:r>
              <a:endParaRPr lang="cs-CZ" dirty="0">
                <a:solidFill>
                  <a:schemeClr val="accent6"/>
                </a:solidFill>
              </a:endParaRPr>
            </a:p>
          </p:txBody>
        </p:sp>
        <p:cxnSp>
          <p:nvCxnSpPr>
            <p:cNvPr id="106" name="Straight Arrow Connector 105"/>
            <p:cNvCxnSpPr>
              <a:stCxn id="105" idx="2"/>
            </p:cNvCxnSpPr>
            <p:nvPr/>
          </p:nvCxnSpPr>
          <p:spPr>
            <a:xfrm flipH="1">
              <a:off x="2488435" y="5327542"/>
              <a:ext cx="3108966" cy="4947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08" name="TextBox 107"/>
          <p:cNvSpPr txBox="1"/>
          <p:nvPr/>
        </p:nvSpPr>
        <p:spPr>
          <a:xfrm>
            <a:off x="868936" y="5298182"/>
            <a:ext cx="3271016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/>
                </a:solidFill>
                <a:ea typeface="Cambria Math"/>
              </a:rPr>
              <a:t>Singulární integrální rovnice jsou řešitelné s vysokou přesností</a:t>
            </a:r>
            <a:endParaRPr lang="cs-CZ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2666138" y="5805264"/>
                <a:ext cx="4040674" cy="61157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</m:rad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cs-CZ" i="1">
                              <a:latin typeface="Cambria Math"/>
                            </a:rPr>
                            <m:t>+1</m:t>
                          </m:r>
                        </m:den>
                      </m:f>
                      <m:func>
                        <m:func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rad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/>
                            </a:rPr>
                            <m:t>(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138" y="5805264"/>
                <a:ext cx="4040674" cy="61157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0" name="Group 109"/>
          <p:cNvGrpSpPr/>
          <p:nvPr/>
        </p:nvGrpSpPr>
        <p:grpSpPr>
          <a:xfrm>
            <a:off x="187836" y="6111053"/>
            <a:ext cx="2880320" cy="369332"/>
            <a:chOff x="2294305" y="4958210"/>
            <a:chExt cx="7556140" cy="369332"/>
          </a:xfrm>
        </p:grpSpPr>
        <p:sp>
          <p:nvSpPr>
            <p:cNvPr id="111" name="TextBox 110"/>
            <p:cNvSpPr txBox="1"/>
            <p:nvPr/>
          </p:nvSpPr>
          <p:spPr>
            <a:xfrm>
              <a:off x="2294305" y="4958210"/>
              <a:ext cx="60773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 smtClean="0">
                  <a:solidFill>
                    <a:schemeClr val="accent6"/>
                  </a:solidFill>
                </a:rPr>
                <a:t>Faktor intenzity napětí</a:t>
              </a:r>
              <a:endParaRPr lang="cs-CZ" dirty="0">
                <a:solidFill>
                  <a:schemeClr val="accent6"/>
                </a:solidFill>
              </a:endParaRPr>
            </a:p>
          </p:txBody>
        </p:sp>
        <p:cxnSp>
          <p:nvCxnSpPr>
            <p:cNvPr id="112" name="Straight Arrow Connector 111"/>
            <p:cNvCxnSpPr>
              <a:stCxn id="111" idx="3"/>
            </p:cNvCxnSpPr>
            <p:nvPr/>
          </p:nvCxnSpPr>
          <p:spPr>
            <a:xfrm flipV="1">
              <a:off x="8371621" y="5012462"/>
              <a:ext cx="1478824" cy="1304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>
            <a:off x="6228186" y="5373216"/>
            <a:ext cx="2650693" cy="648072"/>
            <a:chOff x="2488439" y="4958210"/>
            <a:chExt cx="6271862" cy="648072"/>
          </a:xfrm>
        </p:grpSpPr>
        <p:sp>
          <p:nvSpPr>
            <p:cNvPr id="116" name="TextBox 115"/>
            <p:cNvSpPr txBox="1"/>
            <p:nvPr/>
          </p:nvSpPr>
          <p:spPr>
            <a:xfrm>
              <a:off x="3280167" y="4958210"/>
              <a:ext cx="548013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schemeClr val="accent6"/>
                  </a:solidFill>
                </a:rPr>
                <a:t>Vzdálenost od pravého</a:t>
              </a:r>
              <a:br>
                <a:rPr lang="cs-CZ" dirty="0" smtClean="0">
                  <a:solidFill>
                    <a:schemeClr val="accent6"/>
                  </a:solidFill>
                </a:rPr>
              </a:br>
              <a:r>
                <a:rPr lang="cs-CZ" dirty="0" smtClean="0">
                  <a:solidFill>
                    <a:schemeClr val="accent6"/>
                  </a:solidFill>
                </a:rPr>
                <a:t>vrcholu trhlin</a:t>
              </a:r>
              <a:endParaRPr lang="cs-CZ" dirty="0">
                <a:solidFill>
                  <a:schemeClr val="accent6"/>
                </a:solidFill>
              </a:endParaRPr>
            </a:p>
          </p:txBody>
        </p:sp>
        <p:cxnSp>
          <p:nvCxnSpPr>
            <p:cNvPr id="118" name="Straight Arrow Connector 117"/>
            <p:cNvCxnSpPr>
              <a:stCxn id="116" idx="1"/>
            </p:cNvCxnSpPr>
            <p:nvPr/>
          </p:nvCxnSpPr>
          <p:spPr>
            <a:xfrm flipH="1">
              <a:off x="2488439" y="5281376"/>
              <a:ext cx="791728" cy="3249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740646"/>
            <a:ext cx="1739491" cy="16061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007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8" grpId="0" animBg="1"/>
      <p:bldP spid="60" grpId="0" animBg="1"/>
      <p:bldP spid="107" grpId="0" animBg="1"/>
      <p:bldP spid="6" grpId="0"/>
      <p:bldP spid="7" grpId="0" animBg="1"/>
      <p:bldP spid="108" grpId="0" animBg="1"/>
      <p:bldP spid="10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036" y="1016324"/>
            <a:ext cx="3694904" cy="34563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672970"/>
            <a:ext cx="5868144" cy="4119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250" y="1268760"/>
            <a:ext cx="3363695" cy="22470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372200" y="211305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</a:rPr>
              <a:t>Key Engineering Materials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2003, </a:t>
            </a:r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</a:rPr>
              <a:t>251, 279–284.</a:t>
            </a:r>
            <a:endParaRPr lang="cs-CZ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6084168" y="3515842"/>
            <a:ext cx="2682657" cy="1607910"/>
            <a:chOff x="-14152188" y="4942371"/>
            <a:chExt cx="29521247" cy="12863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-14152188" y="4942371"/>
                  <a:ext cx="29521247" cy="75620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>
                      <a:solidFill>
                        <a:schemeClr val="accent6"/>
                      </a:solidFill>
                    </a:rPr>
                    <a:t>Aproximace hustoty</a:t>
                  </a:r>
                  <a:br>
                    <a:rPr lang="cs-CZ" dirty="0" smtClean="0">
                      <a:solidFill>
                        <a:schemeClr val="accent6"/>
                      </a:solidFill>
                    </a:rPr>
                  </a:br>
                  <a:r>
                    <a:rPr lang="cs-CZ" dirty="0" smtClean="0">
                      <a:solidFill>
                        <a:schemeClr val="accent6"/>
                      </a:solidFill>
                    </a:rPr>
                    <a:t>Burgersova vektoru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cs-CZ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(</m:t>
                      </m:r>
                      <m:r>
                        <a:rPr lang="cs-CZ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𝑥</m:t>
                      </m:r>
                      <m:r>
                        <a:rPr lang="cs-CZ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cs-CZ" dirty="0" smtClean="0">
                      <a:solidFill>
                        <a:schemeClr val="accent6"/>
                      </a:solidFill>
                    </a:rPr>
                    <a:t/>
                  </a:r>
                  <a:br>
                    <a:rPr lang="cs-CZ" dirty="0" smtClean="0">
                      <a:solidFill>
                        <a:schemeClr val="accent6"/>
                      </a:solidFill>
                    </a:rPr>
                  </a:br>
                  <a:r>
                    <a:rPr lang="cs-CZ" dirty="0" smtClean="0">
                      <a:solidFill>
                        <a:schemeClr val="accent6"/>
                      </a:solidFill>
                    </a:rPr>
                    <a:t>Jacobiho polynomy.</a:t>
                  </a:r>
                  <a:endParaRPr lang="cs-CZ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4152188" y="4942371"/>
                  <a:ext cx="29521247" cy="75620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818" t="-3226" b="-967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" name="Straight Arrow Connector 105"/>
            <p:cNvCxnSpPr/>
            <p:nvPr/>
          </p:nvCxnSpPr>
          <p:spPr>
            <a:xfrm>
              <a:off x="6450489" y="5698578"/>
              <a:ext cx="1584821" cy="5301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65" y="1074426"/>
            <a:ext cx="5383085" cy="3456384"/>
          </a:xfrm>
          <a:prstGeom prst="rect">
            <a:avLst/>
          </a:prstGeom>
        </p:spPr>
      </p:pic>
      <p:sp>
        <p:nvSpPr>
          <p:cNvPr id="15" name="Down Arrow Callout 14"/>
          <p:cNvSpPr/>
          <p:nvPr/>
        </p:nvSpPr>
        <p:spPr>
          <a:xfrm>
            <a:off x="4716016" y="4581128"/>
            <a:ext cx="3096344" cy="1512168"/>
          </a:xfrm>
          <a:prstGeom prst="downArrowCallout">
            <a:avLst>
              <a:gd name="adj1" fmla="val 6714"/>
              <a:gd name="adj2" fmla="val 7222"/>
              <a:gd name="adj3" fmla="val 12809"/>
              <a:gd name="adj4" fmla="val 7869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66900" y="4581128"/>
                <a:ext cx="4803272" cy="1157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cs-CZ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m:rPr>
                                  <m:nor/>
                                </m:rPr>
                                <a:rPr lang="cs-CZ" sz="2800" b="0" i="0" smtClean="0">
                                  <a:latin typeface="Cambria Math"/>
                                </a:rPr>
                                <m:t>tan</m:t>
                              </m:r>
                              <m:d>
                                <m:dPr>
                                  <m:ctrlPr>
                                    <a:rPr lang="cs-CZ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sz="28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r>
                                        <a:rPr lang="cs-CZ" sz="2800" b="0" i="1" smtClean="0">
                                          <a:latin typeface="Cambria Math"/>
                                        </a:rPr>
                                        <m:t>𝑑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𝑔</m:t>
                      </m:r>
                      <m:r>
                        <a:rPr lang="cs-CZ" sz="2800" b="0" i="1" smtClean="0">
                          <a:latin typeface="Cambria Math"/>
                        </a:rPr>
                        <m:t>(</m:t>
                      </m:r>
                      <m:r>
                        <a:rPr lang="cs-CZ" sz="2800" b="0" i="1" smtClean="0">
                          <a:latin typeface="Cambria Math"/>
                        </a:rPr>
                        <m:t>𝑎</m:t>
                      </m:r>
                      <m:r>
                        <a:rPr lang="cs-CZ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900" y="4581128"/>
                <a:ext cx="4803272" cy="115794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399288" y="6087392"/>
            <a:ext cx="3945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>
                <a:solidFill>
                  <a:schemeClr val="accent3"/>
                </a:solidFill>
              </a:rPr>
              <a:t>Výraz odpovídající periodické řadě trhlin</a:t>
            </a:r>
            <a:br>
              <a:rPr lang="cs-CZ" dirty="0" smtClean="0">
                <a:solidFill>
                  <a:schemeClr val="accent3"/>
                </a:solidFill>
              </a:rPr>
            </a:br>
            <a:r>
              <a:rPr lang="cs-CZ" dirty="0" smtClean="0">
                <a:solidFill>
                  <a:schemeClr val="accent3"/>
                </a:solidFill>
              </a:rPr>
              <a:t>v homogenním prostředí</a:t>
            </a:r>
            <a:endParaRPr lang="cs-CZ" dirty="0">
              <a:solidFill>
                <a:schemeClr val="accent3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145988" y="3812194"/>
            <a:ext cx="3742819" cy="1960463"/>
            <a:chOff x="-14152188" y="3891066"/>
            <a:chExt cx="41187781" cy="1568369"/>
          </a:xfrm>
        </p:grpSpPr>
        <p:sp>
          <p:nvSpPr>
            <p:cNvPr id="57" name="TextBox 56"/>
            <p:cNvSpPr txBox="1"/>
            <p:nvPr/>
          </p:nvSpPr>
          <p:spPr>
            <a:xfrm>
              <a:off x="-14152188" y="4942371"/>
              <a:ext cx="41187781" cy="51706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schemeClr val="accent6"/>
                  </a:solidFill>
                </a:rPr>
                <a:t>Křivky odpovídající případu tužších</a:t>
              </a:r>
              <a:br>
                <a:rPr lang="cs-CZ" dirty="0" smtClean="0">
                  <a:solidFill>
                    <a:schemeClr val="accent6"/>
                  </a:solidFill>
                </a:rPr>
              </a:br>
              <a:r>
                <a:rPr lang="cs-CZ" dirty="0" smtClean="0">
                  <a:solidFill>
                    <a:schemeClr val="accent6"/>
                  </a:solidFill>
                </a:rPr>
                <a:t>inluzí než matrice - </a:t>
              </a:r>
              <a:r>
                <a:rPr lang="cs-CZ" i="1" dirty="0" smtClean="0">
                  <a:solidFill>
                    <a:schemeClr val="accent6"/>
                  </a:solidFill>
                </a:rPr>
                <a:t>odpuzování trhlin</a:t>
              </a:r>
              <a:r>
                <a:rPr lang="cs-CZ" dirty="0" smtClean="0">
                  <a:solidFill>
                    <a:schemeClr val="accent6"/>
                  </a:solidFill>
                </a:rPr>
                <a:t>.</a:t>
              </a:r>
              <a:endParaRPr lang="cs-CZ" dirty="0">
                <a:solidFill>
                  <a:schemeClr val="accent6"/>
                </a:solidFill>
              </a:endParaRPr>
            </a:p>
          </p:txBody>
        </p:sp>
        <p:cxnSp>
          <p:nvCxnSpPr>
            <p:cNvPr id="58" name="Straight Arrow Connector 57"/>
            <p:cNvCxnSpPr>
              <a:stCxn id="57" idx="0"/>
            </p:cNvCxnSpPr>
            <p:nvPr/>
          </p:nvCxnSpPr>
          <p:spPr>
            <a:xfrm flipV="1">
              <a:off x="6441708" y="3891066"/>
              <a:ext cx="7151482" cy="105130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302165" y="836713"/>
            <a:ext cx="4085990" cy="1965906"/>
            <a:chOff x="-14152188" y="4942371"/>
            <a:chExt cx="44964198" cy="1572723"/>
          </a:xfrm>
        </p:grpSpPr>
        <p:sp>
          <p:nvSpPr>
            <p:cNvPr id="62" name="TextBox 61"/>
            <p:cNvSpPr txBox="1"/>
            <p:nvPr/>
          </p:nvSpPr>
          <p:spPr>
            <a:xfrm>
              <a:off x="-14152188" y="4942371"/>
              <a:ext cx="44964198" cy="51706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schemeClr val="accent6"/>
                  </a:solidFill>
                </a:rPr>
                <a:t>Křivky odpovídající případu měkčích inluzí</a:t>
              </a:r>
              <a:br>
                <a:rPr lang="cs-CZ" dirty="0" smtClean="0">
                  <a:solidFill>
                    <a:schemeClr val="accent6"/>
                  </a:solidFill>
                </a:rPr>
              </a:br>
              <a:r>
                <a:rPr lang="cs-CZ" dirty="0" smtClean="0">
                  <a:solidFill>
                    <a:schemeClr val="accent6"/>
                  </a:solidFill>
                </a:rPr>
                <a:t>než matrice - </a:t>
              </a:r>
              <a:r>
                <a:rPr lang="cs-CZ" i="1" dirty="0" smtClean="0">
                  <a:solidFill>
                    <a:schemeClr val="accent6"/>
                  </a:solidFill>
                </a:rPr>
                <a:t>přitahování trhlin.</a:t>
              </a:r>
              <a:endParaRPr lang="cs-CZ" i="1" dirty="0">
                <a:solidFill>
                  <a:schemeClr val="accent6"/>
                </a:solidFill>
              </a:endParaRPr>
            </a:p>
          </p:txBody>
        </p:sp>
        <p:cxnSp>
          <p:nvCxnSpPr>
            <p:cNvPr id="63" name="Straight Arrow Connector 62"/>
            <p:cNvCxnSpPr>
              <a:stCxn id="62" idx="2"/>
            </p:cNvCxnSpPr>
            <p:nvPr/>
          </p:nvCxnSpPr>
          <p:spPr>
            <a:xfrm>
              <a:off x="8329911" y="5459435"/>
              <a:ext cx="3544631" cy="10556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302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251" y="1268760"/>
            <a:ext cx="3363693" cy="224708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372200" y="211305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Materials science forum, </a:t>
            </a:r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</a:rPr>
              <a:t>200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482</a:t>
            </a:r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</a:rPr>
              <a:t>, 2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99</a:t>
            </a:r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302</a:t>
            </a:r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cs-CZ" sz="12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08104" y="3717032"/>
                <a:ext cx="3168352" cy="1220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solidFill>
                      <a:schemeClr val="accent5"/>
                    </a:solidFill>
                  </a:rPr>
                  <a:t>Směr šíření zůstává stabilní při splnění požadavku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cs-CZ" b="0" i="1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cs-CZ" b="0" i="1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cs-CZ" b="0" i="1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cs-CZ" b="0" i="1" smtClean="0">
                          <a:solidFill>
                            <a:schemeClr val="accent5"/>
                          </a:solidFill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solidFill>
                            <a:schemeClr val="accent5"/>
                          </a:solidFill>
                          <a:latin typeface="Cambria Math"/>
                          <a:ea typeface="Cambria Math"/>
                        </a:rPr>
                        <m:t>≪1</m:t>
                      </m:r>
                    </m:oMath>
                  </m:oMathPara>
                </a14:m>
                <a:endParaRPr lang="cs-CZ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3717032"/>
                <a:ext cx="3168352" cy="1220975"/>
              </a:xfrm>
              <a:prstGeom prst="rect">
                <a:avLst/>
              </a:prstGeom>
              <a:blipFill rotWithShape="1">
                <a:blip r:embed="rId4"/>
                <a:stretch>
                  <a:fillRect l="-1734" t="-2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4204473" y="4509124"/>
            <a:ext cx="3533454" cy="1166936"/>
            <a:chOff x="-3058438" y="3874075"/>
            <a:chExt cx="38883827" cy="933549"/>
          </a:xfrm>
        </p:grpSpPr>
        <p:sp>
          <p:nvSpPr>
            <p:cNvPr id="29" name="TextBox 28"/>
            <p:cNvSpPr txBox="1"/>
            <p:nvPr/>
          </p:nvSpPr>
          <p:spPr>
            <a:xfrm>
              <a:off x="-3058438" y="4290559"/>
              <a:ext cx="38883827" cy="5170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chemeClr val="accent6"/>
                  </a:solidFill>
                </a:rPr>
                <a:t>Odchylka od horizontálního směru šíření trhliny</a:t>
              </a:r>
              <a:endParaRPr lang="cs-CZ" dirty="0">
                <a:solidFill>
                  <a:schemeClr val="accent6"/>
                </a:solidFill>
              </a:endParaRPr>
            </a:p>
          </p:txBody>
        </p:sp>
        <p:cxnSp>
          <p:nvCxnSpPr>
            <p:cNvPr id="33" name="Straight Arrow Connector 32"/>
            <p:cNvCxnSpPr>
              <a:stCxn id="29" idx="0"/>
            </p:cNvCxnSpPr>
            <p:nvPr/>
          </p:nvCxnSpPr>
          <p:spPr>
            <a:xfrm flipV="1">
              <a:off x="16383476" y="3874075"/>
              <a:ext cx="4412797" cy="4164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143002" y="4921827"/>
            <a:ext cx="3533454" cy="1361702"/>
            <a:chOff x="-3058438" y="3874078"/>
            <a:chExt cx="38883827" cy="7927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-3058438" y="4290559"/>
                  <a:ext cx="38883827" cy="37628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dirty="0" smtClean="0">
                      <a:solidFill>
                        <a:schemeClr val="accent6"/>
                      </a:solidFill>
                    </a:rPr>
                    <a:t>Počáteční délka trhliny, při níž došlo k odchýlení 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a14:m>
                  <a:endParaRPr lang="cs-CZ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058438" y="4290559"/>
                  <a:ext cx="38883827" cy="37628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554" t="-4717" r="-1900" b="-14151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Arrow Connector 35"/>
            <p:cNvCxnSpPr/>
            <p:nvPr/>
          </p:nvCxnSpPr>
          <p:spPr>
            <a:xfrm flipH="1" flipV="1">
              <a:off x="19217294" y="3874078"/>
              <a:ext cx="9476399" cy="4164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251520" y="1210748"/>
            <a:ext cx="4672646" cy="3743344"/>
            <a:chOff x="251520" y="1210748"/>
            <a:chExt cx="4672646" cy="37433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210748"/>
              <a:ext cx="4672646" cy="345638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503038" y="4584760"/>
                  <a:ext cx="6256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/>
                          </a:rPr>
                          <m:t>𝑎</m:t>
                        </m:r>
                        <m:r>
                          <a:rPr lang="cs-CZ" b="0" i="1" smtClean="0">
                            <a:latin typeface="Cambria Math"/>
                          </a:rPr>
                          <m:t>/</m:t>
                        </m:r>
                        <m:r>
                          <a:rPr lang="cs-CZ" b="0" i="1" smtClean="0">
                            <a:latin typeface="Cambria Math"/>
                          </a:rPr>
                          <m:t>𝑑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3038" y="4584760"/>
                  <a:ext cx="62562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612523" y="1425449"/>
            <a:ext cx="5032269" cy="3865710"/>
            <a:chOff x="612523" y="1425449"/>
            <a:chExt cx="5032269" cy="386571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23" y="1425449"/>
              <a:ext cx="5032269" cy="361871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2849740" y="4921827"/>
                  <a:ext cx="625620" cy="369332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/>
                          </a:rPr>
                          <m:t>𝑎</m:t>
                        </m:r>
                        <m:r>
                          <a:rPr lang="cs-CZ" b="0" i="1" smtClean="0">
                            <a:latin typeface="Cambria Math"/>
                          </a:rPr>
                          <m:t>/</m:t>
                        </m:r>
                        <m:r>
                          <a:rPr lang="cs-CZ" b="0" i="1" smtClean="0">
                            <a:latin typeface="Cambria Math"/>
                          </a:rPr>
                          <m:t>𝑑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9740" y="4921827"/>
                  <a:ext cx="625620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41" y="1653256"/>
            <a:ext cx="5029103" cy="418485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104" name="Group 103"/>
          <p:cNvGrpSpPr/>
          <p:nvPr/>
        </p:nvGrpSpPr>
        <p:grpSpPr>
          <a:xfrm>
            <a:off x="107504" y="655998"/>
            <a:ext cx="4368953" cy="761522"/>
            <a:chOff x="-14152188" y="4942371"/>
            <a:chExt cx="48078060" cy="609218"/>
          </a:xfrm>
        </p:grpSpPr>
        <p:sp>
          <p:nvSpPr>
            <p:cNvPr id="105" name="TextBox 104"/>
            <p:cNvSpPr txBox="1"/>
            <p:nvPr/>
          </p:nvSpPr>
          <p:spPr>
            <a:xfrm>
              <a:off x="-14152188" y="4942371"/>
              <a:ext cx="48078060" cy="2954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schemeClr val="accent6"/>
                  </a:solidFill>
                </a:rPr>
                <a:t>Kritérium</a:t>
              </a:r>
              <a:r>
                <a:rPr lang="en-US" dirty="0" smtClean="0">
                  <a:solidFill>
                    <a:schemeClr val="accent6"/>
                  </a:solidFill>
                </a:rPr>
                <a:t> </a:t>
              </a:r>
              <a:r>
                <a:rPr lang="cs-CZ" dirty="0" smtClean="0">
                  <a:solidFill>
                    <a:schemeClr val="accent6"/>
                  </a:solidFill>
                </a:rPr>
                <a:t>směrové </a:t>
              </a:r>
              <a:r>
                <a:rPr lang="en-US" dirty="0" smtClean="0">
                  <a:solidFill>
                    <a:schemeClr val="accent6"/>
                  </a:solidFill>
                </a:rPr>
                <a:t>stability</a:t>
              </a:r>
              <a:r>
                <a:rPr lang="cs-CZ" dirty="0" smtClean="0">
                  <a:solidFill>
                    <a:schemeClr val="accent6"/>
                  </a:solidFill>
                </a:rPr>
                <a:t> šíření mikrotrhlin</a:t>
              </a:r>
              <a:endParaRPr lang="cs-CZ" dirty="0">
                <a:solidFill>
                  <a:schemeClr val="accent6"/>
                </a:solidFill>
              </a:endParaRPr>
            </a:p>
          </p:txBody>
        </p:sp>
        <p:cxnSp>
          <p:nvCxnSpPr>
            <p:cNvPr id="106" name="Straight Arrow Connector 105"/>
            <p:cNvCxnSpPr/>
            <p:nvPr/>
          </p:nvCxnSpPr>
          <p:spPr>
            <a:xfrm>
              <a:off x="4426138" y="5220754"/>
              <a:ext cx="676853" cy="3308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-53280" y="2955843"/>
                <a:ext cx="93871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𝐶</m:t>
                      </m:r>
                      <m:r>
                        <a:rPr lang="cs-CZ" b="0" i="1" smtClean="0">
                          <a:latin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</a:rPr>
                        <m:t>𝑎</m:t>
                      </m:r>
                      <m:r>
                        <a:rPr lang="cs-CZ" b="0" i="1" smtClean="0">
                          <a:latin typeface="Cambria Math"/>
                        </a:rPr>
                        <m:t>,</m:t>
                      </m:r>
                      <m:r>
                        <a:rPr lang="cs-CZ" b="0" i="1" smtClean="0">
                          <a:latin typeface="Cambria Math"/>
                        </a:rPr>
                        <m:t>𝑑</m:t>
                      </m:r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280" y="2955843"/>
                <a:ext cx="938719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3163" y="3050138"/>
                <a:ext cx="93871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𝐶</m:t>
                      </m:r>
                      <m:r>
                        <a:rPr lang="cs-CZ" b="0" i="1" smtClean="0">
                          <a:latin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</a:rPr>
                        <m:t>𝑎</m:t>
                      </m:r>
                      <m:r>
                        <a:rPr lang="cs-CZ" b="0" i="1" smtClean="0">
                          <a:latin typeface="Cambria Math"/>
                        </a:rPr>
                        <m:t>,</m:t>
                      </m:r>
                      <m:r>
                        <a:rPr lang="cs-CZ" b="0" i="1" smtClean="0">
                          <a:latin typeface="Cambria Math"/>
                        </a:rPr>
                        <m:t>𝑑</m:t>
                      </m:r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63" y="3050138"/>
                <a:ext cx="938719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30239" y="3234804"/>
                <a:ext cx="85164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𝐶</m:t>
                      </m:r>
                      <m:r>
                        <a:rPr lang="cs-CZ" b="0" i="1" smtClean="0">
                          <a:latin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</a:rPr>
                        <m:t>𝑎</m:t>
                      </m:r>
                      <m:r>
                        <a:rPr lang="cs-CZ" b="0" i="1" smtClean="0">
                          <a:latin typeface="Cambria Math"/>
                        </a:rPr>
                        <m:t>,</m:t>
                      </m:r>
                      <m:r>
                        <a:rPr lang="cs-CZ" b="0" i="1" smtClean="0">
                          <a:latin typeface="Cambria Math"/>
                        </a:rPr>
                        <m:t>𝑑</m:t>
                      </m:r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39" y="3234804"/>
                <a:ext cx="851644" cy="369332"/>
              </a:xfrm>
              <a:prstGeom prst="rect">
                <a:avLst/>
              </a:prstGeom>
              <a:blipFill rotWithShape="1">
                <a:blip r:embed="rId13"/>
                <a:stretch>
                  <a:fillRect r="-5755"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738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075082">
            <a:off x="3614663" y="990566"/>
            <a:ext cx="504056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cs-CZ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01738" y="1678505"/>
            <a:ext cx="1522816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Bimateriálový ostrý vrub</a:t>
            </a:r>
            <a:endParaRPr lang="cs-CZ" dirty="0"/>
          </a:p>
        </p:txBody>
      </p:sp>
      <p:sp>
        <p:nvSpPr>
          <p:cNvPr id="29" name="TextBox 28"/>
          <p:cNvSpPr txBox="1"/>
          <p:nvPr/>
        </p:nvSpPr>
        <p:spPr>
          <a:xfrm>
            <a:off x="305594" y="671212"/>
            <a:ext cx="1522816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chemeClr val="bg1"/>
                </a:solidFill>
              </a:rPr>
              <a:t>Zobecněný faktor intenzity napětí, směr šíření trhliny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6635" y="2701463"/>
            <a:ext cx="1360734" cy="2769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chemeClr val="bg1"/>
                </a:solidFill>
              </a:rPr>
              <a:t>Hnací síla trhliny</a:t>
            </a:r>
          </a:p>
        </p:txBody>
      </p:sp>
      <p:sp>
        <p:nvSpPr>
          <p:cNvPr id="34" name="TextBox 33"/>
          <p:cNvSpPr txBox="1"/>
          <p:nvPr/>
        </p:nvSpPr>
        <p:spPr>
          <a:xfrm rot="217684">
            <a:off x="4031500" y="432010"/>
            <a:ext cx="504056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cs-CZ" sz="9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17684">
            <a:off x="4863991" y="1108960"/>
            <a:ext cx="50405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cs-CZ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21358159">
            <a:off x="4994271" y="974173"/>
            <a:ext cx="504056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cs-CZ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7375" y="1639634"/>
            <a:ext cx="2013382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Koncentrátory napětí v blízkosti bimateriálových </a:t>
            </a:r>
            <a:r>
              <a:rPr lang="cs-CZ" b="1" dirty="0" smtClean="0">
                <a:solidFill>
                  <a:schemeClr val="bg1"/>
                </a:solidFill>
              </a:rPr>
              <a:t>rozhraní</a:t>
            </a:r>
            <a:endParaRPr lang="cs-CZ" dirty="0"/>
          </a:p>
        </p:txBody>
      </p:sp>
      <p:sp>
        <p:nvSpPr>
          <p:cNvPr id="37" name="TextBox 36"/>
          <p:cNvSpPr txBox="1"/>
          <p:nvPr/>
        </p:nvSpPr>
        <p:spPr>
          <a:xfrm>
            <a:off x="1457722" y="3352057"/>
            <a:ext cx="1360734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chemeClr val="bg1"/>
                </a:solidFill>
              </a:rPr>
              <a:t>Vliv dalších členů Williamsova aymptotického rozvoje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93203" y="3407516"/>
            <a:ext cx="1653096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Muschelišviliho a L.E.S. formalismus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290370" y="2934146"/>
                <a:ext cx="1653096" cy="92333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chemeClr val="bg1"/>
                    </a:solidFill>
                    <a:ea typeface="Cambria Math"/>
                  </a:rPr>
                  <a:t>D</a:t>
                </a:r>
                <a:r>
                  <a:rPr lang="cs-CZ" b="1" dirty="0" smtClean="0">
                    <a:solidFill>
                      <a:schemeClr val="bg1"/>
                    </a:solidFill>
                    <a:ea typeface="Cambria Math"/>
                  </a:rPr>
                  <a:t>voustavové integrály</a:t>
                </a:r>
                <a:br>
                  <a:rPr lang="cs-CZ" b="1" dirty="0" smtClean="0">
                    <a:solidFill>
                      <a:schemeClr val="bg1"/>
                    </a:solidFill>
                    <a:ea typeface="Cambria Math"/>
                  </a:rPr>
                </a:br>
                <a:r>
                  <a:rPr lang="cs-CZ" b="1" dirty="0" smtClean="0">
                    <a:solidFill>
                      <a:schemeClr val="bg1"/>
                    </a:solidFill>
                    <a:ea typeface="Cambria Math"/>
                  </a:rPr>
                  <a:t>(</a:t>
                </a:r>
                <a14:m>
                  <m:oMath xmlns:m="http://schemas.openxmlformats.org/officeDocument/2006/math">
                    <m:r>
                      <a:rPr lang="cs-CZ" b="0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𝛹</m:t>
                    </m:r>
                  </m:oMath>
                </a14:m>
                <a:r>
                  <a:rPr lang="cs-CZ" b="1" dirty="0" smtClean="0"/>
                  <a:t>-integrál)</a:t>
                </a:r>
                <a:endParaRPr lang="cs-CZ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370" y="2934146"/>
                <a:ext cx="1653096" cy="923330"/>
              </a:xfrm>
              <a:prstGeom prst="rect">
                <a:avLst/>
              </a:prstGeom>
              <a:blipFill rotWithShape="1">
                <a:blip r:embed="rId4"/>
                <a:stretch>
                  <a:fillRect t="-1923" b="-76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6587490" y="2140170"/>
            <a:ext cx="93610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ea typeface="Cambria Math"/>
              </a:rPr>
              <a:t>MKP</a:t>
            </a:r>
            <a:endParaRPr lang="cs-CZ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5812662" y="3767556"/>
            <a:ext cx="93610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ea typeface="Cambria Math"/>
              </a:rPr>
              <a:t>MHP</a:t>
            </a:r>
            <a:endParaRPr lang="cs-CZ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858322" y="741362"/>
            <a:ext cx="1653096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ea typeface="Cambria Math"/>
              </a:rPr>
              <a:t>Metoda spojitě rozložených dislokací</a:t>
            </a:r>
            <a:endParaRPr lang="cs-CZ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363145" y="4847676"/>
            <a:ext cx="1503545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chemeClr val="bg1"/>
                </a:solidFill>
              </a:rPr>
              <a:t>Anizotropní termoelasticita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58122" y="4847675"/>
            <a:ext cx="1690644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chemeClr val="bg1"/>
                </a:solidFill>
              </a:rPr>
              <a:t>Anizotropní piezoelektrické materiály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57922" y="2001670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241698" y="1435838"/>
            <a:ext cx="288032" cy="2426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1067002" y="2001670"/>
            <a:ext cx="462728" cy="6137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2138090" y="2399404"/>
            <a:ext cx="111720" cy="8640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3202062" y="4301229"/>
            <a:ext cx="271884" cy="4320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 flipV="1">
            <a:off x="5246299" y="4415628"/>
            <a:ext cx="430421" cy="3399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5560757" y="2978462"/>
            <a:ext cx="718722" cy="7135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4419751" y="2934146"/>
            <a:ext cx="1" cy="329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346154" y="3952222"/>
            <a:ext cx="3305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 flipV="1">
            <a:off x="5676720" y="2399404"/>
            <a:ext cx="1469634" cy="9526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 flipV="1">
            <a:off x="5676720" y="2127262"/>
            <a:ext cx="821562" cy="1975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5687462" y="1216840"/>
            <a:ext cx="1061304" cy="6016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859840" y="3623540"/>
            <a:ext cx="286514" cy="2456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045152" y="6237312"/>
            <a:ext cx="70536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Výuka: </a:t>
            </a:r>
            <a:r>
              <a:rPr lang="cs-CZ" b="1" dirty="0" smtClean="0"/>
              <a:t>Pružnost a pevnost I</a:t>
            </a:r>
            <a:r>
              <a:rPr lang="cs-CZ" dirty="0" smtClean="0"/>
              <a:t>, Pružnost a pevnost II, Statika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90637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3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29309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cs-CZ" b="1" dirty="0" smtClean="0">
                <a:solidFill>
                  <a:schemeClr val="accent2"/>
                </a:solidFill>
              </a:rPr>
              <a:t>Řešitel/spoluřešitel projektů</a:t>
            </a:r>
          </a:p>
          <a:p>
            <a:pPr lvl="0" algn="ctr"/>
            <a:endParaRPr lang="cs-CZ" dirty="0">
              <a:solidFill>
                <a:schemeClr val="accent2"/>
              </a:solidFill>
            </a:endParaRPr>
          </a:p>
          <a:p>
            <a:pPr algn="ctr"/>
            <a:r>
              <a:rPr lang="cs-CZ" dirty="0" smtClean="0">
                <a:solidFill>
                  <a:schemeClr val="accent2"/>
                </a:solidFill>
              </a:rPr>
              <a:t>101/05/P290</a:t>
            </a:r>
            <a:r>
              <a:rPr lang="cs-CZ" dirty="0">
                <a:solidFill>
                  <a:schemeClr val="accent2"/>
                </a:solidFill>
              </a:rPr>
              <a:t>, 2005–2007.</a:t>
            </a:r>
          </a:p>
          <a:p>
            <a:pPr lvl="0" algn="ctr"/>
            <a:r>
              <a:rPr lang="cs-CZ" dirty="0" smtClean="0">
                <a:solidFill>
                  <a:schemeClr val="accent2"/>
                </a:solidFill>
              </a:rPr>
              <a:t>101/08/0994</a:t>
            </a:r>
            <a:r>
              <a:rPr lang="cs-CZ" dirty="0">
                <a:solidFill>
                  <a:schemeClr val="accent2"/>
                </a:solidFill>
              </a:rPr>
              <a:t>, 2008–2010.</a:t>
            </a:r>
          </a:p>
          <a:p>
            <a:pPr lvl="0" algn="ctr"/>
            <a:r>
              <a:rPr lang="cs-CZ" dirty="0" smtClean="0">
                <a:solidFill>
                  <a:schemeClr val="accent2"/>
                </a:solidFill>
              </a:rPr>
              <a:t>108/10/2049</a:t>
            </a:r>
            <a:r>
              <a:rPr lang="cs-CZ" dirty="0">
                <a:solidFill>
                  <a:schemeClr val="accent2"/>
                </a:solidFill>
              </a:rPr>
              <a:t>, 2010–2012.</a:t>
            </a:r>
          </a:p>
          <a:p>
            <a:pPr algn="ctr"/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06252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accent2"/>
                </a:solidFill>
              </a:rPr>
              <a:t>Autor/spoluautor publikací</a:t>
            </a:r>
          </a:p>
          <a:p>
            <a:pPr algn="ctr"/>
            <a:endParaRPr lang="cs-CZ" b="1" dirty="0" smtClean="0">
              <a:solidFill>
                <a:schemeClr val="accent2"/>
              </a:solidFill>
            </a:endParaRPr>
          </a:p>
          <a:p>
            <a:pPr lvl="0" algn="ctr"/>
            <a:r>
              <a:rPr lang="en-US" dirty="0" smtClean="0">
                <a:solidFill>
                  <a:schemeClr val="accent3"/>
                </a:solidFill>
              </a:rPr>
              <a:t>● </a:t>
            </a:r>
            <a:r>
              <a:rPr lang="en-US" dirty="0" smtClean="0">
                <a:solidFill>
                  <a:schemeClr val="accent2"/>
                </a:solidFill>
              </a:rPr>
              <a:t>Mechanics </a:t>
            </a:r>
            <a:r>
              <a:rPr lang="en-US" dirty="0">
                <a:solidFill>
                  <a:schemeClr val="accent2"/>
                </a:solidFill>
              </a:rPr>
              <a:t>of </a:t>
            </a:r>
            <a:r>
              <a:rPr lang="en-US" dirty="0" smtClean="0">
                <a:solidFill>
                  <a:schemeClr val="accent2"/>
                </a:solidFill>
              </a:rPr>
              <a:t>Materials </a:t>
            </a:r>
            <a:r>
              <a:rPr lang="en-US" dirty="0" smtClean="0">
                <a:solidFill>
                  <a:schemeClr val="accent3"/>
                </a:solidFill>
              </a:rPr>
              <a:t>●</a:t>
            </a:r>
            <a:endParaRPr lang="cs-CZ" dirty="0">
              <a:solidFill>
                <a:schemeClr val="accent3"/>
              </a:solidFill>
            </a:endParaRPr>
          </a:p>
          <a:p>
            <a:pPr lvl="0" algn="ctr"/>
            <a:r>
              <a:rPr lang="en-US" dirty="0">
                <a:solidFill>
                  <a:schemeClr val="accent3"/>
                </a:solidFill>
              </a:rPr>
              <a:t>● </a:t>
            </a:r>
            <a:r>
              <a:rPr lang="en-US" dirty="0" smtClean="0">
                <a:solidFill>
                  <a:schemeClr val="accent2"/>
                </a:solidFill>
              </a:rPr>
              <a:t>Theoretical </a:t>
            </a:r>
            <a:r>
              <a:rPr lang="en-US" dirty="0">
                <a:solidFill>
                  <a:schemeClr val="accent2"/>
                </a:solidFill>
              </a:rPr>
              <a:t>and Applied Fracture </a:t>
            </a:r>
            <a:r>
              <a:rPr lang="en-US" dirty="0" smtClean="0">
                <a:solidFill>
                  <a:schemeClr val="accent2"/>
                </a:solidFill>
              </a:rPr>
              <a:t>Mechanics </a:t>
            </a:r>
            <a:r>
              <a:rPr lang="en-US" dirty="0" smtClean="0">
                <a:solidFill>
                  <a:schemeClr val="accent3"/>
                </a:solidFill>
              </a:rPr>
              <a:t>●</a:t>
            </a:r>
            <a:endParaRPr lang="cs-CZ" dirty="0">
              <a:solidFill>
                <a:schemeClr val="accent2"/>
              </a:solidFill>
            </a:endParaRPr>
          </a:p>
          <a:p>
            <a:pPr lvl="0" algn="ctr"/>
            <a:r>
              <a:rPr lang="en-US" dirty="0" smtClean="0">
                <a:solidFill>
                  <a:schemeClr val="accent3"/>
                </a:solidFill>
              </a:rPr>
              <a:t>● </a:t>
            </a:r>
            <a:r>
              <a:rPr lang="en-US" dirty="0" smtClean="0">
                <a:solidFill>
                  <a:schemeClr val="accent2"/>
                </a:solidFill>
              </a:rPr>
              <a:t>Engineering </a:t>
            </a:r>
            <a:r>
              <a:rPr lang="en-US" dirty="0">
                <a:solidFill>
                  <a:schemeClr val="accent2"/>
                </a:solidFill>
              </a:rPr>
              <a:t>Fracture </a:t>
            </a:r>
            <a:r>
              <a:rPr lang="en-US" dirty="0" smtClean="0">
                <a:solidFill>
                  <a:schemeClr val="accent2"/>
                </a:solidFill>
              </a:rPr>
              <a:t>Mechanics </a:t>
            </a:r>
            <a:r>
              <a:rPr lang="en-US" dirty="0" smtClean="0">
                <a:solidFill>
                  <a:schemeClr val="accent3"/>
                </a:solidFill>
              </a:rPr>
              <a:t>●</a:t>
            </a:r>
            <a:endParaRPr lang="cs-CZ" dirty="0">
              <a:solidFill>
                <a:schemeClr val="accent2"/>
              </a:solidFill>
            </a:endParaRPr>
          </a:p>
          <a:p>
            <a:pPr lvl="0" algn="ctr"/>
            <a:r>
              <a:rPr lang="en-US" dirty="0">
                <a:solidFill>
                  <a:schemeClr val="accent3"/>
                </a:solidFill>
              </a:rPr>
              <a:t>● </a:t>
            </a:r>
            <a:r>
              <a:rPr lang="en-US" dirty="0" smtClean="0">
                <a:solidFill>
                  <a:schemeClr val="accent2"/>
                </a:solidFill>
              </a:rPr>
              <a:t>International </a:t>
            </a:r>
            <a:r>
              <a:rPr lang="en-US" dirty="0">
                <a:solidFill>
                  <a:schemeClr val="accent2"/>
                </a:solidFill>
              </a:rPr>
              <a:t>Journal of </a:t>
            </a:r>
            <a:r>
              <a:rPr lang="en-US" dirty="0" smtClean="0">
                <a:solidFill>
                  <a:schemeClr val="accent2"/>
                </a:solidFill>
              </a:rPr>
              <a:t>Fracture </a:t>
            </a:r>
            <a:r>
              <a:rPr lang="en-US" dirty="0" smtClean="0">
                <a:solidFill>
                  <a:schemeClr val="accent3"/>
                </a:solidFill>
              </a:rPr>
              <a:t>●</a:t>
            </a:r>
            <a:endParaRPr lang="cs-CZ" dirty="0" smtClean="0">
              <a:solidFill>
                <a:schemeClr val="accent2"/>
              </a:solidFill>
            </a:endParaRPr>
          </a:p>
          <a:p>
            <a:pPr lvl="0" algn="ctr"/>
            <a:r>
              <a:rPr lang="en-US" dirty="0" smtClean="0">
                <a:solidFill>
                  <a:schemeClr val="accent3"/>
                </a:solidFill>
              </a:rPr>
              <a:t>● </a:t>
            </a:r>
            <a:r>
              <a:rPr lang="cs-CZ" dirty="0" smtClean="0">
                <a:solidFill>
                  <a:schemeClr val="accent2"/>
                </a:solidFill>
              </a:rPr>
              <a:t>Mechanics </a:t>
            </a:r>
            <a:r>
              <a:rPr lang="cs-CZ" dirty="0" err="1">
                <a:solidFill>
                  <a:schemeClr val="accent2"/>
                </a:solidFill>
              </a:rPr>
              <a:t>of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 err="1">
                <a:solidFill>
                  <a:schemeClr val="accent2"/>
                </a:solidFill>
              </a:rPr>
              <a:t>Advanced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 err="1">
                <a:solidFill>
                  <a:schemeClr val="accent2"/>
                </a:solidFill>
              </a:rPr>
              <a:t>Materials</a:t>
            </a:r>
            <a:r>
              <a:rPr lang="cs-CZ" dirty="0">
                <a:solidFill>
                  <a:schemeClr val="accent2"/>
                </a:solidFill>
              </a:rPr>
              <a:t> and </a:t>
            </a:r>
            <a:r>
              <a:rPr lang="cs-CZ" dirty="0" err="1" smtClean="0">
                <a:solidFill>
                  <a:schemeClr val="accent2"/>
                </a:solidFill>
              </a:rPr>
              <a:t>Structures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3"/>
                </a:solidFill>
              </a:rPr>
              <a:t>●</a:t>
            </a:r>
            <a:endParaRPr lang="cs-CZ" dirty="0" smtClean="0">
              <a:solidFill>
                <a:schemeClr val="accent2"/>
              </a:solidFill>
            </a:endParaRPr>
          </a:p>
          <a:p>
            <a:pPr lvl="0" algn="ctr"/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●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Key </a:t>
            </a:r>
            <a:r>
              <a:rPr lang="en-US" dirty="0">
                <a:solidFill>
                  <a:schemeClr val="accent2"/>
                </a:solidFill>
              </a:rPr>
              <a:t>Engineering </a:t>
            </a:r>
            <a:r>
              <a:rPr lang="en-US" dirty="0" smtClean="0">
                <a:solidFill>
                  <a:schemeClr val="accent2"/>
                </a:solidFill>
              </a:rPr>
              <a:t>Materials 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●</a:t>
            </a:r>
            <a:endParaRPr lang="cs-CZ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●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Materials </a:t>
            </a:r>
            <a:r>
              <a:rPr lang="en-US" dirty="0">
                <a:solidFill>
                  <a:schemeClr val="accent2"/>
                </a:solidFill>
              </a:rPr>
              <a:t>Science </a:t>
            </a:r>
            <a:r>
              <a:rPr lang="en-US" dirty="0" smtClean="0">
                <a:solidFill>
                  <a:schemeClr val="accent2"/>
                </a:solidFill>
              </a:rPr>
              <a:t>Forum 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●</a:t>
            </a:r>
            <a:endParaRPr lang="cs-CZ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/>
            <a:endParaRPr lang="cs-CZ" dirty="0">
              <a:solidFill>
                <a:schemeClr val="accent2"/>
              </a:solidFill>
            </a:endParaRPr>
          </a:p>
          <a:p>
            <a:pPr algn="ctr"/>
            <a:r>
              <a:rPr lang="cs-CZ" b="1" dirty="0" smtClean="0">
                <a:solidFill>
                  <a:schemeClr val="accent2"/>
                </a:solidFill>
              </a:rPr>
              <a:t>Počet citací: 3</a:t>
            </a:r>
            <a:endParaRPr lang="cs-CZ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9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93" y="2977379"/>
            <a:ext cx="1956609" cy="13044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139" y="1283716"/>
            <a:ext cx="1629301" cy="109224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72576" y="1261458"/>
            <a:ext cx="2612426" cy="3276074"/>
            <a:chOff x="2272576" y="1261458"/>
            <a:chExt cx="2612426" cy="327607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2576" y="1261458"/>
              <a:ext cx="2287893" cy="171592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1078" y="3112637"/>
              <a:ext cx="2283924" cy="1424895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277" y="1261585"/>
            <a:ext cx="2115504" cy="15866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76" y="4641824"/>
            <a:ext cx="1799522" cy="16615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139" y="2499865"/>
            <a:ext cx="1685321" cy="163655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07576" y="1261458"/>
            <a:ext cx="8144864" cy="4843604"/>
            <a:chOff x="507576" y="1261458"/>
            <a:chExt cx="8144864" cy="48436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8456" y="4401682"/>
              <a:ext cx="2363984" cy="137899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6085" y="4639802"/>
              <a:ext cx="2197890" cy="146526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576" y="1261458"/>
              <a:ext cx="1584176" cy="1856456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507576" y="3257739"/>
            <a:ext cx="5657888" cy="2392198"/>
            <a:chOff x="507576" y="3257739"/>
            <a:chExt cx="5657888" cy="239219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576" y="3257739"/>
              <a:ext cx="1994869" cy="122684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5852" y="4639803"/>
              <a:ext cx="1359612" cy="10101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827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3550074"/>
            <a:ext cx="9144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>
                    <a:lumMod val="75000"/>
                  </a:schemeClr>
                </a:solidFill>
              </a:rPr>
              <a:t>LINEÁRNĚ ELASTICKÁ LOMOVÁ MECHANIKA</a:t>
            </a:r>
            <a:endParaRPr lang="cs-CZ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01" y="4857333"/>
            <a:ext cx="2284447" cy="1379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561841" y="5943096"/>
                <a:ext cx="7504836" cy="588431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𝑖𝑗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𝑖𝑗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cs-CZ" sz="28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sSub>
                            <m:sSubPr>
                              <m:ctrlPr>
                                <a:rPr lang="cs-CZ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cs-CZ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𝑖𝑗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cs-CZ" sz="2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280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𝑂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841" y="5943096"/>
                <a:ext cx="7504836" cy="5884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611560" y="2701765"/>
            <a:ext cx="2108141" cy="734862"/>
            <a:chOff x="1721660" y="6077299"/>
            <a:chExt cx="2108141" cy="734862"/>
          </a:xfrm>
        </p:grpSpPr>
        <p:sp>
          <p:nvSpPr>
            <p:cNvPr id="37" name="TextBox 36"/>
            <p:cNvSpPr txBox="1"/>
            <p:nvPr/>
          </p:nvSpPr>
          <p:spPr>
            <a:xfrm>
              <a:off x="1721660" y="6442829"/>
              <a:ext cx="2108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schemeClr val="accent6"/>
                  </a:solidFill>
                </a:rPr>
                <a:t>Homogenní materiál</a:t>
              </a:r>
              <a:endParaRPr lang="cs-CZ" dirty="0">
                <a:solidFill>
                  <a:schemeClr val="accent6"/>
                </a:solidFill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H="1" flipV="1">
              <a:off x="2801780" y="6077299"/>
              <a:ext cx="114036" cy="3655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652120" y="4673374"/>
            <a:ext cx="2386912" cy="1347916"/>
            <a:chOff x="4924568" y="5597869"/>
            <a:chExt cx="4650575" cy="1113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924568" y="5597869"/>
                  <a:ext cx="4650575" cy="5337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dirty="0" smtClean="0">
                      <a:solidFill>
                        <a:schemeClr val="accent6"/>
                      </a:solidFill>
                    </a:rPr>
                    <a:t>Exponent singularity napětí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  <m:t>𝜹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−</m:t>
                      </m:r>
                      <m:r>
                        <a:rPr lang="cs-CZ" b="1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𝟏</m:t>
                      </m:r>
                      <m:r>
                        <a:rPr lang="cs-CZ" b="1" i="1" smtClean="0">
                          <a:solidFill>
                            <a:schemeClr val="accent6"/>
                          </a:solidFill>
                          <a:latin typeface="Cambria Math"/>
                          <a:ea typeface="Cambria Math"/>
                        </a:rPr>
                        <m:t>≠−</m:t>
                      </m:r>
                      <m:r>
                        <a:rPr lang="cs-CZ" b="1" i="1" smtClean="0">
                          <a:solidFill>
                            <a:schemeClr val="accent6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cs-CZ" b="1" i="1" smtClean="0">
                          <a:solidFill>
                            <a:schemeClr val="accent6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cs-CZ" b="1" i="1" smtClean="0">
                          <a:solidFill>
                            <a:schemeClr val="accent6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</m:oMath>
                  </a14:m>
                  <a:r>
                    <a:rPr lang="cs-CZ" b="1" dirty="0" smtClean="0">
                      <a:solidFill>
                        <a:schemeClr val="accent6"/>
                      </a:solidFill>
                    </a:rPr>
                    <a:t> </a:t>
                  </a:r>
                  <a:endParaRPr lang="cs-CZ" b="1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4568" y="5597869"/>
                  <a:ext cx="4650575" cy="53377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041" t="-4717" b="-14151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Arrow Connector 41"/>
            <p:cNvCxnSpPr/>
            <p:nvPr/>
          </p:nvCxnSpPr>
          <p:spPr>
            <a:xfrm flipH="1">
              <a:off x="5937848" y="6131642"/>
              <a:ext cx="1253089" cy="5794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99" y="1340771"/>
            <a:ext cx="2178558" cy="1271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TextBox 39"/>
          <p:cNvSpPr txBox="1"/>
          <p:nvPr/>
        </p:nvSpPr>
        <p:spPr>
          <a:xfrm>
            <a:off x="1" y="76470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accent2"/>
                </a:solidFill>
              </a:rPr>
              <a:t>Asymptotický rozvoj napětí před čelem trhliny </a:t>
            </a:r>
          </a:p>
          <a:p>
            <a:pPr algn="ctr"/>
            <a:r>
              <a:rPr lang="cs-CZ" sz="2000" b="1" dirty="0" smtClean="0">
                <a:solidFill>
                  <a:schemeClr val="accent2"/>
                </a:solidFill>
              </a:rPr>
              <a:t>Williamsův asymptotický rozvoj</a:t>
            </a:r>
            <a:endParaRPr lang="cs-CZ" sz="20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585957" y="1717490"/>
                <a:ext cx="6480720" cy="685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𝑖𝑗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sub>
                      </m:sSub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b>
                        <m:sSub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𝑖𝑗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𝐼𝐼</m:t>
                          </m:r>
                        </m:sub>
                      </m:sSub>
                      <m:sSup>
                        <m:sSupPr>
                          <m:ctrlPr>
                            <a:rPr lang="cs-CZ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b>
                        <m:sSubPr>
                          <m:ctrlPr>
                            <a:rPr lang="cs-CZ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𝑖𝑗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𝐼𝐼</m:t>
                          </m:r>
                        </m:sub>
                      </m:sSub>
                      <m:d>
                        <m:dPr>
                          <m:ctrlPr>
                            <a:rPr lang="cs-CZ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240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𝑂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957" y="1717490"/>
                <a:ext cx="6480720" cy="6853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1097060" y="3982348"/>
            <a:ext cx="1084208" cy="742796"/>
            <a:chOff x="1721660" y="6442829"/>
            <a:chExt cx="1084208" cy="742796"/>
          </a:xfrm>
        </p:grpSpPr>
        <p:sp>
          <p:nvSpPr>
            <p:cNvPr id="47" name="TextBox 46"/>
            <p:cNvSpPr txBox="1"/>
            <p:nvPr/>
          </p:nvSpPr>
          <p:spPr>
            <a:xfrm>
              <a:off x="1721660" y="6442829"/>
              <a:ext cx="10842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schemeClr val="accent6"/>
                  </a:solidFill>
                </a:rPr>
                <a:t>Bimaterál</a:t>
              </a:r>
              <a:endParaRPr lang="cs-CZ" dirty="0">
                <a:solidFill>
                  <a:schemeClr val="accent6"/>
                </a:solidFill>
              </a:endParaRPr>
            </a:p>
          </p:txBody>
        </p:sp>
        <p:cxnSp>
          <p:nvCxnSpPr>
            <p:cNvPr id="50" name="Straight Arrow Connector 49"/>
            <p:cNvCxnSpPr>
              <a:stCxn id="47" idx="2"/>
            </p:cNvCxnSpPr>
            <p:nvPr/>
          </p:nvCxnSpPr>
          <p:spPr>
            <a:xfrm>
              <a:off x="2263764" y="6812161"/>
              <a:ext cx="109534" cy="3734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6172187" y="2276873"/>
            <a:ext cx="2386912" cy="1383020"/>
            <a:chOff x="4924568" y="4989474"/>
            <a:chExt cx="4650575" cy="11421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4924568" y="5597869"/>
                  <a:ext cx="4650575" cy="5337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dirty="0" smtClean="0">
                      <a:solidFill>
                        <a:schemeClr val="accent6"/>
                      </a:solidFill>
                    </a:rPr>
                    <a:t>Exponent singularity napětí </a:t>
                  </a:r>
                  <a14:m>
                    <m:oMath xmlns:m="http://schemas.openxmlformats.org/officeDocument/2006/math">
                      <m:r>
                        <a:rPr lang="cs-CZ" b="1" i="1" smtClean="0">
                          <a:solidFill>
                            <a:schemeClr val="accent6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cs-CZ" b="1" i="1" smtClean="0">
                          <a:solidFill>
                            <a:schemeClr val="accent6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cs-CZ" b="1" i="1" smtClean="0">
                          <a:solidFill>
                            <a:schemeClr val="accent6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cs-CZ" b="1" i="1" smtClean="0">
                          <a:solidFill>
                            <a:schemeClr val="accent6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</m:oMath>
                  </a14:m>
                  <a:r>
                    <a:rPr lang="cs-CZ" b="1" dirty="0" smtClean="0">
                      <a:solidFill>
                        <a:schemeClr val="accent6"/>
                      </a:solidFill>
                    </a:rPr>
                    <a:t> </a:t>
                  </a:r>
                  <a:endParaRPr lang="cs-CZ" b="1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4568" y="5597869"/>
                  <a:ext cx="4650575" cy="53377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2041" t="-4717" b="-14151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Straight Arrow Connector 57"/>
            <p:cNvCxnSpPr>
              <a:stCxn id="57" idx="0"/>
            </p:cNvCxnSpPr>
            <p:nvPr/>
          </p:nvCxnSpPr>
          <p:spPr>
            <a:xfrm flipH="1" flipV="1">
              <a:off x="5594862" y="4989474"/>
              <a:ext cx="1654994" cy="6083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2921268" y="4389598"/>
            <a:ext cx="2386912" cy="1631689"/>
            <a:chOff x="4924568" y="5597869"/>
            <a:chExt cx="4650575" cy="1347532"/>
          </a:xfrm>
        </p:grpSpPr>
        <p:sp>
          <p:nvSpPr>
            <p:cNvPr id="62" name="TextBox 61"/>
            <p:cNvSpPr txBox="1"/>
            <p:nvPr/>
          </p:nvSpPr>
          <p:spPr>
            <a:xfrm>
              <a:off x="4924568" y="5597869"/>
              <a:ext cx="4650575" cy="762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chemeClr val="accent6"/>
                  </a:solidFill>
                </a:rPr>
                <a:t>Zobecněný faktor intenzity napětí, nelze rozlišit zatěžovací mód</a:t>
              </a:r>
              <a:endParaRPr lang="cs-CZ" b="1" dirty="0">
                <a:solidFill>
                  <a:schemeClr val="accent6"/>
                </a:solidFill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flipH="1">
              <a:off x="5054243" y="6317642"/>
              <a:ext cx="2136694" cy="6277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3531012" y="2276874"/>
            <a:ext cx="2386912" cy="1113584"/>
            <a:chOff x="3531012" y="2276874"/>
            <a:chExt cx="2386912" cy="1113584"/>
          </a:xfrm>
        </p:grpSpPr>
        <p:grpSp>
          <p:nvGrpSpPr>
            <p:cNvPr id="64" name="Group 63"/>
            <p:cNvGrpSpPr/>
            <p:nvPr/>
          </p:nvGrpSpPr>
          <p:grpSpPr>
            <a:xfrm>
              <a:off x="3531012" y="2322052"/>
              <a:ext cx="2386912" cy="1068406"/>
              <a:chOff x="4878472" y="4989475"/>
              <a:chExt cx="4650575" cy="8823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4878472" y="5338046"/>
                    <a:ext cx="4650575" cy="5337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dirty="0" smtClean="0">
                        <a:solidFill>
                          <a:schemeClr val="accent6"/>
                        </a:solidFill>
                      </a:rPr>
                      <a:t>Faktor intenzity napětí – mód </a:t>
                    </a:r>
                    <a14:m>
                      <m:oMath xmlns:m="http://schemas.openxmlformats.org/officeDocument/2006/math">
                        <m:r>
                          <a:rPr lang="cs-CZ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𝐼</m:t>
                        </m:r>
                      </m:oMath>
                    </a14:m>
                    <a:r>
                      <a:rPr lang="cs-CZ" b="1" dirty="0" smtClean="0">
                        <a:solidFill>
                          <a:schemeClr val="accent6"/>
                        </a:solidFill>
                      </a:rPr>
                      <a:t> </a:t>
                    </a:r>
                    <a:r>
                      <a:rPr lang="cs-CZ" dirty="0" smtClean="0">
                        <a:solidFill>
                          <a:schemeClr val="accent6"/>
                        </a:solidFill>
                      </a:rPr>
                      <a:t>nebo mód </a:t>
                    </a:r>
                    <a14:m>
                      <m:oMath xmlns:m="http://schemas.openxmlformats.org/officeDocument/2006/math">
                        <m:r>
                          <a:rPr lang="cs-CZ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𝐼𝐼</m:t>
                        </m:r>
                      </m:oMath>
                    </a14:m>
                    <a:endParaRPr lang="cs-CZ" b="1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5" name="TextBox 6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78472" y="5338046"/>
                    <a:ext cx="4650575" cy="533773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l="-2041" t="-4717" b="-14151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6" name="Straight Arrow Connector 65"/>
              <p:cNvCxnSpPr/>
              <p:nvPr/>
            </p:nvCxnSpPr>
            <p:spPr>
              <a:xfrm flipH="1" flipV="1">
                <a:off x="5594864" y="4989475"/>
                <a:ext cx="420892" cy="3041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cxnSp>
          <p:nvCxnSpPr>
            <p:cNvPr id="69" name="Straight Arrow Connector 68"/>
            <p:cNvCxnSpPr/>
            <p:nvPr/>
          </p:nvCxnSpPr>
          <p:spPr>
            <a:xfrm flipV="1">
              <a:off x="4724468" y="2276874"/>
              <a:ext cx="927652" cy="3683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72" name="Straight Arrow Connector 71"/>
          <p:cNvCxnSpPr/>
          <p:nvPr/>
        </p:nvCxnSpPr>
        <p:spPr>
          <a:xfrm>
            <a:off x="4289539" y="5281927"/>
            <a:ext cx="1018641" cy="7393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19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1471315"/>
            <a:ext cx="9144000" cy="5391398"/>
          </a:xfrm>
          <a:custGeom>
            <a:avLst/>
            <a:gdLst>
              <a:gd name="connsiteX0" fmla="*/ 0 w 7255824"/>
              <a:gd name="connsiteY0" fmla="*/ 1615044 h 4251366"/>
              <a:gd name="connsiteX1" fmla="*/ 2873829 w 7255824"/>
              <a:gd name="connsiteY1" fmla="*/ 4251366 h 4251366"/>
              <a:gd name="connsiteX2" fmla="*/ 7255824 w 7255824"/>
              <a:gd name="connsiteY2" fmla="*/ 3016333 h 4251366"/>
              <a:gd name="connsiteX3" fmla="*/ 6780811 w 7255824"/>
              <a:gd name="connsiteY3" fmla="*/ 296883 h 4251366"/>
              <a:gd name="connsiteX4" fmla="*/ 3835730 w 7255824"/>
              <a:gd name="connsiteY4" fmla="*/ 0 h 4251366"/>
              <a:gd name="connsiteX5" fmla="*/ 1638795 w 7255824"/>
              <a:gd name="connsiteY5" fmla="*/ 605642 h 4251366"/>
              <a:gd name="connsiteX6" fmla="*/ 0 w 7255824"/>
              <a:gd name="connsiteY6" fmla="*/ 1615044 h 4251366"/>
              <a:gd name="connsiteX0" fmla="*/ 617516 w 7873340"/>
              <a:gd name="connsiteY0" fmla="*/ 1615044 h 4667002"/>
              <a:gd name="connsiteX1" fmla="*/ 0 w 7873340"/>
              <a:gd name="connsiteY1" fmla="*/ 4667002 h 4667002"/>
              <a:gd name="connsiteX2" fmla="*/ 7873340 w 7873340"/>
              <a:gd name="connsiteY2" fmla="*/ 3016333 h 4667002"/>
              <a:gd name="connsiteX3" fmla="*/ 7398327 w 7873340"/>
              <a:gd name="connsiteY3" fmla="*/ 296883 h 4667002"/>
              <a:gd name="connsiteX4" fmla="*/ 4453246 w 7873340"/>
              <a:gd name="connsiteY4" fmla="*/ 0 h 4667002"/>
              <a:gd name="connsiteX5" fmla="*/ 2256311 w 7873340"/>
              <a:gd name="connsiteY5" fmla="*/ 605642 h 4667002"/>
              <a:gd name="connsiteX6" fmla="*/ 617516 w 7873340"/>
              <a:gd name="connsiteY6" fmla="*/ 1615044 h 4667002"/>
              <a:gd name="connsiteX0" fmla="*/ 617516 w 9167750"/>
              <a:gd name="connsiteY0" fmla="*/ 1615044 h 4667003"/>
              <a:gd name="connsiteX1" fmla="*/ 0 w 9167750"/>
              <a:gd name="connsiteY1" fmla="*/ 4667002 h 4667003"/>
              <a:gd name="connsiteX2" fmla="*/ 9167750 w 9167750"/>
              <a:gd name="connsiteY2" fmla="*/ 4667003 h 4667003"/>
              <a:gd name="connsiteX3" fmla="*/ 7398327 w 9167750"/>
              <a:gd name="connsiteY3" fmla="*/ 296883 h 4667003"/>
              <a:gd name="connsiteX4" fmla="*/ 4453246 w 9167750"/>
              <a:gd name="connsiteY4" fmla="*/ 0 h 4667003"/>
              <a:gd name="connsiteX5" fmla="*/ 2256311 w 9167750"/>
              <a:gd name="connsiteY5" fmla="*/ 605642 h 4667003"/>
              <a:gd name="connsiteX6" fmla="*/ 617516 w 9167750"/>
              <a:gd name="connsiteY6" fmla="*/ 1615044 h 4667003"/>
              <a:gd name="connsiteX0" fmla="*/ 617516 w 9167751"/>
              <a:gd name="connsiteY0" fmla="*/ 2339439 h 5391398"/>
              <a:gd name="connsiteX1" fmla="*/ 0 w 9167751"/>
              <a:gd name="connsiteY1" fmla="*/ 5391397 h 5391398"/>
              <a:gd name="connsiteX2" fmla="*/ 9167750 w 9167751"/>
              <a:gd name="connsiteY2" fmla="*/ 5391398 h 5391398"/>
              <a:gd name="connsiteX3" fmla="*/ 9167751 w 9167751"/>
              <a:gd name="connsiteY3" fmla="*/ 0 h 5391398"/>
              <a:gd name="connsiteX4" fmla="*/ 4453246 w 9167751"/>
              <a:gd name="connsiteY4" fmla="*/ 724395 h 5391398"/>
              <a:gd name="connsiteX5" fmla="*/ 2256311 w 9167751"/>
              <a:gd name="connsiteY5" fmla="*/ 1330037 h 5391398"/>
              <a:gd name="connsiteX6" fmla="*/ 617516 w 9167751"/>
              <a:gd name="connsiteY6" fmla="*/ 2339439 h 5391398"/>
              <a:gd name="connsiteX0" fmla="*/ 23749 w 9167751"/>
              <a:gd name="connsiteY0" fmla="*/ 2386940 h 5391398"/>
              <a:gd name="connsiteX1" fmla="*/ 0 w 9167751"/>
              <a:gd name="connsiteY1" fmla="*/ 5391397 h 5391398"/>
              <a:gd name="connsiteX2" fmla="*/ 9167750 w 9167751"/>
              <a:gd name="connsiteY2" fmla="*/ 5391398 h 5391398"/>
              <a:gd name="connsiteX3" fmla="*/ 9167751 w 9167751"/>
              <a:gd name="connsiteY3" fmla="*/ 0 h 5391398"/>
              <a:gd name="connsiteX4" fmla="*/ 4453246 w 9167751"/>
              <a:gd name="connsiteY4" fmla="*/ 724395 h 5391398"/>
              <a:gd name="connsiteX5" fmla="*/ 2256311 w 9167751"/>
              <a:gd name="connsiteY5" fmla="*/ 1330037 h 5391398"/>
              <a:gd name="connsiteX6" fmla="*/ 23749 w 9167751"/>
              <a:gd name="connsiteY6" fmla="*/ 2386940 h 5391398"/>
              <a:gd name="connsiteX0" fmla="*/ 23749 w 9167751"/>
              <a:gd name="connsiteY0" fmla="*/ 2386940 h 5391398"/>
              <a:gd name="connsiteX1" fmla="*/ 0 w 9167751"/>
              <a:gd name="connsiteY1" fmla="*/ 5391397 h 5391398"/>
              <a:gd name="connsiteX2" fmla="*/ 9167750 w 9167751"/>
              <a:gd name="connsiteY2" fmla="*/ 5391398 h 5391398"/>
              <a:gd name="connsiteX3" fmla="*/ 9167751 w 9167751"/>
              <a:gd name="connsiteY3" fmla="*/ 0 h 5391398"/>
              <a:gd name="connsiteX4" fmla="*/ 4453246 w 9167751"/>
              <a:gd name="connsiteY4" fmla="*/ 724395 h 5391398"/>
              <a:gd name="connsiteX5" fmla="*/ 23749 w 9167751"/>
              <a:gd name="connsiteY5" fmla="*/ 2386940 h 5391398"/>
              <a:gd name="connsiteX0" fmla="*/ 23749 w 9167751"/>
              <a:gd name="connsiteY0" fmla="*/ 2386940 h 5391398"/>
              <a:gd name="connsiteX1" fmla="*/ 0 w 9167751"/>
              <a:gd name="connsiteY1" fmla="*/ 5391397 h 5391398"/>
              <a:gd name="connsiteX2" fmla="*/ 9167750 w 9167751"/>
              <a:gd name="connsiteY2" fmla="*/ 5391398 h 5391398"/>
              <a:gd name="connsiteX3" fmla="*/ 9167751 w 9167751"/>
              <a:gd name="connsiteY3" fmla="*/ 0 h 5391398"/>
              <a:gd name="connsiteX4" fmla="*/ 23749 w 9167751"/>
              <a:gd name="connsiteY4" fmla="*/ 2386940 h 5391398"/>
              <a:gd name="connsiteX0" fmla="*/ 23749 w 9167751"/>
              <a:gd name="connsiteY0" fmla="*/ 2386940 h 5391398"/>
              <a:gd name="connsiteX1" fmla="*/ 0 w 9167751"/>
              <a:gd name="connsiteY1" fmla="*/ 5391397 h 5391398"/>
              <a:gd name="connsiteX2" fmla="*/ 9167750 w 9167751"/>
              <a:gd name="connsiteY2" fmla="*/ 5391398 h 5391398"/>
              <a:gd name="connsiteX3" fmla="*/ 9167751 w 9167751"/>
              <a:gd name="connsiteY3" fmla="*/ 0 h 5391398"/>
              <a:gd name="connsiteX4" fmla="*/ 23749 w 9167751"/>
              <a:gd name="connsiteY4" fmla="*/ 2386940 h 5391398"/>
              <a:gd name="connsiteX0" fmla="*/ 23749 w 9167751"/>
              <a:gd name="connsiteY0" fmla="*/ 2386940 h 5391398"/>
              <a:gd name="connsiteX1" fmla="*/ 0 w 9167751"/>
              <a:gd name="connsiteY1" fmla="*/ 5391397 h 5391398"/>
              <a:gd name="connsiteX2" fmla="*/ 9167750 w 9167751"/>
              <a:gd name="connsiteY2" fmla="*/ 5391398 h 5391398"/>
              <a:gd name="connsiteX3" fmla="*/ 9167751 w 9167751"/>
              <a:gd name="connsiteY3" fmla="*/ 0 h 5391398"/>
              <a:gd name="connsiteX4" fmla="*/ 23749 w 9167751"/>
              <a:gd name="connsiteY4" fmla="*/ 2386940 h 539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751" h="5391398">
                <a:moveTo>
                  <a:pt x="23749" y="2386940"/>
                </a:moveTo>
                <a:lnTo>
                  <a:pt x="0" y="5391397"/>
                </a:lnTo>
                <a:lnTo>
                  <a:pt x="9167750" y="5391398"/>
                </a:lnTo>
                <a:cubicBezTo>
                  <a:pt x="9167750" y="3594265"/>
                  <a:pt x="9167751" y="1797133"/>
                  <a:pt x="9167751" y="0"/>
                </a:cubicBezTo>
                <a:cubicBezTo>
                  <a:pt x="4492830" y="1531917"/>
                  <a:pt x="3000498" y="866898"/>
                  <a:pt x="23749" y="238694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01" y="4857333"/>
            <a:ext cx="2284447" cy="1379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611560" y="2701765"/>
            <a:ext cx="2108141" cy="734862"/>
            <a:chOff x="1721660" y="6077299"/>
            <a:chExt cx="2108141" cy="734862"/>
          </a:xfrm>
        </p:grpSpPr>
        <p:sp>
          <p:nvSpPr>
            <p:cNvPr id="37" name="TextBox 36"/>
            <p:cNvSpPr txBox="1"/>
            <p:nvPr/>
          </p:nvSpPr>
          <p:spPr>
            <a:xfrm>
              <a:off x="1721660" y="6442829"/>
              <a:ext cx="2108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schemeClr val="accent6"/>
                  </a:solidFill>
                </a:rPr>
                <a:t>Homogenní materiál</a:t>
              </a:r>
              <a:endParaRPr lang="cs-CZ" dirty="0">
                <a:solidFill>
                  <a:schemeClr val="accent6"/>
                </a:solidFill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H="1" flipV="1">
              <a:off x="2801780" y="6077299"/>
              <a:ext cx="114036" cy="3655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99" y="1340771"/>
            <a:ext cx="2178558" cy="1271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TextBox 39"/>
          <p:cNvSpPr txBox="1"/>
          <p:nvPr/>
        </p:nvSpPr>
        <p:spPr>
          <a:xfrm>
            <a:off x="1" y="76470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accent2"/>
                </a:solidFill>
              </a:rPr>
              <a:t>Mezní stav stabilního šíření trhliny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594069" y="1340771"/>
                <a:ext cx="1698011" cy="479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𝐾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069" y="1340771"/>
                <a:ext cx="1698011" cy="4792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1097060" y="3982348"/>
            <a:ext cx="1084208" cy="742796"/>
            <a:chOff x="1721660" y="6442829"/>
            <a:chExt cx="1084208" cy="742796"/>
          </a:xfrm>
        </p:grpSpPr>
        <p:sp>
          <p:nvSpPr>
            <p:cNvPr id="47" name="TextBox 46"/>
            <p:cNvSpPr txBox="1"/>
            <p:nvPr/>
          </p:nvSpPr>
          <p:spPr>
            <a:xfrm>
              <a:off x="1721660" y="6442829"/>
              <a:ext cx="10842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schemeClr val="accent6"/>
                  </a:solidFill>
                </a:rPr>
                <a:t>Bimaterál</a:t>
              </a:r>
              <a:endParaRPr lang="cs-CZ" dirty="0">
                <a:solidFill>
                  <a:schemeClr val="accent6"/>
                </a:solidFill>
              </a:endParaRPr>
            </a:p>
          </p:txBody>
        </p:sp>
        <p:cxnSp>
          <p:nvCxnSpPr>
            <p:cNvPr id="50" name="Straight Arrow Connector 49"/>
            <p:cNvCxnSpPr>
              <a:stCxn id="47" idx="2"/>
            </p:cNvCxnSpPr>
            <p:nvPr/>
          </p:nvCxnSpPr>
          <p:spPr>
            <a:xfrm>
              <a:off x="2263764" y="6812161"/>
              <a:ext cx="109534" cy="3734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716016" y="1580418"/>
            <a:ext cx="2386912" cy="782419"/>
            <a:chOff x="4924568" y="5095343"/>
            <a:chExt cx="4650575" cy="646161"/>
          </a:xfrm>
        </p:grpSpPr>
        <p:sp>
          <p:nvSpPr>
            <p:cNvPr id="57" name="TextBox 56"/>
            <p:cNvSpPr txBox="1"/>
            <p:nvPr/>
          </p:nvSpPr>
          <p:spPr>
            <a:xfrm>
              <a:off x="4924568" y="5436491"/>
              <a:ext cx="4650575" cy="305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chemeClr val="accent6"/>
                  </a:solidFill>
                </a:rPr>
                <a:t>Lomová houževnatost</a:t>
              </a:r>
              <a:endParaRPr lang="cs-CZ" b="1" dirty="0">
                <a:solidFill>
                  <a:schemeClr val="accent6"/>
                </a:solidFill>
              </a:endParaRP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 flipH="1" flipV="1">
              <a:off x="5412103" y="5095343"/>
              <a:ext cx="1328048" cy="3135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2579332" y="1732117"/>
            <a:ext cx="2386912" cy="1035410"/>
            <a:chOff x="4054182" y="2060848"/>
            <a:chExt cx="2386912" cy="1035410"/>
          </a:xfrm>
        </p:grpSpPr>
        <p:sp>
          <p:nvSpPr>
            <p:cNvPr id="65" name="TextBox 64"/>
            <p:cNvSpPr txBox="1"/>
            <p:nvPr/>
          </p:nvSpPr>
          <p:spPr>
            <a:xfrm>
              <a:off x="4054182" y="2726926"/>
              <a:ext cx="23869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chemeClr val="accent6"/>
                  </a:solidFill>
                </a:rPr>
                <a:t>Faktor intenzity napětí</a:t>
              </a:r>
              <a:endParaRPr lang="cs-CZ" b="1" dirty="0">
                <a:solidFill>
                  <a:schemeClr val="accent6"/>
                </a:solidFill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flipV="1">
              <a:off x="4724468" y="2060848"/>
              <a:ext cx="567612" cy="5843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077090" y="3432973"/>
                <a:ext cx="2592288" cy="461665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sz="24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𝜃𝜃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cs-CZ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𝜃𝜃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cs-CZ" sz="240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090" y="3432973"/>
                <a:ext cx="2592288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336867" y="4895319"/>
                <a:ext cx="4072733" cy="910699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𝑊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sup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nary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cs-CZ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cs-CZ" sz="240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867" y="4895319"/>
                <a:ext cx="4072733" cy="9106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5508105" y="2362836"/>
            <a:ext cx="2169685" cy="1073791"/>
            <a:chOff x="741495" y="6442828"/>
            <a:chExt cx="2169685" cy="1073791"/>
          </a:xfrm>
        </p:grpSpPr>
        <p:sp>
          <p:nvSpPr>
            <p:cNvPr id="45" name="TextBox 44"/>
            <p:cNvSpPr txBox="1"/>
            <p:nvPr/>
          </p:nvSpPr>
          <p:spPr>
            <a:xfrm>
              <a:off x="1207893" y="6442828"/>
              <a:ext cx="17032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schemeClr val="accent6"/>
                  </a:solidFill>
                </a:rPr>
                <a:t>Střední hodnota</a:t>
              </a:r>
            </a:p>
            <a:p>
              <a:r>
                <a:rPr lang="cs-CZ" dirty="0" smtClean="0">
                  <a:solidFill>
                    <a:schemeClr val="accent6"/>
                  </a:solidFill>
                </a:rPr>
                <a:t>tahových napětí</a:t>
              </a:r>
              <a:endParaRPr lang="cs-CZ" dirty="0">
                <a:solidFill>
                  <a:schemeClr val="accent6"/>
                </a:solidFill>
              </a:endParaRPr>
            </a:p>
          </p:txBody>
        </p:sp>
        <p:cxnSp>
          <p:nvCxnSpPr>
            <p:cNvPr id="46" name="Straight Arrow Connector 45"/>
            <p:cNvCxnSpPr>
              <a:stCxn id="45" idx="2"/>
            </p:cNvCxnSpPr>
            <p:nvPr/>
          </p:nvCxnSpPr>
          <p:spPr>
            <a:xfrm flipH="1">
              <a:off x="741495" y="7089159"/>
              <a:ext cx="1318042" cy="4274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5239474" y="5661253"/>
            <a:ext cx="2078005" cy="1172712"/>
            <a:chOff x="1721660" y="6228546"/>
            <a:chExt cx="2346452" cy="477396"/>
          </a:xfrm>
        </p:grpSpPr>
        <p:sp>
          <p:nvSpPr>
            <p:cNvPr id="53" name="TextBox 52"/>
            <p:cNvSpPr txBox="1"/>
            <p:nvPr/>
          </p:nvSpPr>
          <p:spPr>
            <a:xfrm>
              <a:off x="1721660" y="6442829"/>
              <a:ext cx="2346452" cy="263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schemeClr val="accent6"/>
                  </a:solidFill>
                </a:rPr>
                <a:t>Integrá</a:t>
              </a:r>
              <a:r>
                <a:rPr lang="en-US" dirty="0" smtClean="0">
                  <a:solidFill>
                    <a:schemeClr val="accent6"/>
                  </a:solidFill>
                </a:rPr>
                <a:t>l</a:t>
              </a:r>
              <a:r>
                <a:rPr lang="cs-CZ" dirty="0" smtClean="0">
                  <a:solidFill>
                    <a:schemeClr val="accent6"/>
                  </a:solidFill>
                </a:rPr>
                <a:t>ní</a:t>
              </a:r>
              <a:r>
                <a:rPr lang="en-US" dirty="0" smtClean="0">
                  <a:solidFill>
                    <a:schemeClr val="accent6"/>
                  </a:solidFill>
                </a:rPr>
                <a:t> </a:t>
              </a:r>
              <a:r>
                <a:rPr lang="cs-CZ" dirty="0" smtClean="0">
                  <a:solidFill>
                    <a:schemeClr val="accent6"/>
                  </a:solidFill>
                </a:rPr>
                <a:t>formulace</a:t>
              </a:r>
              <a:br>
                <a:rPr lang="cs-CZ" dirty="0" smtClean="0">
                  <a:solidFill>
                    <a:schemeClr val="accent6"/>
                  </a:solidFill>
                </a:rPr>
              </a:br>
              <a:r>
                <a:rPr lang="cs-CZ" dirty="0" smtClean="0">
                  <a:solidFill>
                    <a:schemeClr val="accent6"/>
                  </a:solidFill>
                </a:rPr>
                <a:t>Griffithova</a:t>
              </a:r>
              <a:r>
                <a:rPr lang="en-US" dirty="0" smtClean="0">
                  <a:solidFill>
                    <a:schemeClr val="accent6"/>
                  </a:solidFill>
                </a:rPr>
                <a:t> </a:t>
              </a:r>
              <a:r>
                <a:rPr lang="cs-CZ" dirty="0" smtClean="0">
                  <a:solidFill>
                    <a:schemeClr val="accent6"/>
                  </a:solidFill>
                </a:rPr>
                <a:t>kritéria</a:t>
              </a:r>
              <a:endParaRPr lang="cs-CZ" dirty="0">
                <a:solidFill>
                  <a:schemeClr val="accent6"/>
                </a:solidFill>
              </a:endParaRPr>
            </a:p>
          </p:txBody>
        </p:sp>
        <p:cxnSp>
          <p:nvCxnSpPr>
            <p:cNvPr id="54" name="Straight Arrow Connector 53"/>
            <p:cNvCxnSpPr>
              <a:stCxn id="53" idx="0"/>
            </p:cNvCxnSpPr>
            <p:nvPr/>
          </p:nvCxnSpPr>
          <p:spPr>
            <a:xfrm flipH="1" flipV="1">
              <a:off x="2024994" y="6228546"/>
              <a:ext cx="869893" cy="2142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68638" y="2398195"/>
            <a:ext cx="4480467" cy="2531224"/>
            <a:chOff x="179512" y="2962412"/>
            <a:chExt cx="3888432" cy="2271129"/>
          </a:xfrm>
        </p:grpSpPr>
        <p:sp>
          <p:nvSpPr>
            <p:cNvPr id="2" name="Right Arrow Callout 1"/>
            <p:cNvSpPr/>
            <p:nvPr/>
          </p:nvSpPr>
          <p:spPr>
            <a:xfrm>
              <a:off x="179512" y="2962412"/>
              <a:ext cx="3888432" cy="2271129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81163"/>
              </a:avLst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058" y="3008290"/>
              <a:ext cx="2916479" cy="207729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Left Arrow Callout 6"/>
              <p:cNvSpPr/>
              <p:nvPr/>
            </p:nvSpPr>
            <p:spPr>
              <a:xfrm>
                <a:off x="6068756" y="3269995"/>
                <a:ext cx="2635563" cy="919148"/>
              </a:xfrm>
              <a:prstGeom prst="leftArrowCallout">
                <a:avLst>
                  <a:gd name="adj1" fmla="val 25000"/>
                  <a:gd name="adj2" fmla="val 25000"/>
                  <a:gd name="adj3" fmla="val 25000"/>
                  <a:gd name="adj4" fmla="val 80203"/>
                </a:avLst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cs-CZ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𝜃𝜃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𝐼𝐶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cs-CZ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Left Arrow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756" y="3269995"/>
                <a:ext cx="2635563" cy="919148"/>
              </a:xfrm>
              <a:prstGeom prst="leftArrowCallout">
                <a:avLst>
                  <a:gd name="adj1" fmla="val 25000"/>
                  <a:gd name="adj2" fmla="val 25000"/>
                  <a:gd name="adj3" fmla="val 25000"/>
                  <a:gd name="adj4" fmla="val 80203"/>
                </a:avLst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chemeClr val="accent3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245485" y="5901776"/>
            <a:ext cx="3986556" cy="686235"/>
            <a:chOff x="245485" y="5901776"/>
            <a:chExt cx="3986556" cy="686235"/>
          </a:xfrm>
        </p:grpSpPr>
        <p:sp>
          <p:nvSpPr>
            <p:cNvPr id="18" name="Rectangle 17"/>
            <p:cNvSpPr/>
            <p:nvPr/>
          </p:nvSpPr>
          <p:spPr>
            <a:xfrm>
              <a:off x="245485" y="5924443"/>
              <a:ext cx="3775524" cy="663568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Koncepce konečné lomové mechaniky (Finite fracture mechanincs)</a:t>
              </a:r>
              <a:endParaRPr lang="cs-CZ" dirty="0"/>
            </a:p>
          </p:txBody>
        </p:sp>
        <p:cxnSp>
          <p:nvCxnSpPr>
            <p:cNvPr id="22" name="Straight Arrow Connector 21"/>
            <p:cNvCxnSpPr>
              <a:stCxn id="18" idx="3"/>
            </p:cNvCxnSpPr>
            <p:nvPr/>
          </p:nvCxnSpPr>
          <p:spPr>
            <a:xfrm flipV="1">
              <a:off x="4021009" y="5901776"/>
              <a:ext cx="211032" cy="35445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7236296" y="5475034"/>
            <a:ext cx="1604808" cy="989422"/>
            <a:chOff x="297786" y="6252094"/>
            <a:chExt cx="1447638" cy="989422"/>
          </a:xfrm>
        </p:grpSpPr>
        <p:sp>
          <p:nvSpPr>
            <p:cNvPr id="62" name="TextBox 61"/>
            <p:cNvSpPr txBox="1"/>
            <p:nvPr/>
          </p:nvSpPr>
          <p:spPr>
            <a:xfrm>
              <a:off x="791510" y="6318186"/>
              <a:ext cx="9539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chemeClr val="accent5"/>
                  </a:solidFill>
                </a:rPr>
                <a:t>Konečný</a:t>
              </a:r>
              <a:br>
                <a:rPr lang="cs-CZ" dirty="0" smtClean="0">
                  <a:solidFill>
                    <a:schemeClr val="accent5"/>
                  </a:solidFill>
                </a:rPr>
              </a:br>
              <a:r>
                <a:rPr lang="cs-CZ" dirty="0" smtClean="0">
                  <a:solidFill>
                    <a:schemeClr val="accent5"/>
                  </a:solidFill>
                </a:rPr>
                <a:t>přírůstek trhliny</a:t>
              </a:r>
              <a:endParaRPr lang="cs-CZ" dirty="0">
                <a:solidFill>
                  <a:schemeClr val="accent5"/>
                </a:solidFill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flipH="1" flipV="1">
              <a:off x="297786" y="6252094"/>
              <a:ext cx="493724" cy="18621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66" name="Rectangle 65"/>
          <p:cNvSpPr/>
          <p:nvPr/>
        </p:nvSpPr>
        <p:spPr>
          <a:xfrm>
            <a:off x="168638" y="293315"/>
            <a:ext cx="2676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Leguillon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D. 2002.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Europ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Journal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Mechanics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A/Solids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21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6172.</a:t>
            </a:r>
            <a:endParaRPr lang="cs-CZ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6826147" y="1282537"/>
            <a:ext cx="2315493" cy="3874655"/>
            <a:chOff x="6826147" y="1282537"/>
            <a:chExt cx="2315493" cy="3874655"/>
          </a:xfrm>
        </p:grpSpPr>
        <p:grpSp>
          <p:nvGrpSpPr>
            <p:cNvPr id="41" name="Group 40"/>
            <p:cNvGrpSpPr/>
            <p:nvPr/>
          </p:nvGrpSpPr>
          <p:grpSpPr>
            <a:xfrm>
              <a:off x="6906797" y="1282537"/>
              <a:ext cx="2234843" cy="1969424"/>
              <a:chOff x="1721660" y="6442829"/>
              <a:chExt cx="2234843" cy="1969424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1721660" y="6442829"/>
                <a:ext cx="223484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>
                    <a:solidFill>
                      <a:schemeClr val="accent6"/>
                    </a:solidFill>
                  </a:rPr>
                  <a:t>Lomová houževnatost</a:t>
                </a:r>
              </a:p>
              <a:p>
                <a:r>
                  <a:rPr lang="cs-CZ" dirty="0">
                    <a:solidFill>
                      <a:schemeClr val="accent6"/>
                    </a:solidFill>
                  </a:rPr>
                  <a:t>m</a:t>
                </a:r>
                <a:r>
                  <a:rPr lang="cs-CZ" dirty="0" smtClean="0">
                    <a:solidFill>
                      <a:schemeClr val="accent6"/>
                    </a:solidFill>
                  </a:rPr>
                  <a:t>ateriálu, do kterého</a:t>
                </a:r>
              </a:p>
              <a:p>
                <a:r>
                  <a:rPr lang="cs-CZ" dirty="0" smtClean="0">
                    <a:solidFill>
                      <a:schemeClr val="accent6"/>
                    </a:solidFill>
                  </a:rPr>
                  <a:t>se trhlina šíří.</a:t>
                </a:r>
                <a:endParaRPr lang="cs-CZ" dirty="0">
                  <a:solidFill>
                    <a:schemeClr val="accent6"/>
                  </a:solidFill>
                </a:endParaRPr>
              </a:p>
            </p:txBody>
          </p:sp>
          <p:cxnSp>
            <p:nvCxnSpPr>
              <p:cNvPr id="55" name="Straight Arrow Connector 54"/>
              <p:cNvCxnSpPr>
                <a:stCxn id="42" idx="2"/>
              </p:cNvCxnSpPr>
              <p:nvPr/>
            </p:nvCxnSpPr>
            <p:spPr>
              <a:xfrm>
                <a:off x="2839082" y="7366159"/>
                <a:ext cx="83669" cy="10460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cxnSp>
          <p:nvCxnSpPr>
            <p:cNvPr id="68" name="Straight Arrow Connector 67"/>
            <p:cNvCxnSpPr/>
            <p:nvPr/>
          </p:nvCxnSpPr>
          <p:spPr>
            <a:xfrm flipH="1">
              <a:off x="6826147" y="2205867"/>
              <a:ext cx="1198072" cy="29513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310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p:sp>
        <p:nvSpPr>
          <p:cNvPr id="18" name="Right Brace 17"/>
          <p:cNvSpPr/>
          <p:nvPr/>
        </p:nvSpPr>
        <p:spPr>
          <a:xfrm>
            <a:off x="3810207" y="1016935"/>
            <a:ext cx="299464" cy="5121770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Right Arrow 18"/>
          <p:cNvSpPr/>
          <p:nvPr/>
        </p:nvSpPr>
        <p:spPr>
          <a:xfrm>
            <a:off x="4427984" y="3335504"/>
            <a:ext cx="1842504" cy="4846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531458" y="3039282"/>
                <a:ext cx="1965356" cy="107721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1−</m:t>
                      </m:r>
                      <m:sSub>
                        <m:sSubPr>
                          <m:ctrlPr>
                            <a:rPr lang="cs-CZ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cs-CZ" sz="3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cs-CZ" sz="3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cs-CZ" sz="3200" dirty="0" smtClean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3200" b="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cs-CZ" sz="3200" b="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cs-CZ" sz="3200" b="0" i="1">
                          <a:solidFill>
                            <a:schemeClr val="bg1"/>
                          </a:solidFill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cs-CZ" sz="3200" i="1" dirty="0">
                  <a:solidFill>
                    <a:schemeClr val="bg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58" y="3039282"/>
                <a:ext cx="1965356" cy="10772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82793" y="980728"/>
            <a:ext cx="2773985" cy="1008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Numerické metody</a:t>
            </a:r>
          </a:p>
          <a:p>
            <a:pPr algn="ctr"/>
            <a:r>
              <a:rPr lang="cs-CZ" dirty="0" smtClean="0"/>
              <a:t>Metoda konečných prvků</a:t>
            </a:r>
            <a:endParaRPr lang="cs-CZ" dirty="0"/>
          </a:p>
        </p:txBody>
      </p:sp>
      <p:sp>
        <p:nvSpPr>
          <p:cNvPr id="27" name="Rectangle 26"/>
          <p:cNvSpPr/>
          <p:nvPr/>
        </p:nvSpPr>
        <p:spPr>
          <a:xfrm>
            <a:off x="689283" y="2142055"/>
            <a:ext cx="2767495" cy="13637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Teorie komplexních potenciálů</a:t>
            </a:r>
          </a:p>
          <a:p>
            <a:pPr algn="ctr"/>
            <a:r>
              <a:rPr lang="cs-CZ" dirty="0" smtClean="0"/>
              <a:t>L.E.S. Formalismus Muschelišviliho formalismu</a:t>
            </a:r>
            <a:endParaRPr lang="cs-CZ" dirty="0"/>
          </a:p>
        </p:txBody>
      </p:sp>
      <p:sp>
        <p:nvSpPr>
          <p:cNvPr id="28" name="Rectangle 27"/>
          <p:cNvSpPr/>
          <p:nvPr/>
        </p:nvSpPr>
        <p:spPr>
          <a:xfrm>
            <a:off x="689284" y="3665672"/>
            <a:ext cx="2767495" cy="136375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Singulární integrální rovnice</a:t>
            </a:r>
          </a:p>
          <a:p>
            <a:pPr algn="ctr"/>
            <a:r>
              <a:rPr lang="cs-CZ" dirty="0" smtClean="0"/>
              <a:t>Metoda spojitě rozložených dislokací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89284" y="5181830"/>
                <a:ext cx="2767495" cy="920668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b="1" dirty="0" err="1" smtClean="0"/>
                  <a:t>Bettiho</a:t>
                </a:r>
                <a:r>
                  <a:rPr lang="cs-CZ" b="1" dirty="0" smtClean="0"/>
                  <a:t> reciproční teorém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/>
                        <a:ea typeface="Cambria Math"/>
                      </a:rPr>
                      <m:t>Ψ</m:t>
                    </m:r>
                  </m:oMath>
                </a14:m>
                <a:r>
                  <a:rPr lang="cs-CZ" dirty="0" smtClean="0"/>
                  <a:t> - integrál</a:t>
                </a:r>
                <a:endParaRPr lang="cs-CZ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84" y="5181830"/>
                <a:ext cx="2767495" cy="9206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835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86001"/>
            <a:ext cx="3624272" cy="35747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275856" y="2153106"/>
                <a:ext cx="1584176" cy="58477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cs-CZ" sz="3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cs-CZ" sz="32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153106"/>
                <a:ext cx="158417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6888192" y="386001"/>
            <a:ext cx="1590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accent5"/>
                </a:solidFill>
              </a:rPr>
              <a:t>ortotropní materiál</a:t>
            </a:r>
            <a:endParaRPr lang="cs-CZ" sz="1400" dirty="0">
              <a:solidFill>
                <a:schemeClr val="accent5"/>
              </a:solidFill>
            </a:endParaRPr>
          </a:p>
        </p:txBody>
      </p:sp>
      <p:cxnSp>
        <p:nvCxnSpPr>
          <p:cNvPr id="30" name="Straight Arrow Connector 29"/>
          <p:cNvCxnSpPr>
            <a:stCxn id="29" idx="2"/>
          </p:cNvCxnSpPr>
          <p:nvPr/>
        </p:nvCxnSpPr>
        <p:spPr>
          <a:xfrm flipH="1">
            <a:off x="6888195" y="693778"/>
            <a:ext cx="795151" cy="7688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9" idx="2"/>
          </p:cNvCxnSpPr>
          <p:nvPr/>
        </p:nvCxnSpPr>
        <p:spPr>
          <a:xfrm flipH="1">
            <a:off x="7236299" y="693778"/>
            <a:ext cx="447047" cy="19209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13" name="Group 112"/>
          <p:cNvGrpSpPr/>
          <p:nvPr/>
        </p:nvGrpSpPr>
        <p:grpSpPr>
          <a:xfrm>
            <a:off x="395536" y="1513474"/>
            <a:ext cx="3672407" cy="1042850"/>
            <a:chOff x="395536" y="1513474"/>
            <a:chExt cx="3672407" cy="10428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395536" y="1513474"/>
                  <a:ext cx="2664296" cy="104285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L.E.S. </a:t>
                  </a:r>
                  <a:r>
                    <a:rPr lang="cs-CZ" dirty="0" smtClean="0"/>
                    <a:t>formalismus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ℜ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𝛿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𝑖𝑗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cs-CZ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cs-CZ" i="1">
                                    <a:latin typeface="Cambria Math"/>
                                  </a:rPr>
                                  <m:t>𝛿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m:rPr>
                                <m:nor/>
                              </m:rPr>
                              <a:rPr lang="cs-CZ"/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US" b="0" dirty="0" smtClean="0">
                    <a:ea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=2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ℜ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𝑖𝑗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cs-CZ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cs-CZ" i="1">
                                    <a:latin typeface="Cambria Math"/>
                                  </a:rPr>
                                  <m:t>𝛿</m:t>
                                </m:r>
                              </m:sup>
                            </m:sSubSup>
                            <m:r>
                              <m:rPr>
                                <m:nor/>
                              </m:rPr>
                              <a:rPr lang="cs-CZ"/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1513474"/>
                  <a:ext cx="2664296" cy="104285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714" b="-1143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Bent Arrow 33"/>
            <p:cNvSpPr/>
            <p:nvPr/>
          </p:nvSpPr>
          <p:spPr>
            <a:xfrm flipH="1">
              <a:off x="3193662" y="1750680"/>
              <a:ext cx="874281" cy="271391"/>
            </a:xfrm>
            <a:prstGeom prst="bentArrow">
              <a:avLst>
                <a:gd name="adj1" fmla="val 25000"/>
                <a:gd name="adj2" fmla="val 3216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195735" y="2468892"/>
            <a:ext cx="4608513" cy="1653809"/>
            <a:chOff x="2195735" y="2468892"/>
            <a:chExt cx="4608513" cy="1653809"/>
          </a:xfrm>
        </p:grpSpPr>
        <p:grpSp>
          <p:nvGrpSpPr>
            <p:cNvPr id="68" name="Group 67"/>
            <p:cNvGrpSpPr/>
            <p:nvPr/>
          </p:nvGrpSpPr>
          <p:grpSpPr>
            <a:xfrm>
              <a:off x="2195735" y="2791621"/>
              <a:ext cx="4608513" cy="1331080"/>
              <a:chOff x="2195735" y="3101788"/>
              <a:chExt cx="4608513" cy="1331080"/>
            </a:xfrm>
          </p:grpSpPr>
          <p:sp>
            <p:nvSpPr>
              <p:cNvPr id="66" name="Freeform 65"/>
              <p:cNvSpPr/>
              <p:nvPr/>
            </p:nvSpPr>
            <p:spPr>
              <a:xfrm>
                <a:off x="2195735" y="3101788"/>
                <a:ext cx="4608513" cy="906571"/>
              </a:xfrm>
              <a:custGeom>
                <a:avLst/>
                <a:gdLst>
                  <a:gd name="connsiteX0" fmla="*/ 4598894 w 4598894"/>
                  <a:gd name="connsiteY0" fmla="*/ 403412 h 906571"/>
                  <a:gd name="connsiteX1" fmla="*/ 1855694 w 4598894"/>
                  <a:gd name="connsiteY1" fmla="*/ 896471 h 906571"/>
                  <a:gd name="connsiteX2" fmla="*/ 0 w 4598894"/>
                  <a:gd name="connsiteY2" fmla="*/ 0 h 906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98894" h="906571">
                    <a:moveTo>
                      <a:pt x="4598894" y="403412"/>
                    </a:moveTo>
                    <a:cubicBezTo>
                      <a:pt x="3610535" y="683559"/>
                      <a:pt x="2622176" y="963706"/>
                      <a:pt x="1855694" y="896471"/>
                    </a:cubicBezTo>
                    <a:cubicBezTo>
                      <a:pt x="1089212" y="829236"/>
                      <a:pt x="544606" y="414618"/>
                      <a:pt x="0" y="0"/>
                    </a:cubicBezTo>
                  </a:path>
                </a:pathLst>
              </a:cu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998708" y="4063536"/>
                <a:ext cx="21384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6"/>
                    </a:solidFill>
                  </a:rPr>
                  <a:t>L</a:t>
                </a:r>
                <a:r>
                  <a:rPr lang="cs-CZ" dirty="0" smtClean="0">
                    <a:solidFill>
                      <a:schemeClr val="accent6"/>
                    </a:solidFill>
                  </a:rPr>
                  <a:t>íce trhlin bez napětí</a:t>
                </a:r>
                <a:endParaRPr lang="cs-CZ" dirty="0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2438400" y="2468892"/>
              <a:ext cx="3783106" cy="960680"/>
              <a:chOff x="2438400" y="2779059"/>
              <a:chExt cx="3783106" cy="960680"/>
            </a:xfrm>
          </p:grpSpPr>
          <p:sp>
            <p:nvSpPr>
              <p:cNvPr id="73" name="Freeform 72"/>
              <p:cNvSpPr/>
              <p:nvPr/>
            </p:nvSpPr>
            <p:spPr>
              <a:xfrm>
                <a:off x="2438400" y="2779059"/>
                <a:ext cx="3783106" cy="591348"/>
              </a:xfrm>
              <a:custGeom>
                <a:avLst/>
                <a:gdLst>
                  <a:gd name="connsiteX0" fmla="*/ 3783106 w 3783106"/>
                  <a:gd name="connsiteY0" fmla="*/ 0 h 835896"/>
                  <a:gd name="connsiteX1" fmla="*/ 2187388 w 3783106"/>
                  <a:gd name="connsiteY1" fmla="*/ 833717 h 835896"/>
                  <a:gd name="connsiteX2" fmla="*/ 0 w 3783106"/>
                  <a:gd name="connsiteY2" fmla="*/ 259976 h 835896"/>
                  <a:gd name="connsiteX3" fmla="*/ 0 w 3783106"/>
                  <a:gd name="connsiteY3" fmla="*/ 259976 h 835896"/>
                  <a:gd name="connsiteX0" fmla="*/ 3783106 w 3783106"/>
                  <a:gd name="connsiteY0" fmla="*/ 0 h 880930"/>
                  <a:gd name="connsiteX1" fmla="*/ 1819835 w 3783106"/>
                  <a:gd name="connsiteY1" fmla="*/ 878540 h 880930"/>
                  <a:gd name="connsiteX2" fmla="*/ 0 w 3783106"/>
                  <a:gd name="connsiteY2" fmla="*/ 259976 h 880930"/>
                  <a:gd name="connsiteX3" fmla="*/ 0 w 3783106"/>
                  <a:gd name="connsiteY3" fmla="*/ 259976 h 880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83106" h="880930">
                    <a:moveTo>
                      <a:pt x="3783106" y="0"/>
                    </a:moveTo>
                    <a:cubicBezTo>
                      <a:pt x="3300506" y="395194"/>
                      <a:pt x="2450353" y="835211"/>
                      <a:pt x="1819835" y="878540"/>
                    </a:cubicBezTo>
                    <a:cubicBezTo>
                      <a:pt x="1189317" y="921869"/>
                      <a:pt x="303306" y="363070"/>
                      <a:pt x="0" y="259976"/>
                    </a:cubicBezTo>
                    <a:lnTo>
                      <a:pt x="0" y="259976"/>
                    </a:lnTo>
                  </a:path>
                </a:pathLst>
              </a:cu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3246918" y="3370407"/>
                <a:ext cx="1890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>
                    <a:solidFill>
                      <a:schemeClr val="accent6"/>
                    </a:solidFill>
                  </a:rPr>
                  <a:t>Dokonalé rozhraní</a:t>
                </a:r>
                <a:endParaRPr lang="cs-CZ" dirty="0">
                  <a:solidFill>
                    <a:schemeClr val="accent6"/>
                  </a:solidFill>
                </a:endParaRPr>
              </a:p>
            </p:txBody>
          </p:sp>
        </p:grpSp>
      </p:grpSp>
      <p:grpSp>
        <p:nvGrpSpPr>
          <p:cNvPr id="115" name="Group 114"/>
          <p:cNvGrpSpPr/>
          <p:nvPr/>
        </p:nvGrpSpPr>
        <p:grpSpPr>
          <a:xfrm>
            <a:off x="395536" y="2875574"/>
            <a:ext cx="2376264" cy="1524126"/>
            <a:chOff x="395536" y="2875574"/>
            <a:chExt cx="2376264" cy="1524126"/>
          </a:xfrm>
        </p:grpSpPr>
        <p:sp>
          <p:nvSpPr>
            <p:cNvPr id="76" name="TextBox 75"/>
            <p:cNvSpPr txBox="1"/>
            <p:nvPr/>
          </p:nvSpPr>
          <p:spPr>
            <a:xfrm>
              <a:off x="395536" y="3476370"/>
              <a:ext cx="2376264" cy="92333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Soustava 12-ti homogenních algebraických rovnic</a:t>
              </a:r>
              <a:endParaRPr lang="en-US" dirty="0" smtClean="0"/>
            </a:p>
          </p:txBody>
        </p:sp>
        <p:sp>
          <p:nvSpPr>
            <p:cNvPr id="77" name="Down Arrow 76"/>
            <p:cNvSpPr/>
            <p:nvPr/>
          </p:nvSpPr>
          <p:spPr>
            <a:xfrm>
              <a:off x="1187624" y="2875574"/>
              <a:ext cx="484632" cy="3693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261805" y="4948050"/>
            <a:ext cx="2509995" cy="380365"/>
            <a:chOff x="261805" y="4948050"/>
            <a:chExt cx="2509995" cy="3803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261805" y="4959083"/>
                  <a:ext cx="14104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>
                      <a:solidFill>
                        <a:schemeClr val="accent6"/>
                      </a:solidFill>
                    </a:rPr>
                    <a:t>Matice </a:t>
                  </a:r>
                  <a14:m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2</m:t>
                      </m:r>
                      <m:r>
                        <a:rPr lang="cs-CZ" b="0" i="1" smtClean="0">
                          <a:solidFill>
                            <a:schemeClr val="accent6"/>
                          </a:solidFill>
                          <a:latin typeface="Cambria Math"/>
                          <a:ea typeface="Cambria Math"/>
                        </a:rPr>
                        <m:t>×2</m:t>
                      </m:r>
                    </m:oMath>
                  </a14:m>
                  <a:endParaRPr lang="cs-CZ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805" y="4959083"/>
                  <a:ext cx="1410451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3896" t="-8197" b="-24590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3" name="Straight Arrow Connector 82"/>
            <p:cNvCxnSpPr>
              <a:stCxn id="81" idx="3"/>
            </p:cNvCxnSpPr>
            <p:nvPr/>
          </p:nvCxnSpPr>
          <p:spPr>
            <a:xfrm flipV="1">
              <a:off x="1672256" y="4948050"/>
              <a:ext cx="1099544" cy="1956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1408236" y="4575845"/>
            <a:ext cx="5761760" cy="1445443"/>
            <a:chOff x="1408236" y="4558991"/>
            <a:chExt cx="5761760" cy="1445443"/>
          </a:xfrm>
        </p:grpSpPr>
        <p:grpSp>
          <p:nvGrpSpPr>
            <p:cNvPr id="116" name="Group 115"/>
            <p:cNvGrpSpPr/>
            <p:nvPr/>
          </p:nvGrpSpPr>
          <p:grpSpPr>
            <a:xfrm>
              <a:off x="1408236" y="4558991"/>
              <a:ext cx="5761760" cy="1445443"/>
              <a:chOff x="1408236" y="4558991"/>
              <a:chExt cx="5761760" cy="14454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2057428" y="4756592"/>
                    <a:ext cx="2880320" cy="12003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sz="2400" b="1" i="1" smtClean="0">
                              <a:latin typeface="Cambria Math"/>
                            </a:rPr>
                            <m:t>𝑲</m:t>
                          </m:r>
                          <m:d>
                            <m:dPr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</m:d>
                          <m:r>
                            <a:rPr lang="cs-CZ" sz="2400" b="1" i="1" smtClean="0">
                              <a:latin typeface="Cambria Math"/>
                            </a:rPr>
                            <m:t>𝒗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=0</m:t>
                          </m:r>
                        </m:oMath>
                      </m:oMathPara>
                    </a14:m>
                    <a:endParaRPr lang="cs-CZ" sz="2400" b="0" dirty="0" smtClean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⇓</m:t>
                          </m:r>
                        </m:oMath>
                      </m:oMathPara>
                    </a14:m>
                    <a:endParaRPr lang="cs-CZ" sz="2400" dirty="0">
                      <a:ea typeface="Cambria Math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sz="2400" b="1" i="1">
                              <a:latin typeface="Cambria Math"/>
                            </a:rPr>
                            <m:t>𝒗</m:t>
                          </m:r>
                        </m:oMath>
                      </m:oMathPara>
                    </a14:m>
                    <a:endParaRPr lang="cs-CZ" sz="2400" dirty="0"/>
                  </a:p>
                </p:txBody>
              </p:sp>
            </mc:Choice>
            <mc:Fallback xmlns="">
              <p:sp>
                <p:nvSpPr>
                  <p:cNvPr id="79" name="TextBox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57428" y="4756592"/>
                    <a:ext cx="2880320" cy="1200329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4289676" y="4756592"/>
                    <a:ext cx="2880320" cy="124784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cs-CZ" sz="2400" b="0" i="0" smtClean="0">
                              <a:latin typeface="Cambria Math"/>
                            </a:rPr>
                            <m:t>det</m:t>
                          </m:r>
                          <m:d>
                            <m:dPr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2400" b="1" i="1">
                                  <a:latin typeface="Cambria Math"/>
                                </a:rPr>
                                <m:t>𝑲</m:t>
                              </m:r>
                              <m:d>
                                <m:dPr>
                                  <m:ctrlPr>
                                    <a:rPr lang="cs-CZ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</m:e>
                              </m:d>
                            </m:e>
                          </m:d>
                          <m:r>
                            <a:rPr lang="cs-CZ" sz="2400" b="0" i="1" smtClean="0">
                              <a:latin typeface="Cambria Math"/>
                            </a:rPr>
                            <m:t>=0</m:t>
                          </m:r>
                        </m:oMath>
                      </m:oMathPara>
                    </a14:m>
                    <a:endParaRPr lang="cs-CZ" sz="2400" dirty="0" smtClean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sz="2400" i="1" smtClean="0">
                              <a:latin typeface="Cambria Math"/>
                              <a:ea typeface="Cambria Math"/>
                            </a:rPr>
                            <m:t>⇓</m:t>
                          </m:r>
                        </m:oMath>
                      </m:oMathPara>
                    </a14:m>
                    <a:endParaRPr lang="cs-CZ" sz="2400" dirty="0" smtClean="0">
                      <a:ea typeface="Cambria Math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sz="240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oMath>
                      </m:oMathPara>
                    </a14:m>
                    <a:endParaRPr lang="cs-CZ" sz="2400" dirty="0"/>
                  </a:p>
                </p:txBody>
              </p:sp>
            </mc:Choice>
            <mc:Fallback xmlns="">
              <p:sp>
                <p:nvSpPr>
                  <p:cNvPr id="80" name="TextBox 7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89676" y="4756592"/>
                    <a:ext cx="2880320" cy="124784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5" name="Bent Arrow 84"/>
              <p:cNvSpPr/>
              <p:nvPr/>
            </p:nvSpPr>
            <p:spPr>
              <a:xfrm rot="10800000" flipH="1">
                <a:off x="1408236" y="4558991"/>
                <a:ext cx="792088" cy="584758"/>
              </a:xfrm>
              <a:prstGeom prst="bentArrow">
                <a:avLst>
                  <a:gd name="adj1" fmla="val 16315"/>
                  <a:gd name="adj2" fmla="val 32160"/>
                  <a:gd name="adj3" fmla="val 25000"/>
                  <a:gd name="adj4" fmla="val 4375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4023444" y="5520938"/>
                  <a:ext cx="11000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sz="2400" i="1" smtClean="0">
                            <a:latin typeface="Cambria Math"/>
                            <a:ea typeface="Cambria Math"/>
                          </a:rPr>
                          <m:t>⇐</m:t>
                        </m:r>
                      </m:oMath>
                    </m:oMathPara>
                  </a14:m>
                  <a:endParaRPr lang="cs-CZ" sz="2400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3444" y="5520938"/>
                  <a:ext cx="1100032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0" name="Group 119"/>
          <p:cNvGrpSpPr/>
          <p:nvPr/>
        </p:nvGrpSpPr>
        <p:grpSpPr>
          <a:xfrm>
            <a:off x="992361" y="5520938"/>
            <a:ext cx="2254557" cy="369332"/>
            <a:chOff x="992361" y="5520938"/>
            <a:chExt cx="2254557" cy="369332"/>
          </a:xfrm>
        </p:grpSpPr>
        <p:sp>
          <p:nvSpPr>
            <p:cNvPr id="88" name="TextBox 87"/>
            <p:cNvSpPr txBox="1"/>
            <p:nvPr/>
          </p:nvSpPr>
          <p:spPr>
            <a:xfrm>
              <a:off x="992361" y="5520938"/>
              <a:ext cx="1468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schemeClr val="accent6"/>
                  </a:solidFill>
                </a:rPr>
                <a:t>Vlastní vektor</a:t>
              </a:r>
              <a:endParaRPr lang="cs-CZ" dirty="0">
                <a:solidFill>
                  <a:schemeClr val="accent6"/>
                </a:solidFill>
              </a:endParaRPr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>
              <a:off x="2538519" y="5718977"/>
              <a:ext cx="708399" cy="3120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5868145" y="5197772"/>
            <a:ext cx="2632828" cy="646331"/>
            <a:chOff x="5868145" y="5197772"/>
            <a:chExt cx="2632828" cy="646331"/>
          </a:xfrm>
        </p:grpSpPr>
        <p:sp>
          <p:nvSpPr>
            <p:cNvPr id="91" name="TextBox 90"/>
            <p:cNvSpPr txBox="1"/>
            <p:nvPr/>
          </p:nvSpPr>
          <p:spPr>
            <a:xfrm>
              <a:off x="6279403" y="5197772"/>
              <a:ext cx="22215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schemeClr val="accent6"/>
                  </a:solidFill>
                </a:rPr>
                <a:t>Charakteristické číslo</a:t>
              </a:r>
            </a:p>
            <a:p>
              <a:r>
                <a:rPr lang="cs-CZ" dirty="0">
                  <a:solidFill>
                    <a:schemeClr val="accent6"/>
                  </a:solidFill>
                </a:rPr>
                <a:t>e</a:t>
              </a:r>
              <a:r>
                <a:rPr lang="cs-CZ" dirty="0" smtClean="0">
                  <a:solidFill>
                    <a:schemeClr val="accent6"/>
                  </a:solidFill>
                </a:rPr>
                <a:t>xponentu singularity</a:t>
              </a:r>
              <a:endParaRPr lang="cs-CZ" dirty="0">
                <a:solidFill>
                  <a:schemeClr val="accent6"/>
                </a:solidFill>
              </a:endParaRPr>
            </a:p>
          </p:txBody>
        </p:sp>
        <p:cxnSp>
          <p:nvCxnSpPr>
            <p:cNvPr id="92" name="Straight Arrow Connector 91"/>
            <p:cNvCxnSpPr>
              <a:stCxn id="91" idx="1"/>
            </p:cNvCxnSpPr>
            <p:nvPr/>
          </p:nvCxnSpPr>
          <p:spPr>
            <a:xfrm flipH="1">
              <a:off x="5868145" y="5520938"/>
              <a:ext cx="411258" cy="2620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5729836" y="3965909"/>
            <a:ext cx="3040954" cy="807537"/>
            <a:chOff x="5729836" y="3965909"/>
            <a:chExt cx="3040954" cy="807537"/>
          </a:xfrm>
        </p:grpSpPr>
        <p:sp>
          <p:nvSpPr>
            <p:cNvPr id="94" name="TextBox 93"/>
            <p:cNvSpPr txBox="1"/>
            <p:nvPr/>
          </p:nvSpPr>
          <p:spPr>
            <a:xfrm>
              <a:off x="6349037" y="3965909"/>
              <a:ext cx="24217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schemeClr val="accent6"/>
                  </a:solidFill>
                </a:rPr>
                <a:t>Charakteristické rovnice</a:t>
              </a:r>
              <a:endParaRPr lang="cs-CZ" dirty="0">
                <a:solidFill>
                  <a:schemeClr val="accent6"/>
                </a:solidFill>
              </a:endParaRPr>
            </a:p>
          </p:txBody>
        </p:sp>
        <p:cxnSp>
          <p:nvCxnSpPr>
            <p:cNvPr id="95" name="Straight Arrow Connector 94"/>
            <p:cNvCxnSpPr>
              <a:endCxn id="80" idx="0"/>
            </p:cNvCxnSpPr>
            <p:nvPr/>
          </p:nvCxnSpPr>
          <p:spPr>
            <a:xfrm flipH="1">
              <a:off x="5729836" y="4284141"/>
              <a:ext cx="603032" cy="48930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>
            <a:off x="385813" y="5991671"/>
            <a:ext cx="8267560" cy="697330"/>
            <a:chOff x="385813" y="5991671"/>
            <a:chExt cx="8267560" cy="697330"/>
          </a:xfrm>
        </p:grpSpPr>
        <p:grpSp>
          <p:nvGrpSpPr>
            <p:cNvPr id="122" name="Group 121"/>
            <p:cNvGrpSpPr/>
            <p:nvPr/>
          </p:nvGrpSpPr>
          <p:grpSpPr>
            <a:xfrm>
              <a:off x="2057428" y="5991671"/>
              <a:ext cx="5112568" cy="491282"/>
              <a:chOff x="2057428" y="5991671"/>
              <a:chExt cx="5112568" cy="49128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2057428" y="5991671"/>
                    <a:ext cx="288032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̃"/>
                              <m:ctrlPr>
                                <a:rPr lang="cs-CZ" sz="2400" b="1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24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𝒗</m:t>
                              </m:r>
                            </m:e>
                          </m:acc>
                        </m:oMath>
                      </m:oMathPara>
                    </a14:m>
                    <a:endParaRPr lang="cs-CZ" sz="2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1" name="TextBox 1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57428" y="5991671"/>
                    <a:ext cx="2880320" cy="461665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4289676" y="5991671"/>
                    <a:ext cx="288032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sz="24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cs-CZ" sz="240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</m:oMath>
                      </m:oMathPara>
                    </a14:m>
                    <a:endParaRPr lang="cs-CZ" sz="2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" name="TextBox 10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89676" y="5991671"/>
                    <a:ext cx="2880320" cy="461665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4023444" y="6021288"/>
                    <a:ext cx="110003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sz="2400" i="1" smtClean="0">
                              <a:latin typeface="Cambria Math"/>
                              <a:ea typeface="Cambria Math"/>
                            </a:rPr>
                            <m:t>⇐</m:t>
                          </m:r>
                        </m:oMath>
                      </m:oMathPara>
                    </a14:m>
                    <a:endParaRPr lang="cs-CZ" sz="2400" dirty="0"/>
                  </a:p>
                </p:txBody>
              </p:sp>
            </mc:Choice>
            <mc:Fallback xmlns="">
              <p:sp>
                <p:nvSpPr>
                  <p:cNvPr id="103" name="TextBox 10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23444" y="6021288"/>
                    <a:ext cx="1100032" cy="461665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4" name="Group 123"/>
            <p:cNvGrpSpPr/>
            <p:nvPr/>
          </p:nvGrpSpPr>
          <p:grpSpPr>
            <a:xfrm>
              <a:off x="385813" y="6028495"/>
              <a:ext cx="8267560" cy="660506"/>
              <a:chOff x="385813" y="6028495"/>
              <a:chExt cx="8267560" cy="660506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6431803" y="6028495"/>
                <a:ext cx="22215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>
                    <a:solidFill>
                      <a:schemeClr val="accent6"/>
                    </a:solidFill>
                  </a:rPr>
                  <a:t>Charakteristické číslo</a:t>
                </a:r>
              </a:p>
              <a:p>
                <a:r>
                  <a:rPr lang="cs-CZ" dirty="0" smtClean="0">
                    <a:solidFill>
                      <a:schemeClr val="accent6"/>
                    </a:solidFill>
                  </a:rPr>
                  <a:t>pomocného řešení</a:t>
                </a:r>
                <a:endParaRPr lang="cs-CZ" dirty="0">
                  <a:solidFill>
                    <a:schemeClr val="accent6"/>
                  </a:solidFill>
                </a:endParaRPr>
              </a:p>
            </p:txBody>
          </p:sp>
          <p:cxnSp>
            <p:nvCxnSpPr>
              <p:cNvPr id="105" name="Straight Arrow Connector 104"/>
              <p:cNvCxnSpPr>
                <a:stCxn id="104" idx="1"/>
              </p:cNvCxnSpPr>
              <p:nvPr/>
            </p:nvCxnSpPr>
            <p:spPr>
              <a:xfrm flipH="1" flipV="1">
                <a:off x="6073774" y="6252120"/>
                <a:ext cx="358029" cy="9954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grpSp>
            <p:nvGrpSpPr>
              <p:cNvPr id="123" name="Group 122"/>
              <p:cNvGrpSpPr/>
              <p:nvPr/>
            </p:nvGrpSpPr>
            <p:grpSpPr>
              <a:xfrm>
                <a:off x="385813" y="6042670"/>
                <a:ext cx="2890043" cy="646331"/>
                <a:chOff x="385813" y="6042670"/>
                <a:chExt cx="2890043" cy="646331"/>
              </a:xfrm>
            </p:grpSpPr>
            <p:sp>
              <p:nvSpPr>
                <p:cNvPr id="108" name="TextBox 107"/>
                <p:cNvSpPr txBox="1"/>
                <p:nvPr/>
              </p:nvSpPr>
              <p:spPr>
                <a:xfrm>
                  <a:off x="385813" y="6042670"/>
                  <a:ext cx="193854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cs-CZ" dirty="0" smtClean="0">
                      <a:solidFill>
                        <a:schemeClr val="accent6"/>
                      </a:solidFill>
                    </a:rPr>
                    <a:t>Vlastní vektor</a:t>
                  </a:r>
                </a:p>
                <a:p>
                  <a:pPr algn="r"/>
                  <a:r>
                    <a:rPr lang="cs-CZ" dirty="0" smtClean="0">
                      <a:solidFill>
                        <a:schemeClr val="accent6"/>
                      </a:solidFill>
                    </a:rPr>
                    <a:t>pomocného řešení</a:t>
                  </a:r>
                  <a:endParaRPr lang="cs-CZ" dirty="0">
                    <a:solidFill>
                      <a:schemeClr val="accent6"/>
                    </a:solidFill>
                  </a:endParaRPr>
                </a:p>
              </p:txBody>
            </p:sp>
            <p:cxnSp>
              <p:nvCxnSpPr>
                <p:cNvPr id="109" name="Straight Arrow Connector 108"/>
                <p:cNvCxnSpPr/>
                <p:nvPr/>
              </p:nvCxnSpPr>
              <p:spPr>
                <a:xfrm flipV="1">
                  <a:off x="2324357" y="6252120"/>
                  <a:ext cx="951499" cy="11371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84894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86001"/>
            <a:ext cx="3624272" cy="35747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2781797" cy="4869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616116" y="4083816"/>
                <a:ext cx="2808312" cy="2479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Materiálové charakteristiky: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cs-CZ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cs-CZ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cs-CZ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  <a:ea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/>
                        <a:ea typeface="Cambria Math"/>
                      </a:rPr>
                      <m:t>=0.1</m:t>
                    </m:r>
                  </m:oMath>
                </a14:m>
                <a:r>
                  <a:rPr lang="cs-CZ" i="1" dirty="0" smtClean="0">
                    <a:latin typeface="Cambria Math"/>
                  </a:rPr>
                  <a:t>,</a:t>
                </a:r>
                <a:endParaRPr lang="cs-CZ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 dirty="0" smtClean="0">
                            <a:latin typeface="Cambria Math"/>
                            <a:ea typeface="Cambria Math"/>
                          </a:rPr>
                          <m:t>𝜚</m:t>
                        </m:r>
                      </m:e>
                      <m:sub>
                        <m:r>
                          <a:rPr lang="cs-CZ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b="0" i="1" dirty="0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cs-CZ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cs-CZ" i="1" dirty="0">
                                    <a:latin typeface="Cambria Math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cs-CZ" i="1" dirty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 dirty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cs-CZ" i="1" dirty="0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cs-CZ" i="1" dirty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cs-CZ" i="1" dirty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 dirty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cs-CZ" i="1" dirty="0">
                                        <a:latin typeface="Cambria Math"/>
                                      </a:rPr>
                                      <m:t>66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cs-CZ" i="1" dirty="0">
                                    <a:latin typeface="Cambria Math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cs-CZ" i="1" dirty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/>
                                            <a:ea typeface="Cambria Math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/>
                                            <a:ea typeface="Cambria Math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/>
                                            <a:ea typeface="Cambria Math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/>
                                            <a:ea typeface="Cambria Math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</m:rad>
                              </m:den>
                            </m:f>
                          </m:e>
                        </m:d>
                      </m:e>
                      <m:sub>
                        <m:r>
                          <a:rPr lang="cs-CZ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b="0" i="1" dirty="0" smtClean="0">
                        <a:latin typeface="Cambria Math"/>
                      </a:rPr>
                      <m:t>=2.0</m:t>
                    </m:r>
                  </m:oMath>
                </a14:m>
                <a:r>
                  <a:rPr lang="cs-CZ" dirty="0" smtClean="0"/>
                  <a:t>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/>
                        <a:ea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1.0</m:t>
                    </m:r>
                  </m:oMath>
                </a14:m>
                <a:r>
                  <a:rPr lang="cs-CZ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𝜚</m:t>
                        </m:r>
                      </m:e>
                      <m:sub>
                        <m:r>
                          <a:rPr lang="cs-CZ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cs-CZ" i="1" dirty="0">
                        <a:latin typeface="Cambria Math"/>
                      </a:rPr>
                      <m:t>=</m:t>
                    </m:r>
                    <m:r>
                      <a:rPr lang="cs-CZ" b="0" i="1" dirty="0" smtClean="0">
                        <a:latin typeface="Cambria Math"/>
                      </a:rPr>
                      <m:t>1</m:t>
                    </m:r>
                    <m:r>
                      <a:rPr lang="cs-CZ" i="1" dirty="0">
                        <a:latin typeface="Cambria Math"/>
                      </a:rPr>
                      <m:t>.0</m:t>
                    </m:r>
                  </m:oMath>
                </a14:m>
                <a:r>
                  <a:rPr lang="cs-CZ" dirty="0" smtClean="0"/>
                  <a:t>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=60000</m:t>
                    </m:r>
                  </m:oMath>
                </a14:m>
                <a:r>
                  <a:rPr lang="cs-CZ" dirty="0" smtClean="0"/>
                  <a:t> MPa,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/>
                            <a:ea typeface="Cambria Math"/>
                          </a:rPr>
                          <m:t>𝜐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=0.2</m:t>
                    </m:r>
                  </m:oMath>
                </a14:m>
                <a:r>
                  <a:rPr lang="cs-CZ" dirty="0"/>
                  <a:t> </a:t>
                </a:r>
                <a:r>
                  <a:rPr lang="cs-CZ" dirty="0" smtClean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𝛽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cs-CZ" dirty="0" smtClean="0"/>
                  <a:t>.</a:t>
                </a:r>
                <a:endParaRPr lang="cs-CZ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116" y="4083816"/>
                <a:ext cx="2808312" cy="2479846"/>
              </a:xfrm>
              <a:prstGeom prst="rect">
                <a:avLst/>
              </a:prstGeom>
              <a:blipFill rotWithShape="1">
                <a:blip r:embed="rId5"/>
                <a:stretch>
                  <a:fillRect l="-1735" t="-1229" r="-1085" b="-29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3821058" y="4768900"/>
            <a:ext cx="1327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/>
                </a:solidFill>
              </a:rPr>
              <a:t>Dundursovyparametry</a:t>
            </a:r>
            <a:endParaRPr lang="cs-CZ" dirty="0">
              <a:solidFill>
                <a:schemeClr val="accent6"/>
              </a:solidFill>
            </a:endParaRPr>
          </a:p>
        </p:txBody>
      </p:sp>
      <p:cxnSp>
        <p:nvCxnSpPr>
          <p:cNvPr id="55" name="Straight Arrow Connector 54"/>
          <p:cNvCxnSpPr>
            <a:stCxn id="54" idx="3"/>
          </p:cNvCxnSpPr>
          <p:nvPr/>
        </p:nvCxnSpPr>
        <p:spPr>
          <a:xfrm>
            <a:off x="5148064" y="5092066"/>
            <a:ext cx="468052" cy="12172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3491880" y="5415231"/>
            <a:ext cx="933195" cy="9660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95536" y="764704"/>
            <a:ext cx="3816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</a:rPr>
              <a:t>Key Engineering Materials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2008, </a:t>
            </a:r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</a:rPr>
              <a:t>385, 541–544.</a:t>
            </a:r>
            <a:endParaRPr lang="cs-CZ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19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/>
          <p:cNvGrpSpPr/>
          <p:nvPr/>
        </p:nvGrpSpPr>
        <p:grpSpPr>
          <a:xfrm>
            <a:off x="2150165" y="386001"/>
            <a:ext cx="6865968" cy="4863637"/>
            <a:chOff x="2150165" y="386001"/>
            <a:chExt cx="6865968" cy="48636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0165" y="539889"/>
              <a:ext cx="6740190" cy="3988904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888192" y="386001"/>
              <a:ext cx="15903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 smtClean="0">
                  <a:solidFill>
                    <a:schemeClr val="accent5"/>
                  </a:solidFill>
                </a:rPr>
                <a:t>ortotropní materiál</a:t>
              </a:r>
              <a:endParaRPr lang="cs-CZ" sz="1400" dirty="0">
                <a:solidFill>
                  <a:schemeClr val="accent5"/>
                </a:solidFill>
              </a:endParaRPr>
            </a:p>
          </p:txBody>
        </p:sp>
        <p:cxnSp>
          <p:nvCxnSpPr>
            <p:cNvPr id="30" name="Straight Arrow Connector 29"/>
            <p:cNvCxnSpPr>
              <a:stCxn id="29" idx="2"/>
            </p:cNvCxnSpPr>
            <p:nvPr/>
          </p:nvCxnSpPr>
          <p:spPr>
            <a:xfrm flipH="1">
              <a:off x="6732240" y="693778"/>
              <a:ext cx="951106" cy="7189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9" idx="2"/>
            </p:cNvCxnSpPr>
            <p:nvPr/>
          </p:nvCxnSpPr>
          <p:spPr>
            <a:xfrm flipH="1">
              <a:off x="6948264" y="693778"/>
              <a:ext cx="735082" cy="244719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588224" y="4640272"/>
              <a:ext cx="24279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 smtClean="0">
                  <a:solidFill>
                    <a:schemeClr val="accent5"/>
                  </a:solidFill>
                </a:rPr>
                <a:t>Aplikace zatížení vnější hranice</a:t>
              </a:r>
              <a:endParaRPr lang="cs-CZ" sz="1400" dirty="0">
                <a:solidFill>
                  <a:schemeClr val="accent5"/>
                </a:solidFill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 flipV="1">
              <a:off x="7802178" y="3140968"/>
              <a:ext cx="676321" cy="14993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6381437" y="4941861"/>
              <a:ext cx="26346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 smtClean="0">
                  <a:solidFill>
                    <a:schemeClr val="accent5"/>
                  </a:solidFill>
                </a:rPr>
                <a:t>Hranice tělesa může být omezená</a:t>
              </a:r>
              <a:endParaRPr lang="cs-CZ" sz="1400" dirty="0">
                <a:solidFill>
                  <a:schemeClr val="accent5"/>
                </a:solidFill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H="1" flipV="1">
              <a:off x="6372200" y="4528795"/>
              <a:ext cx="108012" cy="4302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54887" y="4625061"/>
                <a:ext cx="5729967" cy="10642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  <m:d>
                            <m:dPr>
                              <m:ctrlPr>
                                <a:rPr lang="el-GR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l-GR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800" b="1" i="1" smtClean="0">
                                      <a:latin typeface="Cambria Math"/>
                                      <a:ea typeface="Cambria Math"/>
                                    </a:rPr>
                                    <m:t>𝑼</m:t>
                                  </m:r>
                                </m:e>
                                <m:sup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𝑀𝐾𝑃</m:t>
                                  </m:r>
                                </m:sup>
                              </m:sSup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cs-CZ" sz="28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  <m:sSub>
                                <m:sSubPr>
                                  <m:ctrlP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1" i="1" smtClean="0">
                                      <a:latin typeface="Cambria Math"/>
                                      <a:ea typeface="Cambria Math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cs-CZ" sz="2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sz="2800" b="1" i="1">
                                              <a:latin typeface="Cambria Math"/>
                                              <a:ea typeface="Cambria Math"/>
                                            </a:rPr>
                                            <m:t>𝒗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  <a:ea typeface="Cambria Math"/>
                            </a:rPr>
                            <m:t>Ψ</m:t>
                          </m:r>
                          <m:d>
                            <m:dPr>
                              <m:ctrlPr>
                                <a:rPr lang="el-GR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cs-CZ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8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cs-CZ" sz="2800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  <m:sSub>
                                <m:sSubPr>
                                  <m:ctrlPr>
                                    <a:rPr lang="cs-CZ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1" i="1">
                                      <a:latin typeface="Cambria Math"/>
                                      <a:ea typeface="Cambria Math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cs-CZ" sz="28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cs-CZ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800" b="1" i="1">
                                          <a:latin typeface="Cambria Math"/>
                                          <a:ea typeface="Cambria Math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cs-CZ" sz="2800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cs-CZ" sz="2800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cs-CZ" sz="28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cs-CZ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cs-CZ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800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cs-CZ" sz="28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cs-CZ" sz="2800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  <m:sSub>
                                <m:sSubPr>
                                  <m:ctrlPr>
                                    <a:rPr lang="cs-CZ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1" i="1">
                                      <a:latin typeface="Cambria Math"/>
                                      <a:ea typeface="Cambria Math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cs-CZ" sz="28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cs-CZ" sz="28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cs-CZ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cs-CZ" sz="28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sz="2800" b="1" i="1">
                                              <a:latin typeface="Cambria Math"/>
                                              <a:ea typeface="Cambria Math"/>
                                            </a:rPr>
                                            <m:t>𝒗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cs-CZ" sz="2800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cs-CZ" sz="2800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cs-CZ" sz="28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87" y="4625061"/>
                <a:ext cx="5729967" cy="10642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29236" y="2459670"/>
                <a:ext cx="1584176" cy="58477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200" b="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cs-CZ" sz="32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cs-CZ" sz="3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cs-CZ" sz="32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36" y="2459670"/>
                <a:ext cx="1584176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329236" y="404664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</a:rPr>
              <a:t>12th International Conference on Fracture, Ottawa, Ontario,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</a:rPr>
              <a:t>2009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</a:rPr>
              <a:t> Canada, 1–10.</a:t>
            </a:r>
            <a:endParaRPr lang="cs-CZ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46" name="Group 145"/>
          <p:cNvGrpSpPr/>
          <p:nvPr/>
        </p:nvGrpSpPr>
        <p:grpSpPr>
          <a:xfrm>
            <a:off x="2633492" y="5157195"/>
            <a:ext cx="6256863" cy="1631195"/>
            <a:chOff x="2633492" y="5157195"/>
            <a:chExt cx="6256863" cy="1631195"/>
          </a:xfrm>
        </p:grpSpPr>
        <p:sp>
          <p:nvSpPr>
            <p:cNvPr id="81" name="TextBox 80"/>
            <p:cNvSpPr txBox="1"/>
            <p:nvPr/>
          </p:nvSpPr>
          <p:spPr>
            <a:xfrm>
              <a:off x="2699792" y="6142059"/>
              <a:ext cx="61905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 smtClean="0">
                  <a:solidFill>
                    <a:schemeClr val="accent6"/>
                  </a:solidFill>
                </a:rPr>
                <a:t>Regulární a pomocné </a:t>
              </a:r>
              <a:r>
                <a:rPr lang="cs-CZ" dirty="0">
                  <a:solidFill>
                    <a:schemeClr val="accent6"/>
                  </a:solidFill>
                </a:rPr>
                <a:t>řešení </a:t>
              </a:r>
              <a:r>
                <a:rPr lang="cs-CZ" dirty="0" smtClean="0">
                  <a:solidFill>
                    <a:schemeClr val="accent6"/>
                  </a:solidFill>
                </a:rPr>
                <a:t>sestavené pomocí </a:t>
              </a:r>
              <a:r>
                <a:rPr lang="cs-CZ" dirty="0">
                  <a:solidFill>
                    <a:schemeClr val="accent6"/>
                  </a:solidFill>
                </a:rPr>
                <a:t>L.E.S. formalismu a předchozího řešení charakteristické rovnice </a:t>
              </a:r>
              <a:r>
                <a:rPr lang="cs-CZ" dirty="0" smtClean="0">
                  <a:solidFill>
                    <a:schemeClr val="accent6"/>
                  </a:solidFill>
                </a:rPr>
                <a:t>trhliny </a:t>
              </a:r>
              <a:endParaRPr lang="cs-CZ" dirty="0">
                <a:solidFill>
                  <a:schemeClr val="accent6"/>
                </a:solidFill>
              </a:endParaRPr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 flipH="1" flipV="1">
              <a:off x="3707906" y="5157195"/>
              <a:ext cx="368012" cy="10081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 flipV="1">
              <a:off x="2633492" y="5689327"/>
              <a:ext cx="1290437" cy="4759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H="1" flipV="1">
              <a:off x="4139952" y="5565366"/>
              <a:ext cx="72008" cy="5766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329236" y="1268760"/>
            <a:ext cx="6840760" cy="3371512"/>
            <a:chOff x="329236" y="1268760"/>
            <a:chExt cx="6840760" cy="33715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29236" y="3371759"/>
                  <a:ext cx="3312368" cy="923330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Ψ</m:t>
                      </m:r>
                    </m:oMath>
                  </a14:m>
                  <a:r>
                    <a:rPr lang="cs-CZ" dirty="0" smtClean="0">
                      <a:solidFill>
                        <a:schemeClr val="bg1"/>
                      </a:solidFill>
                    </a:rPr>
                    <a:t>-integrál vyjádřen podél cesty dostatečně vzdálené od vrcholu trhliny, kde </a:t>
                  </a:r>
                  <a14:m>
                    <m:oMath xmlns:m="http://schemas.openxmlformats.org/officeDocument/2006/math">
                      <m:r>
                        <a:rPr lang="cs-CZ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𝑀𝐾𝑃</m:t>
                      </m:r>
                    </m:oMath>
                  </a14:m>
                  <a:r>
                    <a:rPr lang="cs-CZ" dirty="0" smtClean="0">
                      <a:solidFill>
                        <a:schemeClr val="bg1"/>
                      </a:solidFill>
                    </a:rPr>
                    <a:t> řešení je přesné</a:t>
                  </a:r>
                  <a:endParaRPr lang="cs-CZ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236" y="3371759"/>
                  <a:ext cx="3312368" cy="92333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9" name="Straight Arrow Connector 128"/>
            <p:cNvCxnSpPr>
              <a:stCxn id="22" idx="2"/>
            </p:cNvCxnSpPr>
            <p:nvPr/>
          </p:nvCxnSpPr>
          <p:spPr>
            <a:xfrm>
              <a:off x="1985420" y="4295089"/>
              <a:ext cx="118377" cy="345183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>
              <a:stCxn id="22" idx="3"/>
            </p:cNvCxnSpPr>
            <p:nvPr/>
          </p:nvCxnSpPr>
          <p:spPr>
            <a:xfrm flipV="1">
              <a:off x="3641604" y="3703220"/>
              <a:ext cx="498348" cy="130204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Arc 16"/>
            <p:cNvSpPr/>
            <p:nvPr/>
          </p:nvSpPr>
          <p:spPr>
            <a:xfrm>
              <a:off x="3923928" y="1268760"/>
              <a:ext cx="3246068" cy="3096344"/>
            </a:xfrm>
            <a:prstGeom prst="arc">
              <a:avLst>
                <a:gd name="adj1" fmla="val 4731073"/>
                <a:gd name="adj2" fmla="val 4232202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060080" y="1022739"/>
                <a:ext cx="2080258" cy="10772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 smtClean="0">
                    <a:solidFill>
                      <a:schemeClr val="bg1"/>
                    </a:solidFill>
                    <a:ea typeface="Cambria Math"/>
                  </a:rPr>
                  <a:t>Integrační cesta může být zvolena libovolně, protože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Ψ</m:t>
                    </m:r>
                  </m:oMath>
                </a14:m>
                <a:r>
                  <a:rPr lang="cs-CZ" sz="1600" dirty="0" smtClean="0">
                    <a:solidFill>
                      <a:schemeClr val="bg1"/>
                    </a:solidFill>
                  </a:rPr>
                  <a:t>-integrál je na ní </a:t>
                </a:r>
                <a:r>
                  <a:rPr lang="cs-CZ" sz="1600" i="1" dirty="0" smtClean="0">
                    <a:solidFill>
                      <a:schemeClr val="bg1"/>
                    </a:solidFill>
                  </a:rPr>
                  <a:t>nazávislý</a:t>
                </a:r>
                <a:r>
                  <a:rPr lang="cs-CZ" sz="1600" dirty="0" smtClean="0">
                    <a:solidFill>
                      <a:schemeClr val="bg1"/>
                    </a:solidFill>
                  </a:rPr>
                  <a:t> .</a:t>
                </a:r>
                <a:endParaRPr lang="cs-CZ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080" y="1022739"/>
                <a:ext cx="2080258" cy="107721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5" name="Group 144"/>
          <p:cNvGrpSpPr/>
          <p:nvPr/>
        </p:nvGrpSpPr>
        <p:grpSpPr>
          <a:xfrm>
            <a:off x="257228" y="4959083"/>
            <a:ext cx="2154532" cy="1448627"/>
            <a:chOff x="257228" y="4959083"/>
            <a:chExt cx="2154532" cy="14486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/>
                <p:cNvSpPr txBox="1"/>
                <p:nvPr/>
              </p:nvSpPr>
              <p:spPr>
                <a:xfrm>
                  <a:off x="257228" y="6038378"/>
                  <a:ext cx="13681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14:m>
                    <m:oMath xmlns:m="http://schemas.openxmlformats.org/officeDocument/2006/math">
                      <m:r>
                        <a:rPr lang="cs-CZ" i="1" dirty="0" smtClean="0">
                          <a:solidFill>
                            <a:schemeClr val="accent6"/>
                          </a:solidFill>
                          <a:latin typeface="Cambria Math"/>
                        </a:rPr>
                        <m:t>𝑀𝐾𝑃</m:t>
                      </m:r>
                    </m:oMath>
                  </a14:m>
                  <a:r>
                    <a:rPr lang="cs-CZ" dirty="0" smtClean="0">
                      <a:solidFill>
                        <a:schemeClr val="accent6"/>
                      </a:solidFill>
                    </a:rPr>
                    <a:t> řešení</a:t>
                  </a:r>
                  <a:endParaRPr lang="cs-CZ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137" name="TextBox 1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228" y="6038378"/>
                  <a:ext cx="1368152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333" r="-3556" b="-2666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8" name="Straight Arrow Connector 137"/>
            <p:cNvCxnSpPr/>
            <p:nvPr/>
          </p:nvCxnSpPr>
          <p:spPr>
            <a:xfrm flipV="1">
              <a:off x="683568" y="4959083"/>
              <a:ext cx="1728192" cy="10354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5724128" y="4549401"/>
            <a:ext cx="3334662" cy="1215586"/>
            <a:chOff x="5724128" y="4549401"/>
            <a:chExt cx="3334662" cy="121558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Rectangle 1"/>
                <p:cNvSpPr/>
                <p:nvPr/>
              </p:nvSpPr>
              <p:spPr>
                <a:xfrm>
                  <a:off x="6255185" y="4549401"/>
                  <a:ext cx="2803605" cy="121558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1400" dirty="0" smtClean="0"/>
                    <a:t>Analogie s určováním koeficientů</a:t>
                  </a:r>
                  <a:br>
                    <a:rPr lang="cs-CZ" sz="1400" dirty="0" smtClean="0"/>
                  </a:br>
                  <a:r>
                    <a:rPr lang="cs-CZ" sz="1400" dirty="0" smtClean="0"/>
                    <a:t>Fourierovy řady:</a:t>
                  </a: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cs-CZ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cs-CZ" sz="14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cs-CZ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1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14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cs-CZ" sz="1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r>
                            <a:rPr lang="cs-CZ" sz="14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cs-CZ" sz="1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cs-CZ" sz="14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1400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sz="1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func>
                          <m:r>
                            <m:rPr>
                              <m:sty m:val="p"/>
                            </m:rPr>
                            <a:rPr lang="cs-CZ" sz="1400">
                              <a:latin typeface="Cambria Math"/>
                            </a:rPr>
                            <m:t>d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𝑡</m:t>
                          </m:r>
                        </m:e>
                      </m:nary>
                    </m:oMath>
                  </a14:m>
                  <a:r>
                    <a:rPr lang="cs-CZ" sz="1400" dirty="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cs-CZ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cs-CZ" sz="1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r>
                            <a:rPr lang="cs-CZ" sz="14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cs-CZ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cs-CZ" sz="1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14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cs-CZ" sz="14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func>
                          <m:r>
                            <m:rPr>
                              <m:sty m:val="p"/>
                            </m:rPr>
                            <a:rPr lang="cs-CZ" sz="1400" b="0" i="0" smtClean="0">
                              <a:latin typeface="Cambria Math"/>
                            </a:rPr>
                            <m:t>d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𝑡</m:t>
                          </m:r>
                        </m:e>
                      </m:nary>
                    </m:oMath>
                  </a14:m>
                  <a:endParaRPr lang="cs-CZ" sz="1400" dirty="0"/>
                </a:p>
              </p:txBody>
            </p:sp>
          </mc:Choice>
          <mc:Fallback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5185" y="4549401"/>
                  <a:ext cx="2803605" cy="121558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4166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/>
            <p:cNvCxnSpPr/>
            <p:nvPr/>
          </p:nvCxnSpPr>
          <p:spPr>
            <a:xfrm flipH="1">
              <a:off x="5724128" y="4794160"/>
              <a:ext cx="4320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978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240" y="4083767"/>
            <a:ext cx="3302387" cy="1954382"/>
          </a:xfrm>
          <a:prstGeom prst="rect">
            <a:avLst/>
          </a:prstGeom>
          <a:solidFill>
            <a:schemeClr val="bg1">
              <a:alpha val="57000"/>
            </a:schemeClr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79512" y="1210435"/>
            <a:ext cx="4561604" cy="4738845"/>
            <a:chOff x="179512" y="1210435"/>
            <a:chExt cx="4561604" cy="4738845"/>
          </a:xfrm>
        </p:grpSpPr>
        <p:grpSp>
          <p:nvGrpSpPr>
            <p:cNvPr id="7" name="Group 6"/>
            <p:cNvGrpSpPr/>
            <p:nvPr/>
          </p:nvGrpSpPr>
          <p:grpSpPr>
            <a:xfrm>
              <a:off x="179512" y="1938133"/>
              <a:ext cx="4561604" cy="4011147"/>
              <a:chOff x="555212" y="1974324"/>
              <a:chExt cx="4561604" cy="4011147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Rectangle 5"/>
              <p:cNvSpPr/>
              <p:nvPr/>
            </p:nvSpPr>
            <p:spPr>
              <a:xfrm>
                <a:off x="555212" y="1974324"/>
                <a:ext cx="4448836" cy="3974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5212" y="2060848"/>
                <a:ext cx="4561604" cy="3924623"/>
              </a:xfrm>
              <a:prstGeom prst="rect">
                <a:avLst/>
              </a:prstGeom>
            </p:spPr>
          </p:pic>
        </p:grpSp>
        <p:grpSp>
          <p:nvGrpSpPr>
            <p:cNvPr id="34" name="Group 33"/>
            <p:cNvGrpSpPr/>
            <p:nvPr/>
          </p:nvGrpSpPr>
          <p:grpSpPr>
            <a:xfrm>
              <a:off x="2766789" y="1210435"/>
              <a:ext cx="835653" cy="1534302"/>
              <a:chOff x="-426430" y="6025197"/>
              <a:chExt cx="835653" cy="153430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-264622" y="6025197"/>
                    <a:ext cx="67384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cs-CZ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𝑥𝑥</m:t>
                              </m:r>
                            </m:sub>
                          </m:sSub>
                        </m:oMath>
                      </m:oMathPara>
                    </a14:m>
                    <a:endParaRPr lang="cs-CZ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264622" y="6025197"/>
                    <a:ext cx="673845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7" name="Straight Arrow Connector 36"/>
              <p:cNvCxnSpPr/>
              <p:nvPr/>
            </p:nvCxnSpPr>
            <p:spPr>
              <a:xfrm flipH="1">
                <a:off x="-426430" y="6407710"/>
                <a:ext cx="498731" cy="11517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5"/>
          <p:cNvGrpSpPr/>
          <p:nvPr/>
        </p:nvGrpSpPr>
        <p:grpSpPr>
          <a:xfrm>
            <a:off x="4628348" y="777491"/>
            <a:ext cx="4202055" cy="3181618"/>
            <a:chOff x="4628348" y="777491"/>
            <a:chExt cx="4202055" cy="3181618"/>
          </a:xfrm>
        </p:grpSpPr>
        <p:grpSp>
          <p:nvGrpSpPr>
            <p:cNvPr id="15" name="Group 14"/>
            <p:cNvGrpSpPr/>
            <p:nvPr/>
          </p:nvGrpSpPr>
          <p:grpSpPr>
            <a:xfrm>
              <a:off x="4628348" y="777491"/>
              <a:ext cx="3976099" cy="1477328"/>
              <a:chOff x="4628348" y="777491"/>
              <a:chExt cx="3976099" cy="147732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752020" y="777491"/>
                <a:ext cx="3388318" cy="1196833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4628348" y="777491"/>
                    <a:ext cx="3976099" cy="147732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dirty="0" smtClean="0">
                        <a:solidFill>
                          <a:schemeClr val="accent6"/>
                        </a:solidFill>
                      </a:rPr>
                      <a:t>Nap</a:t>
                    </a:r>
                    <a:r>
                      <a:rPr lang="cs-CZ" dirty="0" smtClean="0">
                        <a:solidFill>
                          <a:schemeClr val="accent6"/>
                        </a:solidFill>
                      </a:rPr>
                      <a:t>ětí ve vzdálenosti </a:t>
                    </a:r>
                    <a14:m>
                      <m:oMath xmlns:m="http://schemas.openxmlformats.org/officeDocument/2006/math">
                        <m:r>
                          <a:rPr lang="cs-CZ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𝑅</m:t>
                        </m:r>
                        <m:r>
                          <a:rPr lang="cs-CZ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=1</m:t>
                        </m:r>
                      </m:oMath>
                    </a14:m>
                    <a:r>
                      <a:rPr lang="cs-CZ" dirty="0" smtClean="0">
                        <a:solidFill>
                          <a:schemeClr val="accent2"/>
                        </a:solidFill>
                      </a:rPr>
                      <a:t> mm</a:t>
                    </a:r>
                    <a:r>
                      <a:rPr lang="cs-CZ" dirty="0" smtClean="0">
                        <a:solidFill>
                          <a:schemeClr val="accent6"/>
                        </a:solidFill>
                      </a:rPr>
                      <a:t> od čela trhliny kolmé (</a:t>
                    </a:r>
                    <a14:m>
                      <m:oMath xmlns:m="http://schemas.openxmlformats.org/officeDocument/2006/math">
                        <m:r>
                          <a:rPr lang="cs-CZ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𝜙</m:t>
                        </m:r>
                        <m:r>
                          <a:rPr lang="cs-CZ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cs-CZ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cs-CZ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/2</m:t>
                        </m:r>
                      </m:oMath>
                    </a14:m>
                    <a:r>
                      <a:rPr lang="cs-CZ" dirty="0" smtClean="0">
                        <a:solidFill>
                          <a:schemeClr val="accent6"/>
                        </a:solidFill>
                      </a:rPr>
                      <a:t>) na rozhraní dvou ortotropních materiálů při vnějším zatížení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cs-CZ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cs-CZ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𝑥𝑥</m:t>
                            </m:r>
                          </m:sub>
                        </m:sSub>
                        <m:r>
                          <a:rPr lang="cs-CZ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cs-CZ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100</m:t>
                        </m:r>
                      </m:oMath>
                    </a14:m>
                    <a:r>
                      <a:rPr lang="cs-CZ" dirty="0" smtClean="0">
                        <a:solidFill>
                          <a:schemeClr val="accent2"/>
                        </a:solidFill>
                      </a:rPr>
                      <a:t> MPa</a:t>
                    </a:r>
                    <a:r>
                      <a:rPr lang="cs-CZ" dirty="0" smtClean="0">
                        <a:solidFill>
                          <a:schemeClr val="accent6"/>
                        </a:solidFill>
                      </a:rPr>
                      <a:t>. Trhlina se nachází ve vrstvě široké </a:t>
                    </a:r>
                    <a14:m>
                      <m:oMath xmlns:m="http://schemas.openxmlformats.org/officeDocument/2006/math">
                        <m:r>
                          <a:rPr lang="cs-CZ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4</m:t>
                        </m:r>
                      </m:oMath>
                    </a14:m>
                    <a:r>
                      <a:rPr lang="cs-CZ" dirty="0" smtClean="0">
                        <a:solidFill>
                          <a:schemeClr val="accent2"/>
                        </a:solidFill>
                      </a:rPr>
                      <a:t> mm</a:t>
                    </a:r>
                    <a:r>
                      <a:rPr lang="cs-CZ" dirty="0" smtClean="0">
                        <a:solidFill>
                          <a:schemeClr val="accent6"/>
                        </a:solidFill>
                      </a:rPr>
                      <a:t>.</a:t>
                    </a:r>
                    <a:endParaRPr lang="cs-CZ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28348" y="777491"/>
                    <a:ext cx="3976099" cy="1477328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153" t="-2066" r="-2607" b="-5785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4" name="TextBox 43"/>
            <p:cNvSpPr txBox="1"/>
            <p:nvPr/>
          </p:nvSpPr>
          <p:spPr>
            <a:xfrm>
              <a:off x="6022091" y="3589777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Graphite/Epoxy T300/5208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5877616" y="2534341"/>
                  <a:ext cx="2660354" cy="65954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i="1" dirty="0" smtClean="0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cs-CZ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 dirty="0" smtClean="0">
                                <a:latin typeface="Cambria Math"/>
                                <a:ea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cs-CZ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i="1" dirty="0">
                            <a:latin typeface="Cambria Math"/>
                          </a:rPr>
                          <m:t>= 0</m:t>
                        </m:r>
                        <m:r>
                          <a:rPr lang="cs-CZ" b="0" i="1" dirty="0" smtClean="0">
                            <a:latin typeface="Cambria Math"/>
                          </a:rPr>
                          <m:t>.</m:t>
                        </m:r>
                        <m:r>
                          <a:rPr lang="cs-CZ" i="1" dirty="0">
                            <a:latin typeface="Cambria Math"/>
                          </a:rPr>
                          <m:t>671</m:t>
                        </m:r>
                      </m:oMath>
                    </m:oMathPara>
                  </a14:m>
                  <a:endParaRPr lang="cs-CZ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i="1" dirty="0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cs-CZ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dirty="0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cs-CZ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i="1" dirty="0">
                            <a:latin typeface="Cambria Math"/>
                          </a:rPr>
                          <m:t>= 6</m:t>
                        </m:r>
                        <m:r>
                          <a:rPr lang="cs-CZ" b="0" i="1" dirty="0" smtClean="0">
                            <a:latin typeface="Cambria Math"/>
                          </a:rPr>
                          <m:t>.</m:t>
                        </m:r>
                        <m:r>
                          <a:rPr lang="cs-CZ" i="1" dirty="0">
                            <a:latin typeface="Cambria Math"/>
                          </a:rPr>
                          <m:t>62 </m:t>
                        </m:r>
                        <m:r>
                          <m:rPr>
                            <m:nor/>
                          </m:rPr>
                          <a:rPr lang="cs-CZ" i="0" dirty="0">
                            <a:latin typeface="Cambria Math"/>
                          </a:rPr>
                          <m:t>MPa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cs-CZ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cs-CZ" b="0" i="0" dirty="0" smtClean="0">
                                <a:latin typeface="Cambria Math"/>
                              </a:rPr>
                              <m:t>m</m:t>
                            </m:r>
                          </m:e>
                          <m:sup>
                            <m:r>
                              <a:rPr lang="cs-CZ" i="1" dirty="0">
                                <a:latin typeface="Cambria Math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cs-CZ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 dirty="0">
                                    <a:latin typeface="Cambria Math"/>
                                    <a:ea typeface="Cambria Math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cs-CZ" i="1" dirty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cs-CZ" dirty="0" smtClean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7616" y="2534341"/>
                  <a:ext cx="2660354" cy="65954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611560" y="1340768"/>
            <a:ext cx="4561604" cy="4968552"/>
            <a:chOff x="611560" y="1340768"/>
            <a:chExt cx="4561604" cy="4968552"/>
          </a:xfrm>
        </p:grpSpPr>
        <p:grpSp>
          <p:nvGrpSpPr>
            <p:cNvPr id="46" name="Group 45"/>
            <p:cNvGrpSpPr/>
            <p:nvPr/>
          </p:nvGrpSpPr>
          <p:grpSpPr>
            <a:xfrm>
              <a:off x="611560" y="2304338"/>
              <a:ext cx="4561604" cy="4004982"/>
              <a:chOff x="555212" y="1974324"/>
              <a:chExt cx="4561604" cy="4004982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Rectangle 46"/>
              <p:cNvSpPr/>
              <p:nvPr/>
            </p:nvSpPr>
            <p:spPr>
              <a:xfrm>
                <a:off x="555212" y="1974324"/>
                <a:ext cx="4448836" cy="3974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5212" y="2067012"/>
                <a:ext cx="4561604" cy="3912294"/>
              </a:xfrm>
              <a:prstGeom prst="rect">
                <a:avLst/>
              </a:prstGeom>
            </p:spPr>
          </p:pic>
        </p:grpSp>
        <p:grpSp>
          <p:nvGrpSpPr>
            <p:cNvPr id="49" name="Group 48"/>
            <p:cNvGrpSpPr/>
            <p:nvPr/>
          </p:nvGrpSpPr>
          <p:grpSpPr>
            <a:xfrm>
              <a:off x="3126829" y="1340768"/>
              <a:ext cx="978630" cy="1534302"/>
              <a:chOff x="-426430" y="6025197"/>
              <a:chExt cx="835653" cy="153430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-264622" y="6025197"/>
                    <a:ext cx="673845" cy="3912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cs-CZ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cs-CZ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oMath>
                      </m:oMathPara>
                    </a14:m>
                    <a:endParaRPr lang="cs-CZ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264622" y="6025197"/>
                    <a:ext cx="673845" cy="391261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b="-3125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1" name="Straight Arrow Connector 50"/>
              <p:cNvCxnSpPr/>
              <p:nvPr/>
            </p:nvCxnSpPr>
            <p:spPr>
              <a:xfrm flipH="1">
                <a:off x="-426430" y="6407710"/>
                <a:ext cx="498731" cy="11517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Rectangle 41"/>
          <p:cNvSpPr/>
          <p:nvPr/>
        </p:nvSpPr>
        <p:spPr>
          <a:xfrm>
            <a:off x="329236" y="404664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</a:rPr>
              <a:t>Engineering Fracture Mechanics, 2008, 75, 3707-3726.</a:t>
            </a:r>
            <a:endParaRPr lang="cs-CZ" sz="12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758730" y="5733256"/>
                <a:ext cx="1142537" cy="432048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𝜙</m:t>
                      </m:r>
                      <m:r>
                        <a:rPr lang="cs-CZ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cs-CZ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/2</m:t>
                      </m:r>
                    </m:oMath>
                  </m:oMathPara>
                </a14:m>
                <a:endParaRPr lang="cs-CZ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730" y="5733256"/>
                <a:ext cx="1142537" cy="432048"/>
              </a:xfrm>
              <a:prstGeom prst="rect">
                <a:avLst/>
              </a:prstGeom>
              <a:blipFill rotWithShape="1">
                <a:blip r:embed="rId11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1109524" y="1484784"/>
            <a:ext cx="4542596" cy="5112568"/>
            <a:chOff x="1109524" y="1484784"/>
            <a:chExt cx="4542596" cy="5112568"/>
          </a:xfrm>
        </p:grpSpPr>
        <p:grpSp>
          <p:nvGrpSpPr>
            <p:cNvPr id="20" name="Group 19"/>
            <p:cNvGrpSpPr/>
            <p:nvPr/>
          </p:nvGrpSpPr>
          <p:grpSpPr>
            <a:xfrm>
              <a:off x="1109524" y="1484784"/>
              <a:ext cx="4542596" cy="5112568"/>
              <a:chOff x="1109524" y="1484784"/>
              <a:chExt cx="4542596" cy="5112568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1109524" y="2592370"/>
                <a:ext cx="4542596" cy="4004982"/>
                <a:chOff x="555212" y="1974324"/>
                <a:chExt cx="4542596" cy="4004982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555212" y="1974324"/>
                  <a:ext cx="4448836" cy="397495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pic>
              <p:nvPicPr>
                <p:cNvPr id="55" name="Picture 54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4219" y="2067012"/>
                  <a:ext cx="4523589" cy="3912294"/>
                </a:xfrm>
                <a:prstGeom prst="rect">
                  <a:avLst/>
                </a:prstGeom>
              </p:spPr>
            </p:pic>
          </p:grpSp>
          <p:grpSp>
            <p:nvGrpSpPr>
              <p:cNvPr id="58" name="Group 57"/>
              <p:cNvGrpSpPr/>
              <p:nvPr/>
            </p:nvGrpSpPr>
            <p:grpSpPr>
              <a:xfrm>
                <a:off x="3414861" y="1484784"/>
                <a:ext cx="1157139" cy="1534302"/>
                <a:chOff x="-426430" y="6025197"/>
                <a:chExt cx="835653" cy="153430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TextBox 60"/>
                    <p:cNvSpPr txBox="1"/>
                    <p:nvPr/>
                  </p:nvSpPr>
                  <p:spPr>
                    <a:xfrm>
                      <a:off x="-264622" y="6025197"/>
                      <a:ext cx="673845" cy="39126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cs-CZ" i="1" smtClean="0">
                                    <a:solidFill>
                                      <a:schemeClr val="accent6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 smtClean="0">
                                    <a:solidFill>
                                      <a:schemeClr val="accent6"/>
                                    </a:solidFill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cs-CZ" b="0" i="1" smtClean="0">
                                    <a:solidFill>
                                      <a:schemeClr val="accent6"/>
                                    </a:solidFill>
                                    <a:latin typeface="Cambria Math"/>
                                  </a:rPr>
                                  <m:t>𝑦𝑦</m:t>
                                </m:r>
                              </m:sub>
                            </m:sSub>
                          </m:oMath>
                        </m:oMathPara>
                      </a14:m>
                      <a:endParaRPr lang="cs-CZ" dirty="0">
                        <a:solidFill>
                          <a:schemeClr val="accent6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1" name="TextBox 6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264622" y="6025197"/>
                      <a:ext cx="673845" cy="391261"/>
                    </a:xfrm>
                    <a:prstGeom prst="rect">
                      <a:avLst/>
                    </a:prstGeom>
                    <a:blipFill rotWithShape="1">
                      <a:blip r:embed="rId13"/>
                      <a:stretch>
                        <a:fillRect b="-312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cs-C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2" name="Straight Arrow Connector 61"/>
                <p:cNvCxnSpPr/>
                <p:nvPr/>
              </p:nvCxnSpPr>
              <p:spPr>
                <a:xfrm flipH="1">
                  <a:off x="-426430" y="6407710"/>
                  <a:ext cx="498731" cy="115178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Straight Connector 7"/>
            <p:cNvCxnSpPr/>
            <p:nvPr/>
          </p:nvCxnSpPr>
          <p:spPr>
            <a:xfrm flipV="1">
              <a:off x="4355976" y="4579848"/>
              <a:ext cx="704420" cy="865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4355976" y="4732248"/>
              <a:ext cx="704420" cy="865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060396" y="4732248"/>
              <a:ext cx="0" cy="280288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060396" y="3986968"/>
              <a:ext cx="1036" cy="603148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041047" y="4107150"/>
                  <a:ext cx="11746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𝑇</m:t>
                      </m:r>
                    </m:oMath>
                  </a14:m>
                  <a:r>
                    <a:rPr lang="cs-CZ" dirty="0" smtClean="0"/>
                    <a:t> - napětí</a:t>
                  </a: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1047" y="4107150"/>
                  <a:ext cx="1174601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t="-8333" b="-2666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3435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4021</TotalTime>
  <Words>1776</Words>
  <Application>Microsoft Office PowerPoint</Application>
  <PresentationFormat>Předvádění na obrazovce (4:3)</PresentationFormat>
  <Paragraphs>197</Paragraphs>
  <Slides>15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Prvni</dc:creator>
  <cp:lastModifiedBy>Tomáš Profant</cp:lastModifiedBy>
  <cp:revision>226</cp:revision>
  <dcterms:created xsi:type="dcterms:W3CDTF">2011-11-18T21:07:57Z</dcterms:created>
  <dcterms:modified xsi:type="dcterms:W3CDTF">2011-11-30T07:28:31Z</dcterms:modified>
</cp:coreProperties>
</file>