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9" autoAdjust="0"/>
    <p:restoredTop sz="94660"/>
  </p:normalViewPr>
  <p:slideViewPr>
    <p:cSldViewPr snapToGrid="0">
      <p:cViewPr>
        <p:scale>
          <a:sx n="125" d="100"/>
          <a:sy n="125" d="100"/>
        </p:scale>
        <p:origin x="-1832" y="-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64400-0D05-4D2A-B08D-863F380A35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1240C1-D3F8-4E1E-8616-0CCEF2A77D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656946-E0AF-4C28-80AE-843B0E6B6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892D-3E76-43E3-9B27-E58ACD588D2D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E5940-E14D-43F7-B43F-E4E75F113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1FAA97-FB7F-409C-8961-7C23EB98E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B6AC7-A361-4A1F-9B3F-204B705C0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606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4126F-8D20-4D8B-8BED-3549A71B9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732F94-185C-487C-85E5-8CADE64E00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D88999-9D2F-4CF3-A477-B2946F0D9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892D-3E76-43E3-9B27-E58ACD588D2D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523082-D3A9-4687-9CD6-261D8DB27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5E1D3-6BD4-4F4A-9484-7E6504113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B6AC7-A361-4A1F-9B3F-204B705C0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29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C71777-097E-4DA8-82AF-053BF884D0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A53163-EC86-4459-806C-60C50DD133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DAA379-D51A-4792-B522-33E1B80E4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892D-3E76-43E3-9B27-E58ACD588D2D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5A9F8C-5BF6-4BB3-AB79-840BA91CE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D888B-6960-43AB-8A88-E654AD6C5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B6AC7-A361-4A1F-9B3F-204B705C0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36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48112-93AA-47A5-8320-4AE470763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4FAC7-5268-446E-B841-C13066E9A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A5A9FD-6E92-489A-8970-2A5AD2D42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892D-3E76-43E3-9B27-E58ACD588D2D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5DB34-2139-472C-B4E1-CBA1EE69D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0C84A-66AF-49A6-A7FC-0D1D1E0E0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B6AC7-A361-4A1F-9B3F-204B705C0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170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C6F28-F49D-405B-BA10-43EB9A4A3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4AA6FC-2615-4D17-B0F5-19327368FC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22176-47C5-49E1-9639-02FA56241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892D-3E76-43E3-9B27-E58ACD588D2D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9B050-648A-46B8-BF27-AD8B60FB2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0163F-0EAD-46A2-8092-61DA45BFF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B6AC7-A361-4A1F-9B3F-204B705C0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82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30BBB-B398-444A-851C-6FD705EF8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1370E-1EF9-4CFB-AE83-CBE3089F2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A3F2DF-CA26-4A47-B528-E71ECBFDA8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2871CE-9AD3-4D9A-A190-38A92C39E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892D-3E76-43E3-9B27-E58ACD588D2D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614EBF-72A5-4B10-B56E-8A4B2074B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36B488-4C06-4984-ACA4-0BF4A5495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B6AC7-A361-4A1F-9B3F-204B705C0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1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D0659-8FCC-4A12-83CE-709BC0E38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C3A582-57F3-4DA4-AE85-0C52F21DE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F9F7C7-3697-4AF2-8AE8-98E984D67C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4D61DA-3A82-4A96-9D97-419890FC1C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C1F6B3-467A-4716-A6B8-D37C079477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B6A5E-EABE-40A0-9F0C-85F3A9AC6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892D-3E76-43E3-9B27-E58ACD588D2D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E4F692-8CF9-4E44-BC33-733600466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F2D3A4-4299-46D0-8511-165C4E39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B6AC7-A361-4A1F-9B3F-204B705C0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852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7C1AE-3626-4B8B-8A1E-91D2047A5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FA06AB-B3A5-4752-97E2-BE0922B35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892D-3E76-43E3-9B27-E58ACD588D2D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B9344A-B9AD-44C3-A6FA-1DB0148CE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27CBB2-CA93-4B01-A7CE-C13AD86AC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B6AC7-A361-4A1F-9B3F-204B705C0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58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8AB01B-88BD-4DC9-A7E2-4777FAA94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892D-3E76-43E3-9B27-E58ACD588D2D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613ECB-4CAA-4D22-87DA-EB07F6731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4DFDC-CE87-4BDC-8A5F-4BD3AF170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B6AC7-A361-4A1F-9B3F-204B705C0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165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E30BC-BF8C-42AE-834F-79F54C3DE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3A138-FA81-4816-9852-303F7015F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CF311B-4C29-4BE2-90E4-164A47287F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5B8374-F16E-48E3-A747-417559FC0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892D-3E76-43E3-9B27-E58ACD588D2D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5A3D92-32D3-4124-B402-59DA87263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8236F6-EDD0-4C58-96D9-0C9CCBC80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B6AC7-A361-4A1F-9B3F-204B705C0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20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58ABB-291B-4210-9CAE-BE8C34B2A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EC9FF1-2A10-4442-835D-D5215A1201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AA1951-6C25-4F35-B3F5-84AB9A1F7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1FABF-57E0-480C-A3E1-B10F5B022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892D-3E76-43E3-9B27-E58ACD588D2D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420404-F9B5-4B63-A21E-56A0FFFCA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0BA79-3B88-4FE5-8532-7CD3768FD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B6AC7-A361-4A1F-9B3F-204B705C0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758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A6076D-769B-41D6-B3EC-936D08ED2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3D21E8-B2F8-49A5-9A0D-56B47808E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A2F28-B09A-4BB1-8216-CDB8C7C26A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A892D-3E76-43E3-9B27-E58ACD588D2D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0CC98D-864A-4418-8FC3-9425722642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1C6F6-B17B-4702-9FDA-34953A6492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B6AC7-A361-4A1F-9B3F-204B705C0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272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D14CA91-A7A3-464F-A595-ECF9738E70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40" y="1403687"/>
            <a:ext cx="2729882" cy="272988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49AE855-C193-4339-BF1A-3477B37D71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774" y="1403687"/>
            <a:ext cx="2729882" cy="272988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A02B61B-270C-4E6E-AB17-69D16616C3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575" y="1400087"/>
            <a:ext cx="2729882" cy="272988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A23616A-3F28-4E22-88A8-E15002D65C4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6042" y="1403687"/>
            <a:ext cx="2729882" cy="272988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061785C-71CF-43F2-83D2-15EBA33A823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40" y="4081880"/>
            <a:ext cx="2729882" cy="272988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C2575DC-0AA9-4946-B21F-FE902DA0D13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774" y="4081880"/>
            <a:ext cx="2729882" cy="272988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641B9E3-0BF4-42FC-AEFA-124465FE6D2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4408" y="4081880"/>
            <a:ext cx="2729882" cy="272988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EA156D3-D5C1-4906-B6C5-7B725E7CD23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6042" y="4081879"/>
            <a:ext cx="2729883" cy="272988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0480EE0-8A6D-4C04-96CC-6D1D7F5504AB}"/>
                  </a:ext>
                </a:extLst>
              </p:cNvPr>
              <p:cNvSpPr txBox="1"/>
              <p:nvPr/>
            </p:nvSpPr>
            <p:spPr>
              <a:xfrm>
                <a:off x="4382635" y="507153"/>
                <a:ext cx="3643545" cy="5313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𝒖</m:t>
                      </m:r>
                      <m:r>
                        <a:rPr lang="en-US" sz="1600" b="0" i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sz="1600" b="0" i="0">
                          <a:latin typeface="Cambria Math" panose="02040503050406030204" pitchFamily="18" charset="0"/>
                        </a:rPr>
                        <m:t>ℜ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1600" b="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600" b="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1600" b="0" i="0"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sub>
                          </m:sSub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b="0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600" b="0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0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f>
                                    <m:fPr>
                                      <m:type m:val="lin"/>
                                      <m:ctrlPr>
                                        <a:rPr lang="en-US" sz="16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600" b="0" i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num>
                                    <m:den>
                                      <m:r>
                                        <a:rPr lang="en-US" sz="1600" b="0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  <m:sSub>
                            <m:sSubPr>
                              <m:ctrlPr>
                                <a:rPr lang="en-US" sz="1600" b="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𝒈</m:t>
                              </m:r>
                            </m:e>
                            <m:sub>
                              <m:r>
                                <a:rPr lang="en-US" sz="1600" b="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600" b="0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𝑨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1600" b="0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sz="1600" b="0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600" b="0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en-US" sz="1600" b="0" i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b>
                                <m:sup>
                                  <m:f>
                                    <m:fPr>
                                      <m:type m:val="lin"/>
                                      <m:ctrlPr>
                                        <a:rPr lang="en-US" sz="16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600" b="0" i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num>
                                    <m:den>
                                      <m:r>
                                        <a:rPr lang="en-US" sz="1600" b="0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bSup>
                            </m:e>
                          </m:d>
                          <m:sSub>
                            <m:sSubPr>
                              <m:ctrlPr>
                                <a:rPr lang="en-US" sz="1600" b="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𝒒</m:t>
                              </m:r>
                            </m:e>
                            <m:sub>
                              <m:r>
                                <a:rPr lang="en-US" sz="1600" b="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0480EE0-8A6D-4C04-96CC-6D1D7F5504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2635" y="507153"/>
                <a:ext cx="3643545" cy="531364"/>
              </a:xfrm>
              <a:prstGeom prst="rect">
                <a:avLst/>
              </a:prstGeom>
              <a:blipFill>
                <a:blip r:embed="rId10"/>
                <a:stretch>
                  <a:fillRect t="-34483" b="-40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5E15A6F-531C-406E-8F22-A1655854D27C}"/>
                  </a:ext>
                </a:extLst>
              </p:cNvPr>
              <p:cNvSpPr txBox="1"/>
              <p:nvPr/>
            </p:nvSpPr>
            <p:spPr>
              <a:xfrm>
                <a:off x="2823579" y="153880"/>
                <a:ext cx="7997895" cy="3413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</m:sSub>
                    <m:r>
                      <a:rPr lang="en-US" sz="1600" b="0" i="1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16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12</m:t>
                        </m:r>
                      </m:sub>
                    </m:sSub>
                    <m:r>
                      <a:rPr lang="en-US" sz="1600" b="0" i="1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16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</m:sSub>
                    <m:r>
                      <a:rPr lang="en-US" sz="1600" b="0" i="1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16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44</m:t>
                        </m:r>
                      </m:sub>
                    </m:sSub>
                    <m:r>
                      <a:rPr lang="en-US" sz="16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i="1" dirty="0" smtClean="0">
                        <a:latin typeface="Cambria Math" panose="02040503050406030204" pitchFamily="18" charset="0"/>
                      </a:rPr>
                      <m:t>1.24</m:t>
                    </m:r>
                    <m:r>
                      <a:rPr lang="en-US" sz="1600" b="0" i="1" dirty="0" smtClean="0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16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160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1600" b="0" i="1" dirty="0" smtClean="0">
                        <a:latin typeface="Cambria Math" panose="02040503050406030204" pitchFamily="18" charset="0"/>
                      </a:rPr>
                      <m:t>,4.10×</m:t>
                    </m:r>
                    <m:sSup>
                      <m:sSupPr>
                        <m:ctrlPr>
                          <a:rPr lang="en-US" sz="16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sz="1600" b="0" i="1" dirty="0" smtClean="0">
                        <a:latin typeface="Cambria Math" panose="02040503050406030204" pitchFamily="18" charset="0"/>
                      </a:rPr>
                      <m:t>,1.50×</m:t>
                    </m:r>
                    <m:sSup>
                      <m:sSupPr>
                        <m:ctrlPr>
                          <a:rPr lang="en-US" sz="16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1600" b="0" i="1" dirty="0" smtClean="0">
                        <a:latin typeface="Cambria Math" panose="02040503050406030204" pitchFamily="18" charset="0"/>
                      </a:rPr>
                      <m:t>,6.80×</m:t>
                    </m:r>
                    <m:sSup>
                      <m:sSupPr>
                        <m:ctrlPr>
                          <a:rPr lang="en-US" sz="16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sz="16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600" b="0" i="0" dirty="0" smtClean="0">
                        <a:latin typeface="Cambria Math" panose="02040503050406030204" pitchFamily="18" charset="0"/>
                      </a:rPr>
                      <m:t>M</m:t>
                    </m:r>
                    <m:r>
                      <m:rPr>
                        <m:sty m:val="p"/>
                      </m:rPr>
                      <a:rPr lang="en-US" sz="1600" b="0" i="1" dirty="0" smtClean="0">
                        <a:latin typeface="Cambria Math" panose="02040503050406030204" pitchFamily="18" charset="0"/>
                      </a:rPr>
                      <m:t>p</m:t>
                    </m:r>
                    <m:r>
                      <m:rPr>
                        <m:sty m:val="p"/>
                      </m:rPr>
                      <a:rPr lang="en-US" sz="1600" b="0" i="0" dirty="0" smtClean="0">
                        <a:latin typeface="Cambria Math" panose="02040503050406030204" pitchFamily="18" charset="0"/>
                      </a:rPr>
                      <m:t>a</m:t>
                    </m:r>
                  </m:oMath>
                </a14:m>
                <a:r>
                  <a:rPr lang="en-US" sz="1600" dirty="0"/>
                  <a:t>,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1600" dirty="0" smtClean="0"/>
                      <m:t>2.39</m:t>
                    </m:r>
                    <m:r>
                      <a:rPr lang="en-US" sz="1600" b="0" i="1" dirty="0" smtClean="0"/>
                      <m:t>×</m:t>
                    </m:r>
                    <m:sSup>
                      <m:sSupPr>
                        <m:ctrlPr>
                          <a:rPr lang="en-US" sz="16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−10</m:t>
                        </m:r>
                      </m:sup>
                    </m:sSup>
                    <m:r>
                      <a:rPr lang="en-US" sz="16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600" b="0" i="0" dirty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sz="1600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1600" dirty="0"/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5E15A6F-531C-406E-8F22-A1655854D2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3579" y="153880"/>
                <a:ext cx="7997895" cy="341376"/>
              </a:xfrm>
              <a:prstGeom prst="rect">
                <a:avLst/>
              </a:prstGeom>
              <a:blipFill>
                <a:blip r:embed="rId11"/>
                <a:stretch>
                  <a:fillRect t="-3571" b="-232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10A037C-6D87-4A0B-84D0-A444BA780446}"/>
                  </a:ext>
                </a:extLst>
              </p:cNvPr>
              <p:cNvSpPr txBox="1"/>
              <p:nvPr/>
            </p:nvSpPr>
            <p:spPr>
              <a:xfrm>
                <a:off x="4890343" y="1050414"/>
                <a:ext cx="2729882" cy="45057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1" i="1" dirty="0" smtClean="0">
                              <a:latin typeface="Cambria Math" panose="02040503050406030204" pitchFamily="18" charset="0"/>
                            </a:rPr>
                            <m:t>𝒖</m:t>
                          </m:r>
                        </m:num>
                        <m:den>
                          <m:r>
                            <a:rPr lang="en-US" sz="1200" b="1" i="1" dirty="0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d>
                            <m:dPr>
                              <m:ctrlPr>
                                <a:rPr lang="en-US" sz="120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 dirty="0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1200" i="1" dirty="0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  <m:r>
                                <a:rPr lang="en-US" sz="1200" i="1" dirty="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2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 dirty="0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1200" i="1" dirty="0" smtClean="0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</m:d>
                          <m:sSup>
                            <m:sSupPr>
                              <m:ctrlPr>
                                <a:rPr lang="en-US" sz="12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b="0" i="1" dirty="0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p>
                              <m:f>
                                <m:fPr>
                                  <m:type m:val="lin"/>
                                  <m:ctrlPr>
                                    <a:rPr lang="en-US" sz="12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dirty="0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200" b="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  <m:sSub>
                            <m:sSubPr>
                              <m:ctrlPr>
                                <a:rPr lang="en-US" sz="12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dirty="0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sz="12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1200" b="0" i="1" dirty="0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den>
                      </m:f>
                      <m:r>
                        <a:rPr lang="en-US" sz="1200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f>
                        <m:fPr>
                          <m:ctrlPr>
                            <a:rPr lang="en-US" sz="12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1" i="1" dirty="0" smtClean="0">
                              <a:latin typeface="Cambria Math" panose="02040503050406030204" pitchFamily="18" charset="0"/>
                            </a:rPr>
                            <m:t>𝒖</m:t>
                          </m:r>
                        </m:num>
                        <m:den>
                          <m:r>
                            <a:rPr lang="en-US" sz="1200" b="0" i="1" dirty="0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d>
                            <m:dPr>
                              <m:ctrlPr>
                                <a:rPr lang="en-US" sz="120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 dirty="0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1200" i="1" dirty="0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  <m:r>
                                <a:rPr lang="en-US" sz="1200" i="1" dirty="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2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 dirty="0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1200" i="1" dirty="0" smtClean="0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</m:d>
                          <m:sSup>
                            <m:sSupPr>
                              <m:ctrlPr>
                                <a:rPr lang="en-US" sz="12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b="0" i="1" dirty="0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p>
                              <m:f>
                                <m:fPr>
                                  <m:type m:val="lin"/>
                                  <m:ctrlPr>
                                    <a:rPr lang="en-US" sz="12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dirty="0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200" b="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  <m:sSub>
                            <m:sSubPr>
                              <m:ctrlPr>
                                <a:rPr lang="en-US" sz="12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dirty="0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sz="12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1200" b="0" i="1" dirty="0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10A037C-6D87-4A0B-84D0-A444BA7804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0343" y="1050414"/>
                <a:ext cx="2729882" cy="450573"/>
              </a:xfrm>
              <a:prstGeom prst="rect">
                <a:avLst/>
              </a:prstGeom>
              <a:blipFill>
                <a:blip r:embed="rId12"/>
                <a:stretch>
                  <a:fillRect t="-2703" r="-3125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>
            <a:extLst>
              <a:ext uri="{FF2B5EF4-FFF2-40B4-BE49-F238E27FC236}">
                <a16:creationId xmlns:a16="http://schemas.microsoft.com/office/drawing/2014/main" id="{25480E94-0BC7-4923-A931-1469C7472982}"/>
              </a:ext>
            </a:extLst>
          </p:cNvPr>
          <p:cNvSpPr txBox="1"/>
          <p:nvPr/>
        </p:nvSpPr>
        <p:spPr>
          <a:xfrm>
            <a:off x="1852854" y="156702"/>
            <a:ext cx="10871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Molybden</a:t>
            </a:r>
            <a:r>
              <a:rPr lang="en-US" sz="16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575698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40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Profant Tomáš (16217)</dc:creator>
  <cp:lastModifiedBy>Profant Tomáš (16217)</cp:lastModifiedBy>
  <cp:revision>7</cp:revision>
  <dcterms:created xsi:type="dcterms:W3CDTF">2025-12-07T18:30:50Z</dcterms:created>
  <dcterms:modified xsi:type="dcterms:W3CDTF">2025-12-07T23:33:34Z</dcterms:modified>
</cp:coreProperties>
</file>