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90" r:id="rId6"/>
    <p:sldId id="291" r:id="rId7"/>
    <p:sldId id="283" r:id="rId8"/>
    <p:sldId id="279" r:id="rId9"/>
    <p:sldId id="261" r:id="rId10"/>
    <p:sldId id="271" r:id="rId11"/>
    <p:sldId id="272" r:id="rId12"/>
    <p:sldId id="273" r:id="rId13"/>
    <p:sldId id="284" r:id="rId14"/>
    <p:sldId id="285" r:id="rId15"/>
    <p:sldId id="286" r:id="rId16"/>
    <p:sldId id="287" r:id="rId17"/>
    <p:sldId id="289" r:id="rId18"/>
    <p:sldId id="270" r:id="rId19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43B12C"/>
    <a:srgbClr val="FF0000"/>
    <a:srgbClr val="00AC4E"/>
    <a:srgbClr val="00863D"/>
    <a:srgbClr val="59A832"/>
    <a:srgbClr val="237FAD"/>
    <a:srgbClr val="1F7099"/>
    <a:srgbClr val="2585B5"/>
    <a:srgbClr val="00D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>
      <p:cViewPr>
        <p:scale>
          <a:sx n="210" d="100"/>
          <a:sy n="210" d="100"/>
        </p:scale>
        <p:origin x="-72" y="30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9D8D8-8180-4A8F-AF96-EBF13C3BA9E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E18B9-8796-417B-98B0-42755828FC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1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E18B9-8796-417B-98B0-42755828FC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6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B1788-3C90-47F2-95A1-3BD3A5C314EF}" type="datetime1">
              <a:rPr lang="cs-CZ" smtClean="0"/>
              <a:pPr>
                <a:defRPr/>
              </a:pPr>
              <a:t>05.04.2019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CCTF: 5thIJFatigue &amp; FFEMS Joint Workshop, Characterisation of Crack Tip Fields, Heidelberg April 08–10, 2019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24BD0-8121-47BB-A21C-C7EA9024922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62969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B385A-1D4E-46F3-9494-CB7D0290E76D}" type="datetime1">
              <a:rPr lang="cs-CZ" smtClean="0"/>
              <a:pPr>
                <a:defRPr/>
              </a:pPr>
              <a:t>05.04.2019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CCTF: 5thIJFatigue &amp; FFEMS Joint Workshop, Characterisation of Crack Tip Fields, Heidelberg April 08–10, 2019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D5AA5-37DF-4A2B-BA54-85A4C2F14A6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352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5E199-DDB1-4758-9B74-59416CD74F3A}" type="datetime1">
              <a:rPr lang="cs-CZ" smtClean="0"/>
              <a:pPr>
                <a:defRPr/>
              </a:pPr>
              <a:t>05.04.2019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CCTF: 5thIJFatigue &amp; FFEMS Joint Workshop, Characterisation of Crack Tip Fields, Heidelberg April 08–10, 2019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B8742-689A-430D-A468-5F64F6E71F9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2818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CCE39-C01D-441A-B2BC-E0CC0634F7F4}" type="datetime1">
              <a:rPr lang="cs-CZ" smtClean="0"/>
              <a:pPr>
                <a:defRPr/>
              </a:pPr>
              <a:t>05.04.2019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CCTF: 5thIJFatigue &amp; FFEMS Joint Workshop, Characterisation of Crack Tip Fields, Heidelberg April 08–10, 2019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11280-A158-4096-BA46-4A4B46907ED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369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93BA4-7371-4568-9C22-766A85D7D85A}" type="datetime1">
              <a:rPr lang="cs-CZ" smtClean="0"/>
              <a:pPr>
                <a:defRPr/>
              </a:pPr>
              <a:t>05.04.2019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CCTF: 5thIJFatigue &amp; FFEMS Joint Workshop, Characterisation of Crack Tip Fields, Heidelberg April 08–10, 2019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8BF9B-BA8B-445E-B16D-32BD0A1D35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9601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1B97B-1AFB-4B05-ACBF-6C960AC2CF32}" type="datetime1">
              <a:rPr lang="cs-CZ" smtClean="0"/>
              <a:pPr>
                <a:defRPr/>
              </a:pPr>
              <a:t>05.04.2019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CCTF: 5thIJFatigue &amp; FFEMS Joint Workshop, Characterisation of Crack Tip Fields, Heidelberg April 08–10, 2019</a:t>
            </a: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2FEAF-EF45-4059-BBD4-DD8B14AD8DE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30541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1E474-A563-4304-8914-2E73DBEEB16B}" type="datetime1">
              <a:rPr lang="cs-CZ" smtClean="0"/>
              <a:pPr>
                <a:defRPr/>
              </a:pPr>
              <a:t>05.04.2019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CCTF: 5thIJFatigue &amp; FFEMS Joint Workshop, Characterisation of Crack Tip Fields, Heidelberg April 08–10, 2019</a:t>
            </a: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B8F99-9655-4B7C-8B98-8B2A69EBAF3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010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CF5C7-B0C5-425B-93C6-06069B666657}" type="datetime1">
              <a:rPr lang="cs-CZ" smtClean="0"/>
              <a:pPr>
                <a:defRPr/>
              </a:pPr>
              <a:t>05.04.2019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CCTF: 5thIJFatigue &amp; FFEMS Joint Workshop, Characterisation of Crack Tip Fields, Heidelberg April 08–10, 2019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D42C8-6191-4442-9288-346603AF382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6443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39469-42C0-4F55-B7D6-E97961A55223}" type="datetime1">
              <a:rPr lang="cs-CZ" smtClean="0"/>
              <a:pPr>
                <a:defRPr/>
              </a:pPr>
              <a:t>05.04.2019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CCTF: 5thIJFatigue &amp; FFEMS Joint Workshop, Characterisation of Crack Tip Fields, Heidelberg April 08–10, 2019</a:t>
            </a: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E0799-E2BD-41FA-B32A-93113682B0F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24379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A38B2-00E9-41B2-B7DC-DE9686675388}" type="datetime1">
              <a:rPr lang="cs-CZ" smtClean="0"/>
              <a:pPr>
                <a:defRPr/>
              </a:pPr>
              <a:t>05.04.2019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CCTF: 5thIJFatigue &amp; FFEMS Joint Workshop, Characterisation of Crack Tip Fields, Heidelberg April 08–10, 2019</a:t>
            </a: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8C965-706B-4E7B-A971-A44D3B5931E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22438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7F467-E6F5-4F31-AB19-2DDC4232A2EA}" type="datetime1">
              <a:rPr lang="cs-CZ" smtClean="0"/>
              <a:pPr>
                <a:defRPr/>
              </a:pPr>
              <a:t>05.04.2019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CCTF: 5thIJFatigue &amp; FFEMS Joint Workshop, Characterisation of Crack Tip Fields, Heidelberg April 08–10, 2019</a:t>
            </a: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014B2-2790-4ED9-9707-79205140FEB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3326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C166A2-2348-47D5-B51F-CEB6DAB7FD11}" type="datetime1">
              <a:rPr lang="cs-CZ" smtClean="0"/>
              <a:pPr>
                <a:defRPr/>
              </a:pPr>
              <a:t>05.04.2019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CCTF: 5thIJFatigue &amp; FFEMS Joint Workshop, Characterisation of Crack Tip Fields, Heidelberg April 08–10, 2019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103420-0405-4289-8888-952E5BF60A6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6.png"/><Relationship Id="rId10" Type="http://schemas.openxmlformats.org/officeDocument/2006/relationships/image" Target="../media/image43.png"/><Relationship Id="rId4" Type="http://schemas.openxmlformats.org/officeDocument/2006/relationships/image" Target="../media/image32.pn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6.pn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1.jpe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556792"/>
            <a:ext cx="9144000" cy="1008112"/>
          </a:xfrm>
        </p:spPr>
        <p:txBody>
          <a:bodyPr rtlCol="0">
            <a:no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The ab-initio aided strain gradient elasticity theory</a:t>
            </a:r>
            <a:br>
              <a:rPr lang="en-GB" sz="2800" b="1" dirty="0" smtClean="0">
                <a:solidFill>
                  <a:srgbClr val="FF0000"/>
                </a:solidFill>
                <a:latin typeface="Corbel" panose="020B0503020204020204" pitchFamily="34" charset="0"/>
              </a:rPr>
            </a:br>
            <a:r>
              <a:rPr lang="en-GB" sz="24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a new concept in fracture </a:t>
            </a:r>
            <a:r>
              <a:rPr lang="en-GB" sz="2400" b="1" dirty="0" err="1" smtClean="0">
                <a:solidFill>
                  <a:srgbClr val="FF0000"/>
                </a:solidFill>
                <a:latin typeface="Corbel" panose="020B0503020204020204" pitchFamily="34" charset="0"/>
              </a:rPr>
              <a:t>nanomechanics</a:t>
            </a:r>
            <a:endParaRPr lang="cs-CZ" sz="2400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GB" sz="1400" dirty="0" smtClean="0">
                <a:solidFill>
                  <a:schemeClr val="tx1"/>
                </a:solidFill>
                <a:latin typeface="Corbel" panose="020B0503020204020204" pitchFamily="34" charset="0"/>
              </a:rPr>
              <a:t>5thIJFatigue &amp; FFEMS Joint Workshop, Characterisation of Crack Tip Fields, Heidelberg April 0</a:t>
            </a:r>
            <a:r>
              <a:rPr lang="cs-CZ" sz="1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GB" sz="1400" dirty="0" smtClean="0">
                <a:solidFill>
                  <a:schemeClr val="tx1"/>
                </a:solidFill>
                <a:latin typeface="Corbel" panose="020B0503020204020204" pitchFamily="34" charset="0"/>
              </a:rPr>
              <a:t>8–10, 2019</a:t>
            </a:r>
            <a:endParaRPr lang="cs-CZ" sz="1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292494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cs-CZ" sz="2000" dirty="0" smtClean="0"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T</a:t>
            </a:r>
            <a:r>
              <a:rPr lang="en-GB" altLang="cs-CZ" sz="2000" dirty="0"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. </a:t>
            </a:r>
            <a:r>
              <a:rPr lang="en-GB" altLang="cs-CZ" sz="2000" dirty="0" err="1" smtClean="0"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Profant</a:t>
            </a:r>
            <a:r>
              <a:rPr lang="cs-CZ" altLang="cs-CZ" sz="2000" dirty="0" smtClean="0"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GB" altLang="cs-CZ" sz="2000" dirty="0" smtClean="0"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and </a:t>
            </a:r>
            <a:r>
              <a:rPr lang="en-GB" altLang="cs-CZ" sz="2000" dirty="0"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J. </a:t>
            </a:r>
            <a:r>
              <a:rPr lang="en-GB" altLang="cs-CZ" sz="2000" dirty="0" smtClean="0"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Pokluda</a:t>
            </a:r>
            <a:endParaRPr lang="cs-CZ" altLang="cs-CZ" sz="2000" dirty="0" smtClean="0">
              <a:latin typeface="Corbel" panose="020B050302020402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algn="ctr"/>
            <a:endParaRPr lang="cs-CZ" altLang="cs-CZ" b="1" dirty="0" smtClean="0">
              <a:latin typeface="Corbel" panose="020B050302020402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cs-CZ" altLang="cs-CZ" i="1" dirty="0" smtClean="0"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Brno University </a:t>
            </a:r>
            <a:r>
              <a:rPr lang="cs-CZ" altLang="cs-CZ" i="1" dirty="0" err="1" smtClean="0"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of</a:t>
            </a:r>
            <a:r>
              <a:rPr lang="en-GB" altLang="cs-CZ" i="1" dirty="0" smtClean="0"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cs-CZ" altLang="cs-CZ" i="1" dirty="0" smtClean="0"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 Technology</a:t>
            </a:r>
            <a:r>
              <a:rPr lang="en-GB" altLang="cs-CZ" i="1" dirty="0" smtClean="0"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, Czech Republic</a:t>
            </a:r>
            <a:endParaRPr lang="en-GB" altLang="cs-CZ" i="1" dirty="0">
              <a:latin typeface="Corbel" panose="020B050302020402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8132" name="Picture 4" descr="Soubor:Logo CEIT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117" y="4354004"/>
            <a:ext cx="2197766" cy="80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5946" y="5301208"/>
            <a:ext cx="972108" cy="97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Obdélník 1"/>
              <p:cNvSpPr>
                <a:spLocks noChangeArrowheads="1"/>
              </p:cNvSpPr>
              <p:nvPr/>
            </p:nvSpPr>
            <p:spPr bwMode="auto">
              <a:xfrm>
                <a:off x="475138" y="1557338"/>
                <a:ext cx="819372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800" dirty="0" smtClean="0">
                    <a:solidFill>
                      <a:schemeClr val="tx1"/>
                    </a:solidFill>
                    <a:latin typeface="Corbel" panose="020B050302020402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GB" altLang="cs-CZ" sz="1800" dirty="0" smtClean="0">
                    <a:solidFill>
                      <a:schemeClr val="tx1"/>
                    </a:solidFill>
                    <a:latin typeface="Corbel" panose="020B0503020204020204" pitchFamily="34" charset="0"/>
                    <a:cs typeface="Times New Roman" panose="02020603050405020304" pitchFamily="18" charset="0"/>
                  </a:rPr>
                  <a:t>he </a:t>
                </a:r>
                <a:r>
                  <a:rPr lang="en-GB" altLang="cs-CZ" sz="1800" dirty="0">
                    <a:solidFill>
                      <a:schemeClr val="tx1"/>
                    </a:solidFill>
                    <a:latin typeface="Corbel" panose="020B0503020204020204" pitchFamily="34" charset="0"/>
                    <a:cs typeface="Times New Roman" panose="02020603050405020304" pitchFamily="18" charset="0"/>
                  </a:rPr>
                  <a:t>displacement </a:t>
                </a:r>
                <a:r>
                  <a:rPr lang="en-GB" altLang="cs-CZ" sz="1800" dirty="0" smtClean="0">
                    <a:solidFill>
                      <a:schemeClr val="tx1"/>
                    </a:solidFill>
                    <a:latin typeface="Corbel" panose="020B0503020204020204" pitchFamily="34" charset="0"/>
                    <a:cs typeface="Times New Roman" panose="02020603050405020304" pitchFamily="18" charset="0"/>
                  </a:rPr>
                  <a:t>field</a:t>
                </a:r>
                <a:r>
                  <a:rPr lang="cs-CZ" altLang="cs-CZ" sz="1800" dirty="0" smtClean="0">
                    <a:solidFill>
                      <a:schemeClr val="tx1"/>
                    </a:solidFill>
                    <a:latin typeface="Corbel" panose="020B0503020204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altLang="cs-CZ" sz="18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𝑤</m:t>
                    </m:r>
                    <m:r>
                      <a:rPr lang="cs-CZ" altLang="cs-CZ" sz="18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cs-CZ" altLang="cs-CZ" sz="18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cs-CZ" altLang="cs-CZ" sz="18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cs-CZ" altLang="cs-CZ" sz="18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cs-CZ" altLang="cs-CZ" sz="18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GB" altLang="cs-CZ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altLang="cs-CZ" sz="1800" dirty="0">
                    <a:solidFill>
                      <a:schemeClr val="tx1"/>
                    </a:solidFill>
                    <a:latin typeface="Corbel" panose="020B0503020204020204" pitchFamily="34" charset="0"/>
                    <a:cs typeface="Times New Roman" panose="02020603050405020304" pitchFamily="18" charset="0"/>
                  </a:rPr>
                  <a:t>near the screw dislocation along the </a:t>
                </a:r>
                <a14:m>
                  <m:oMath xmlns:m="http://schemas.openxmlformats.org/officeDocument/2006/math">
                    <m:r>
                      <a:rPr lang="cs-CZ" altLang="cs-CZ" sz="18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GB" altLang="cs-CZ" sz="1800" dirty="0" smtClean="0">
                    <a:solidFill>
                      <a:schemeClr val="tx1"/>
                    </a:solidFill>
                    <a:latin typeface="Corbel" panose="020B0503020204020204" pitchFamily="34" charset="0"/>
                    <a:cs typeface="Times New Roman" panose="02020603050405020304" pitchFamily="18" charset="0"/>
                  </a:rPr>
                  <a:t>-</a:t>
                </a:r>
                <a:r>
                  <a:rPr lang="en-GB" altLang="cs-CZ" sz="1800" dirty="0">
                    <a:solidFill>
                      <a:schemeClr val="tx1"/>
                    </a:solidFill>
                    <a:latin typeface="Corbel" panose="020B0503020204020204" pitchFamily="34" charset="0"/>
                    <a:cs typeface="Times New Roman" panose="02020603050405020304" pitchFamily="18" charset="0"/>
                  </a:rPr>
                  <a:t>axis </a:t>
                </a:r>
                <a:r>
                  <a:rPr lang="en-GB" altLang="cs-CZ" sz="1800" dirty="0" smtClean="0">
                    <a:solidFill>
                      <a:schemeClr val="tx1"/>
                    </a:solidFill>
                    <a:latin typeface="Corbel" panose="020B0503020204020204" pitchFamily="34" charset="0"/>
                    <a:cs typeface="Times New Roman" panose="02020603050405020304" pitchFamily="18" charset="0"/>
                  </a:rPr>
                  <a:t>in </a:t>
                </a:r>
                <a:r>
                  <a:rPr lang="cs-CZ" altLang="cs-CZ" sz="1800" dirty="0" smtClean="0">
                    <a:solidFill>
                      <a:schemeClr val="tx1"/>
                    </a:solidFill>
                    <a:latin typeface="Corbel" panose="020B050302020402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en-GB" altLang="cs-CZ" sz="1800" dirty="0" smtClean="0">
                    <a:solidFill>
                      <a:schemeClr val="tx1"/>
                    </a:solidFill>
                    <a:latin typeface="Corbel" panose="020B0503020204020204" pitchFamily="34" charset="0"/>
                    <a:cs typeface="Times New Roman" panose="02020603050405020304" pitchFamily="18" charset="0"/>
                  </a:rPr>
                  <a:t>crystal </a:t>
                </a:r>
                <a:r>
                  <a:rPr lang="en-GB" altLang="cs-CZ" sz="1800" dirty="0">
                    <a:solidFill>
                      <a:schemeClr val="tx1"/>
                    </a:solidFill>
                    <a:latin typeface="Corbel" panose="020B0503020204020204" pitchFamily="34" charset="0"/>
                    <a:cs typeface="Times New Roman" panose="02020603050405020304" pitchFamily="18" charset="0"/>
                  </a:rPr>
                  <a:t>in frame of </a:t>
                </a:r>
                <a:r>
                  <a:rPr lang="en-GB" altLang="cs-CZ" sz="1800" dirty="0" smtClean="0">
                    <a:solidFill>
                      <a:schemeClr val="tx1"/>
                    </a:solidFill>
                    <a:latin typeface="Corbel" panose="020B0503020204020204" pitchFamily="34" charset="0"/>
                    <a:cs typeface="Times New Roman" panose="02020603050405020304" pitchFamily="18" charset="0"/>
                  </a:rPr>
                  <a:t>SGET</a:t>
                </a:r>
                <a:r>
                  <a:rPr lang="cs-CZ" altLang="cs-CZ" sz="1800" dirty="0" smtClean="0">
                    <a:solidFill>
                      <a:schemeClr val="tx1"/>
                    </a:solidFill>
                    <a:latin typeface="Corbel" panose="020B0503020204020204" pitchFamily="34" charset="0"/>
                    <a:cs typeface="Times New Roman" panose="02020603050405020304" pitchFamily="18" charset="0"/>
                  </a:rPr>
                  <a:t>.</a:t>
                </a:r>
                <a:endParaRPr lang="en-GB" altLang="cs-CZ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70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5138" y="1557338"/>
                <a:ext cx="8193725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670" t="-4717" r="-967" b="-141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7641" y="6356350"/>
            <a:ext cx="9143999" cy="365125"/>
          </a:xfrm>
        </p:spPr>
        <p:txBody>
          <a:bodyPr/>
          <a:lstStyle/>
          <a:p>
            <a:pPr>
              <a:defRPr/>
            </a:pPr>
            <a:r>
              <a:rPr lang="en-GB" sz="1400" dirty="0" smtClean="0">
                <a:solidFill>
                  <a:schemeClr val="tx1"/>
                </a:solidFill>
                <a:latin typeface="Corbel" panose="020B0503020204020204" pitchFamily="34" charset="0"/>
              </a:rPr>
              <a:t>CCTF: 5thIJFatigue &amp; FFEMS Joint Workshop, Characterisation of Crack Tip Fields, Heidelberg April 08–10, 2019</a:t>
            </a:r>
            <a:endParaRPr lang="cs-CZ" sz="1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10" name="Picture 4" descr="Soubor:Logo CEIT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6" y="0"/>
            <a:ext cx="1997968" cy="73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2"/>
          <p:cNvSpPr>
            <a:spLocks noChangeArrowheads="1"/>
          </p:cNvSpPr>
          <p:nvPr/>
        </p:nvSpPr>
        <p:spPr bwMode="auto">
          <a:xfrm>
            <a:off x="7641" y="764704"/>
            <a:ext cx="914399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2000" b="1" dirty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Coupling of DFT and SGE </a:t>
            </a:r>
            <a:r>
              <a:rPr lang="en-GB" altLang="cs-CZ" sz="2000" b="1" dirty="0" smtClean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Approaches</a:t>
            </a:r>
            <a:endParaRPr lang="cs-CZ" altLang="cs-CZ" sz="2000" b="1" dirty="0" smtClean="0">
              <a:solidFill>
                <a:srgbClr val="FF0000"/>
              </a:solidFill>
              <a:latin typeface="Corbel" panose="020B050302020402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1800" b="1" dirty="0"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The displacement field near the screw </a:t>
            </a:r>
            <a:r>
              <a:rPr lang="en-GB" altLang="cs-CZ" sz="1800" b="1" dirty="0" smtClean="0"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dislocation</a:t>
            </a:r>
            <a:endParaRPr lang="en-GB" altLang="cs-CZ" sz="1800" b="1" i="1" dirty="0">
              <a:latin typeface="Corbel" panose="020B050302020402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554739" y="2816679"/>
                <a:ext cx="8001229" cy="6485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0" i="1" smtClean="0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cs-CZ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cs-CZ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cs-CZ" sz="16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cs-CZ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16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16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cs-CZ" sz="1600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cs-CZ" sz="1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cs-CZ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/>
                            </a:rPr>
                            <m:t>atan</m:t>
                          </m:r>
                          <m:d>
                            <m:dPr>
                              <m:ctrlPr>
                                <a:rPr lang="cs-CZ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sz="1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sz="1600" i="1">
                                      <a:latin typeface="Cambria Math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cs-CZ" sz="1600" i="1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cs-CZ" sz="16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16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cs-CZ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/>
                            </a:rPr>
                            <m:t>sign</m:t>
                          </m:r>
                          <m:d>
                            <m:dPr>
                              <m:ctrlPr>
                                <a:rPr lang="cs-CZ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16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cs-CZ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1600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lang="cs-CZ" sz="1600" b="0" i="0" smtClean="0">
                                  <a:latin typeface="Cambria Math"/>
                                </a:rPr>
                                <m:t>sign</m:t>
                              </m:r>
                              <m:d>
                                <m:dPr>
                                  <m:ctrlPr>
                                    <a:rPr lang="cs-CZ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cs-CZ" sz="1600" b="0" i="1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/>
                            </a:rPr>
                            <m:t>sign</m:t>
                          </m:r>
                          <m:r>
                            <a:rPr lang="cs-CZ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cs-CZ" sz="16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cs-CZ" sz="1600" b="0" i="1" smtClean="0">
                              <a:latin typeface="Cambria Math"/>
                            </a:rPr>
                            <m:t>)</m:t>
                          </m:r>
                          <m:nary>
                            <m:naryPr>
                              <m:ctrlPr>
                                <a:rPr lang="cs-CZ" sz="16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sz="16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1600" b="0" i="1" smtClean="0">
                                  <a:latin typeface="Cambria Math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cs-CZ" sz="1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sz="1600" b="0" i="1" smtClean="0">
                                      <a:latin typeface="Cambria Math"/>
                                    </a:rPr>
                                    <m:t>𝑠</m:t>
                                  </m:r>
                                  <m:sSup>
                                    <m:sSupPr>
                                      <m:ctrlPr>
                                        <a:rPr lang="cs-CZ" sz="16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600" b="0" i="1" smtClean="0">
                                          <a:latin typeface="Cambria Math"/>
                                        </a:rPr>
                                        <m:t>𝑙</m:t>
                                      </m:r>
                                    </m:e>
                                    <m:sup>
                                      <m:r>
                                        <a:rPr lang="cs-CZ" sz="16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m:rPr>
                                      <m:sty m:val="p"/>
                                    </m:rPr>
                                    <a:rPr lang="cs-CZ" sz="1600" b="0" i="0" smtClean="0">
                                      <a:latin typeface="Cambria Math"/>
                                    </a:rPr>
                                    <m:t>sin</m:t>
                                  </m:r>
                                  <m:r>
                                    <a:rPr lang="cs-CZ" sz="16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cs-CZ" sz="1600" b="0" i="1" smtClean="0">
                                      <a:latin typeface="Cambria Math"/>
                                    </a:rPr>
                                    <m:t>𝑠𝑥</m:t>
                                  </m:r>
                                  <m:r>
                                    <a:rPr lang="cs-CZ" sz="1600" b="0" i="1" smtClean="0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cs-CZ" sz="1600" b="0" i="1" smtClean="0">
                                      <a:latin typeface="Cambria Math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cs-CZ" sz="16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600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cs-CZ" sz="16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cs-CZ" sz="16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600" b="0" i="1" smtClean="0">
                                          <a:latin typeface="Cambria Math"/>
                                        </a:rPr>
                                        <m:t>𝑙</m:t>
                                      </m:r>
                                    </m:e>
                                    <m:sup>
                                      <m:r>
                                        <a:rPr lang="cs-CZ" sz="16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sSup>
                                <m:sSupPr>
                                  <m:ctrlPr>
                                    <a:rPr lang="cs-CZ" sz="1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16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cs-CZ" sz="1600" b="0" i="1" smtClean="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cs-CZ" sz="16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cs-CZ" sz="16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sz="16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cs-CZ" sz="1600" b="0" i="1" smtClean="0">
                                          <a:latin typeface="Cambria Math"/>
                                        </a:rPr>
                                        <m:t>𝑙</m:t>
                                      </m:r>
                                    </m:den>
                                  </m:f>
                                  <m:rad>
                                    <m:radPr>
                                      <m:degHide m:val="on"/>
                                      <m:ctrlPr>
                                        <a:rPr lang="cs-CZ" sz="1600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cs-CZ" sz="1600" b="0" i="1" smtClean="0">
                                          <a:latin typeface="Cambria Math"/>
                                        </a:rPr>
                                        <m:t>1+</m:t>
                                      </m:r>
                                      <m:sSup>
                                        <m:sSupPr>
                                          <m:ctrlPr>
                                            <a:rPr lang="cs-CZ" sz="16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sz="1600" b="0" i="1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cs-CZ" sz="16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cs-CZ" sz="16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sz="1600" b="0" i="1" smtClean="0"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</m:e>
                                        <m:sup>
                                          <m:r>
                                            <a:rPr lang="cs-CZ" sz="16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cs-CZ" sz="1600" b="0" i="0" smtClean="0">
                                  <a:latin typeface="Cambria Math"/>
                                </a:rPr>
                                <m:t>d</m:t>
                              </m:r>
                              <m:r>
                                <a:rPr lang="cs-CZ" sz="16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39" y="2816679"/>
                <a:ext cx="8001229" cy="64857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3605792" y="3573016"/>
            <a:ext cx="47662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altLang="cs-CZ" sz="1600" i="1" dirty="0" err="1" smtClean="0">
                <a:latin typeface="Corbel" panose="020B0503020204020204" pitchFamily="34" charset="0"/>
                <a:cs typeface="Times New Roman" panose="02020603050405020304" pitchFamily="18" charset="0"/>
              </a:rPr>
              <a:t>Gutkin</a:t>
            </a:r>
            <a:r>
              <a:rPr lang="en-GB" altLang="cs-CZ" sz="1600" i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 &amp; </a:t>
            </a:r>
            <a:r>
              <a:rPr lang="en-GB" altLang="cs-CZ" sz="1600" i="1" dirty="0" err="1" smtClean="0">
                <a:latin typeface="Corbel" panose="020B0503020204020204" pitchFamily="34" charset="0"/>
                <a:cs typeface="Times New Roman" panose="02020603050405020304" pitchFamily="18" charset="0"/>
              </a:rPr>
              <a:t>Aifantis</a:t>
            </a:r>
            <a:r>
              <a:rPr lang="en-GB" altLang="cs-CZ" sz="1600" i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, </a:t>
            </a:r>
            <a:r>
              <a:rPr lang="en-GB" altLang="cs-CZ" sz="1600" i="1" dirty="0" err="1">
                <a:latin typeface="Corbel" panose="020B0503020204020204" pitchFamily="34" charset="0"/>
                <a:cs typeface="Times New Roman" panose="02020603050405020304" pitchFamily="18" charset="0"/>
              </a:rPr>
              <a:t>Scripta</a:t>
            </a:r>
            <a:r>
              <a:rPr lang="en-GB" altLang="cs-CZ" sz="1600" i="1" dirty="0">
                <a:latin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n-GB" altLang="cs-CZ" sz="1600" i="1" dirty="0" err="1">
                <a:latin typeface="Corbel" panose="020B0503020204020204" pitchFamily="34" charset="0"/>
                <a:cs typeface="Times New Roman" panose="02020603050405020304" pitchFamily="18" charset="0"/>
              </a:rPr>
              <a:t>Materialia</a:t>
            </a:r>
            <a:r>
              <a:rPr lang="en-GB" altLang="cs-CZ" sz="1600" i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,</a:t>
            </a:r>
            <a:r>
              <a:rPr lang="cs-CZ" altLang="cs-CZ" sz="1600" i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n-GB" altLang="cs-CZ" sz="1600" i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1996</a:t>
            </a:r>
            <a:endParaRPr lang="en-US" sz="1600" i="1" dirty="0">
              <a:latin typeface="Corbel" panose="020B0503020204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71464" y="2447347"/>
            <a:ext cx="329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rbel" panose="020B0503020204020204" pitchFamily="34" charset="0"/>
              </a:rPr>
              <a:t>i</a:t>
            </a:r>
            <a:r>
              <a:rPr lang="en-US" b="1" dirty="0" smtClean="0">
                <a:latin typeface="Corbel" panose="020B0503020204020204" pitchFamily="34" charset="0"/>
              </a:rPr>
              <a:t>sotropic material (tungsten)</a:t>
            </a:r>
            <a:endParaRPr lang="en-US" b="1" dirty="0"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96760" y="4547951"/>
                <a:ext cx="8917185" cy="8850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0" i="1" smtClean="0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cs-CZ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cs-CZ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cs-CZ" sz="16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cs-CZ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16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16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cs-CZ" sz="1600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cs-CZ" sz="1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cs-CZ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/>
                            </a:rPr>
                            <m:t>atan</m:t>
                          </m:r>
                          <m:d>
                            <m:dPr>
                              <m:ctrlPr>
                                <a:rPr lang="cs-CZ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cs-CZ" sz="16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cs-CZ" sz="16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cs-CZ" sz="16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600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GB" sz="1600" b="0" i="1" smtClean="0">
                                              <a:latin typeface="Cambria Math"/>
                                            </a:rPr>
                                            <m:t>55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cs-CZ" sz="16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600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GB" sz="1600" b="0" i="1" smtClean="0">
                                              <a:latin typeface="Cambria Math"/>
                                            </a:rPr>
                                            <m:t>44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rad>
                              <m:f>
                                <m:fPr>
                                  <m:ctrlPr>
                                    <a:rPr lang="cs-CZ" sz="1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sz="1600" i="1">
                                      <a:latin typeface="Cambria Math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cs-CZ" sz="1600" i="1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cs-CZ" sz="16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16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cs-CZ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/>
                            </a:rPr>
                            <m:t>sign</m:t>
                          </m:r>
                          <m:d>
                            <m:dPr>
                              <m:ctrlPr>
                                <a:rPr lang="cs-CZ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16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cs-CZ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1600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lang="cs-CZ" sz="1600" b="0" i="0" smtClean="0">
                                  <a:latin typeface="Cambria Math"/>
                                </a:rPr>
                                <m:t>sign</m:t>
                              </m:r>
                              <m:d>
                                <m:dPr>
                                  <m:ctrlPr>
                                    <a:rPr lang="cs-CZ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cs-CZ" sz="1600" b="0" i="1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/>
                            </a:rPr>
                            <m:t>sign</m:t>
                          </m:r>
                          <m:r>
                            <a:rPr lang="cs-CZ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cs-CZ" sz="16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cs-CZ" sz="1600" b="0" i="1" smtClean="0">
                              <a:latin typeface="Cambria Math"/>
                            </a:rPr>
                            <m:t>)</m:t>
                          </m:r>
                          <m:nary>
                            <m:naryPr>
                              <m:ctrlPr>
                                <a:rPr lang="cs-CZ" sz="16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sz="16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1600" b="0" i="1" smtClean="0">
                                  <a:latin typeface="Cambria Math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cs-CZ" sz="1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sz="16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55</m:t>
                                      </m:r>
                                    </m:sub>
                                  </m:sSub>
                                  <m:r>
                                    <a:rPr lang="cs-CZ" sz="1600" b="0" i="1" smtClean="0">
                                      <a:latin typeface="Cambria Math"/>
                                    </a:rPr>
                                    <m:t>𝑠</m:t>
                                  </m:r>
                                  <m:sSup>
                                    <m:sSupPr>
                                      <m:ctrlPr>
                                        <a:rPr lang="cs-CZ" sz="16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600" b="0" i="1" smtClean="0">
                                          <a:latin typeface="Cambria Math"/>
                                        </a:rPr>
                                        <m:t>𝑙</m:t>
                                      </m:r>
                                    </m:e>
                                    <m:sup>
                                      <m:r>
                                        <a:rPr lang="cs-CZ" sz="16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m:rPr>
                                      <m:sty m:val="p"/>
                                    </m:rPr>
                                    <a:rPr lang="cs-CZ" sz="1600" b="0" i="0" smtClean="0">
                                      <a:latin typeface="Cambria Math"/>
                                    </a:rPr>
                                    <m:t>sin</m:t>
                                  </m:r>
                                  <m:r>
                                    <a:rPr lang="cs-CZ" sz="16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cs-CZ" sz="1600" b="0" i="1" smtClean="0">
                                      <a:latin typeface="Cambria Math"/>
                                    </a:rPr>
                                    <m:t>𝑠𝑥</m:t>
                                  </m:r>
                                  <m:r>
                                    <a:rPr lang="cs-CZ" sz="1600" b="0" i="1" smtClean="0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16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44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cs-CZ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600" i="1">
                                          <a:latin typeface="Cambria Math"/>
                                        </a:rPr>
                                        <m:t>1+</m:t>
                                      </m:r>
                                      <m:sSup>
                                        <m:sSupPr>
                                          <m:ctrlPr>
                                            <a:rPr lang="cs-CZ" sz="16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sz="1600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cs-CZ" sz="16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cs-CZ" sz="16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sz="1600" i="1"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</m:e>
                                        <m:sup>
                                          <m:r>
                                            <a:rPr lang="cs-CZ" sz="16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  <m:sSup>
                                <m:sSupPr>
                                  <m:ctrlPr>
                                    <a:rPr lang="cs-CZ" sz="1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16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cs-CZ" sz="1600" b="0" i="1" smtClean="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cs-CZ" sz="16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cs-CZ" sz="16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sz="16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cs-CZ" sz="1600" b="0" i="1" smtClean="0">
                                          <a:latin typeface="Cambria Math"/>
                                        </a:rPr>
                                        <m:t>𝑙</m:t>
                                      </m:r>
                                    </m:den>
                                  </m:f>
                                  <m:rad>
                                    <m:radPr>
                                      <m:degHide m:val="on"/>
                                      <m:ctrlPr>
                                        <a:rPr lang="cs-CZ" sz="1600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cs-CZ" sz="1600" b="0" i="1" smtClean="0">
                                          <a:latin typeface="Cambria Math"/>
                                        </a:rPr>
                                        <m:t>1+</m:t>
                                      </m:r>
                                      <m:sSup>
                                        <m:sSupPr>
                                          <m:ctrlPr>
                                            <a:rPr lang="cs-CZ" sz="16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sz="1600" b="0" i="1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cs-CZ" sz="16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cs-CZ" sz="16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sz="1600" b="0" i="1" smtClean="0"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</m:e>
                                        <m:sup>
                                          <m:r>
                                            <a:rPr lang="cs-CZ" sz="16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cs-CZ" sz="1600" b="0" i="0" smtClean="0">
                                  <a:latin typeface="Cambria Math"/>
                                </a:rPr>
                                <m:t>d</m:t>
                              </m:r>
                              <m:r>
                                <a:rPr lang="cs-CZ" sz="16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60" y="4547951"/>
                <a:ext cx="8917185" cy="88505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ovéPole 15"/>
          <p:cNvSpPr txBox="1"/>
          <p:nvPr/>
        </p:nvSpPr>
        <p:spPr>
          <a:xfrm>
            <a:off x="571463" y="4149080"/>
            <a:ext cx="371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rbel" panose="020B0503020204020204" pitchFamily="34" charset="0"/>
              </a:rPr>
              <a:t>cubic material (silicon, germanium)</a:t>
            </a:r>
            <a:endParaRPr lang="en-US" b="1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délník 1"/>
          <p:cNvSpPr>
            <a:spLocks noChangeArrowheads="1"/>
          </p:cNvSpPr>
          <p:nvPr/>
        </p:nvSpPr>
        <p:spPr bwMode="auto">
          <a:xfrm>
            <a:off x="5655033" y="3970356"/>
            <a:ext cx="33814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dirty="0">
                <a:latin typeface="Corbel" panose="020B0503020204020204" pitchFamily="34" charset="0"/>
                <a:cs typeface="Times New Roman" panose="02020603050405020304" pitchFamily="18" charset="0"/>
              </a:rPr>
              <a:t>The simulation supercell</a:t>
            </a:r>
            <a:r>
              <a:rPr lang="cs-CZ" altLang="cs-CZ" sz="1600" dirty="0">
                <a:latin typeface="Corbel" panose="020B0503020204020204" pitchFamily="34" charset="0"/>
                <a:cs typeface="Times New Roman" panose="02020603050405020304" pitchFamily="18" charset="0"/>
              </a:rPr>
              <a:t>s</a:t>
            </a:r>
            <a:r>
              <a:rPr lang="en-US" altLang="cs-CZ" sz="1600" dirty="0">
                <a:latin typeface="Corbel" panose="020B0503020204020204" pitchFamily="34" charset="0"/>
                <a:cs typeface="Times New Roman" panose="02020603050405020304" pitchFamily="18" charset="0"/>
              </a:rPr>
              <a:t> contained 174 atoms and</a:t>
            </a:r>
            <a:r>
              <a:rPr lang="cs-CZ" altLang="cs-CZ" sz="1600" dirty="0">
                <a:latin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n-US" altLang="cs-CZ" sz="1600" dirty="0">
                <a:latin typeface="Corbel" panose="020B0503020204020204" pitchFamily="34" charset="0"/>
                <a:cs typeface="Times New Roman" panose="02020603050405020304" pitchFamily="18" charset="0"/>
              </a:rPr>
              <a:t>formed cylinders surrounded by vacuum </a:t>
            </a:r>
            <a:r>
              <a:rPr lang="cs-CZ" altLang="cs-CZ" sz="1600" dirty="0">
                <a:latin typeface="Corbel" panose="020B0503020204020204" pitchFamily="34" charset="0"/>
                <a:cs typeface="Times New Roman" panose="02020603050405020304" pitchFamily="18" charset="0"/>
              </a:rPr>
              <a:t>(</a:t>
            </a:r>
            <a:r>
              <a:rPr lang="en-US" altLang="cs-CZ" sz="1600" dirty="0">
                <a:latin typeface="Corbel" panose="020B0503020204020204" pitchFamily="34" charset="0"/>
                <a:cs typeface="Times New Roman" panose="02020603050405020304" pitchFamily="18" charset="0"/>
              </a:rPr>
              <a:t>no spurious long-range interactions between the dislocation and its periodic images</a:t>
            </a:r>
            <a:r>
              <a:rPr lang="cs-CZ" altLang="cs-CZ" sz="1600" dirty="0">
                <a:latin typeface="Corbel" panose="020B0503020204020204" pitchFamily="34" charset="0"/>
                <a:cs typeface="Times New Roman" panose="02020603050405020304" pitchFamily="18" charset="0"/>
              </a:rPr>
              <a:t>) – a), b). </a:t>
            </a:r>
          </a:p>
        </p:txBody>
      </p:sp>
      <p:pic>
        <p:nvPicPr>
          <p:cNvPr id="8195" name="Obrázek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2" y="1844824"/>
            <a:ext cx="547425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Obdélník 6"/>
          <p:cNvSpPr>
            <a:spLocks noChangeArrowheads="1"/>
          </p:cNvSpPr>
          <p:nvPr/>
        </p:nvSpPr>
        <p:spPr bwMode="auto">
          <a:xfrm>
            <a:off x="3060104" y="2882935"/>
            <a:ext cx="18716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dirty="0">
                <a:solidFill>
                  <a:srgbClr val="FF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slip plane (</a:t>
            </a:r>
            <a:r>
              <a:rPr lang="cs-CZ" altLang="cs-CZ" sz="1400" dirty="0">
                <a:solidFill>
                  <a:srgbClr val="FF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–</a:t>
            </a:r>
            <a:r>
              <a:rPr lang="en-US" altLang="cs-CZ" sz="1400" dirty="0">
                <a:solidFill>
                  <a:srgbClr val="FF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1 1 0)</a:t>
            </a:r>
            <a:endParaRPr lang="cs-CZ" altLang="cs-CZ" sz="1400" dirty="0">
              <a:solidFill>
                <a:srgbClr val="FF0000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99" name="Obdélník 7"/>
          <p:cNvSpPr>
            <a:spLocks noChangeArrowheads="1"/>
          </p:cNvSpPr>
          <p:nvPr/>
        </p:nvSpPr>
        <p:spPr bwMode="auto">
          <a:xfrm>
            <a:off x="5655033" y="2062558"/>
            <a:ext cx="33814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Corbel" panose="020B0503020204020204" pitchFamily="34" charset="0"/>
                <a:cs typeface="Times New Roman" panose="02020603050405020304" pitchFamily="18" charset="0"/>
              </a:rPr>
              <a:t>DFT </a:t>
            </a:r>
            <a:r>
              <a:rPr lang="en-GB" altLang="cs-CZ" sz="1600" dirty="0">
                <a:latin typeface="Corbel" panose="020B0503020204020204" pitchFamily="34" charset="0"/>
                <a:cs typeface="Times New Roman" panose="02020603050405020304" pitchFamily="18" charset="0"/>
              </a:rPr>
              <a:t>calculations performed </a:t>
            </a:r>
            <a:r>
              <a:rPr lang="en-US" altLang="cs-CZ" sz="1600" dirty="0">
                <a:latin typeface="Corbel" panose="020B0503020204020204" pitchFamily="34" charset="0"/>
                <a:cs typeface="Times New Roman" panose="02020603050405020304" pitchFamily="18" charset="0"/>
              </a:rPr>
              <a:t>using the </a:t>
            </a:r>
            <a:r>
              <a:rPr lang="en-GB" altLang="cs-CZ" sz="1600" dirty="0">
                <a:latin typeface="Corbel" panose="020B0503020204020204" pitchFamily="34" charset="0"/>
                <a:cs typeface="Times New Roman" panose="02020603050405020304" pitchFamily="18" charset="0"/>
              </a:rPr>
              <a:t>Vienna Ab initio Simulation Package </a:t>
            </a:r>
            <a:r>
              <a:rPr lang="cs-CZ" altLang="cs-CZ" sz="1600" dirty="0">
                <a:latin typeface="Corbel" panose="020B0503020204020204" pitchFamily="34" charset="0"/>
                <a:cs typeface="Times New Roman" panose="02020603050405020304" pitchFamily="18" charset="0"/>
              </a:rPr>
              <a:t>(</a:t>
            </a:r>
            <a:r>
              <a:rPr lang="en-US" altLang="cs-CZ" sz="1600" dirty="0">
                <a:latin typeface="Corbel" panose="020B0503020204020204" pitchFamily="34" charset="0"/>
                <a:cs typeface="Times New Roman" panose="02020603050405020304" pitchFamily="18" charset="0"/>
              </a:rPr>
              <a:t>VASP</a:t>
            </a:r>
            <a:r>
              <a:rPr lang="cs-CZ" altLang="cs-CZ" sz="1600" dirty="0">
                <a:latin typeface="Corbel" panose="020B0503020204020204" pitchFamily="34" charset="0"/>
                <a:cs typeface="Times New Roman" panose="02020603050405020304" pitchFamily="18" charset="0"/>
              </a:rPr>
              <a:t>)</a:t>
            </a:r>
            <a:r>
              <a:rPr lang="en-US" altLang="cs-CZ" sz="1600" dirty="0">
                <a:latin typeface="Corbel" panose="020B0503020204020204" pitchFamily="34" charset="0"/>
                <a:cs typeface="Times New Roman" panose="02020603050405020304" pitchFamily="18" charset="0"/>
              </a:rPr>
              <a:t> code and projector augmented wave pseudopotentials</a:t>
            </a:r>
            <a:r>
              <a:rPr lang="cs-CZ" altLang="cs-CZ" sz="1600" dirty="0">
                <a:latin typeface="Corbel" panose="020B0503020204020204" pitchFamily="34" charset="0"/>
                <a:cs typeface="Times New Roman" panose="02020603050405020304" pitchFamily="18" charset="0"/>
              </a:rPr>
              <a:t>.</a:t>
            </a:r>
            <a:r>
              <a:rPr lang="en-US" altLang="cs-CZ" sz="1600" dirty="0">
                <a:latin typeface="Corbel" panose="020B0503020204020204" pitchFamily="34" charset="0"/>
                <a:cs typeface="Times New Roman" panose="02020603050405020304" pitchFamily="18" charset="0"/>
              </a:rPr>
              <a:t> The exchange and correlation energy treated in </a:t>
            </a:r>
            <a:r>
              <a:rPr lang="cs-CZ" altLang="cs-CZ" sz="1600" dirty="0">
                <a:latin typeface="Corbel" panose="020B0503020204020204" pitchFamily="34" charset="0"/>
                <a:cs typeface="Times New Roman" panose="02020603050405020304" pitchFamily="18" charset="0"/>
              </a:rPr>
              <a:t>GGA</a:t>
            </a:r>
            <a:r>
              <a:rPr lang="en-US" altLang="cs-CZ" sz="1600" dirty="0">
                <a:latin typeface="Corbel" panose="020B0503020204020204" pitchFamily="34" charset="0"/>
                <a:cs typeface="Times New Roman" panose="02020603050405020304" pitchFamily="18" charset="0"/>
              </a:rPr>
              <a:t>. </a:t>
            </a:r>
            <a:endParaRPr lang="cs-CZ" altLang="cs-CZ" sz="1600" dirty="0"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GB" sz="1400" dirty="0" smtClean="0">
                <a:solidFill>
                  <a:schemeClr val="tx1"/>
                </a:solidFill>
                <a:latin typeface="Corbel" panose="020B0503020204020204" pitchFamily="34" charset="0"/>
              </a:rPr>
              <a:t>CCTF: 5thIJFatigue &amp; FFEMS Joint Workshop, Characterisation of Crack Tip Fields, Heidelberg April 08–10, 2019</a:t>
            </a:r>
            <a:endParaRPr lang="cs-CZ" sz="1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10" name="Picture 4" descr="Soubor:Logo CEIT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6" y="0"/>
            <a:ext cx="1997968" cy="73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2"/>
          <p:cNvSpPr>
            <a:spLocks noChangeArrowheads="1"/>
          </p:cNvSpPr>
          <p:nvPr/>
        </p:nvSpPr>
        <p:spPr bwMode="auto">
          <a:xfrm>
            <a:off x="7641" y="764704"/>
            <a:ext cx="914399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000" b="1" dirty="0" smtClean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Case study: Coupling of DFT and SGE Approaches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1800" b="1" dirty="0" smtClean="0"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The </a:t>
            </a:r>
            <a:r>
              <a:rPr lang="en-GB" altLang="cs-CZ" sz="1800" b="1" dirty="0"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displacement field near the screw dislocation in </a:t>
            </a:r>
            <a:r>
              <a:rPr lang="en-GB" altLang="cs-CZ" sz="1800" b="1" i="1" dirty="0"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tungsten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667744" y="5748223"/>
            <a:ext cx="2149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rbel" panose="020B0503020204020204" pitchFamily="34" charset="0"/>
              </a:rPr>
              <a:t>displacements </a:t>
            </a:r>
            <a:r>
              <a:rPr lang="en-GB" sz="1400" dirty="0">
                <a:solidFill>
                  <a:srgbClr val="FF0000"/>
                </a:solidFill>
                <a:latin typeface="Corbel" panose="020B0503020204020204" pitchFamily="34" charset="0"/>
              </a:rPr>
              <a:t>of atoms</a:t>
            </a:r>
            <a:endParaRPr lang="en-GB" sz="1400" dirty="0" smtClean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cxnSp>
        <p:nvCxnSpPr>
          <p:cNvPr id="13" name="Přímá spojnice se šipkou 28"/>
          <p:cNvCxnSpPr/>
          <p:nvPr/>
        </p:nvCxnSpPr>
        <p:spPr>
          <a:xfrm rot="5400000" flipH="1" flipV="1">
            <a:off x="3483526" y="5102666"/>
            <a:ext cx="673908" cy="494928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Přímá spojnice se šipkou 28"/>
          <p:cNvCxnSpPr/>
          <p:nvPr/>
        </p:nvCxnSpPr>
        <p:spPr>
          <a:xfrm rot="16200000" flipV="1">
            <a:off x="2458060" y="4572128"/>
            <a:ext cx="1716728" cy="513184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ázek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69" y="1576215"/>
            <a:ext cx="43910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1"/>
              <p:cNvSpPr>
                <a:spLocks noChangeArrowheads="1"/>
              </p:cNvSpPr>
              <p:nvPr/>
            </p:nvSpPr>
            <p:spPr bwMode="auto">
              <a:xfrm>
                <a:off x="5004617" y="2060848"/>
                <a:ext cx="3887861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cs-CZ" sz="1600" dirty="0" smtClean="0">
                    <a:solidFill>
                      <a:schemeClr val="tx1"/>
                    </a:solidFill>
                    <a:latin typeface="Corbel" panose="020B0503020204020204" pitchFamily="34" charset="0"/>
                    <a:cs typeface="Times New Roman" panose="02020603050405020304" pitchFamily="18" charset="0"/>
                  </a:rPr>
                  <a:t>The atomic displacements were numerically fitted to the analytical solution to find out the </a:t>
                </a:r>
                <a:r>
                  <a:rPr lang="en-GB" altLang="cs-CZ" sz="1600" dirty="0" smtClean="0">
                    <a:solidFill>
                      <a:schemeClr val="tx1"/>
                    </a:solidFill>
                    <a:latin typeface="Corbel" panose="020B0503020204020204" pitchFamily="34" charset="0"/>
                    <a:ea typeface="AdvGulliv-R" charset="-128"/>
                    <a:cs typeface="Times New Roman" panose="02020603050405020304" pitchFamily="18" charset="0"/>
                  </a:rPr>
                  <a:t>parameter </a:t>
                </a:r>
                <a14:m>
                  <m:oMath xmlns:m="http://schemas.openxmlformats.org/officeDocument/2006/math">
                    <m:r>
                      <a:rPr lang="en-GB" altLang="cs-CZ" sz="1600" b="0" i="1" smtClean="0">
                        <a:solidFill>
                          <a:schemeClr val="tx1"/>
                        </a:solidFill>
                        <a:latin typeface="Cambria Math"/>
                        <a:ea typeface="AdvGulliv-R" charset="-128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r>
                  <a:rPr lang="en-GB" altLang="cs-CZ" sz="1600" dirty="0">
                    <a:solidFill>
                      <a:schemeClr val="tx1"/>
                    </a:solidFill>
                    <a:latin typeface="Corbel" panose="020B0503020204020204" pitchFamily="34" charset="0"/>
                    <a:ea typeface="AdvGulliv-R" charset="-128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219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4617" y="2060848"/>
                <a:ext cx="3887861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940" t="-1471" r="-1254" b="-955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7641" y="6356350"/>
            <a:ext cx="9136359" cy="365125"/>
          </a:xfrm>
        </p:spPr>
        <p:txBody>
          <a:bodyPr/>
          <a:lstStyle/>
          <a:p>
            <a:pPr>
              <a:defRPr/>
            </a:pPr>
            <a:r>
              <a:rPr lang="en-GB" sz="1400" dirty="0" smtClean="0">
                <a:solidFill>
                  <a:schemeClr val="tx1"/>
                </a:solidFill>
                <a:latin typeface="Corbel" panose="020B0503020204020204" pitchFamily="34" charset="0"/>
              </a:rPr>
              <a:t>CCTF: 5thIJFatigue &amp; FFEMS Joint Workshop, Characterisation of Crack Tip Fields, Heidelberg April 08–10, 2019</a:t>
            </a:r>
            <a:endParaRPr lang="cs-CZ" sz="1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8" name="Picture 4" descr="Soubor:Logo CEITE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6" y="0"/>
            <a:ext cx="1997968" cy="73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2"/>
          <p:cNvSpPr>
            <a:spLocks noChangeArrowheads="1"/>
          </p:cNvSpPr>
          <p:nvPr/>
        </p:nvSpPr>
        <p:spPr bwMode="auto">
          <a:xfrm>
            <a:off x="7641" y="764704"/>
            <a:ext cx="914399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000" b="1" dirty="0" smtClean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Coupling of DFT and SGE Approaches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1800" b="1" dirty="0" smtClean="0"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The </a:t>
            </a:r>
            <a:r>
              <a:rPr lang="en-GB" altLang="cs-CZ" sz="1800" b="1" dirty="0"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displacement field near the screw dislocation in tungsten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4932609" y="3510788"/>
                <a:ext cx="403187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altLang="cs-CZ" sz="1600" b="1" dirty="0" smtClean="0">
                    <a:solidFill>
                      <a:schemeClr val="tx1"/>
                    </a:solidFill>
                    <a:latin typeface="Corbel" panose="020B0503020204020204" pitchFamily="34" charset="0"/>
                    <a:ea typeface="AdvGulliv-R" charset="-128"/>
                    <a:cs typeface="Times New Roman" panose="02020603050405020304" pitchFamily="18" charset="0"/>
                  </a:rPr>
                  <a:t>The best fit was obtained</a:t>
                </a:r>
              </a:p>
              <a:p>
                <a:pPr algn="ctr"/>
                <a:r>
                  <a:rPr lang="en-GB" altLang="cs-CZ" sz="1600" b="1" dirty="0" smtClean="0">
                    <a:solidFill>
                      <a:schemeClr val="tx1"/>
                    </a:solidFill>
                    <a:latin typeface="Corbel" panose="020B0503020204020204" pitchFamily="34" charset="0"/>
                    <a:ea typeface="AdvGulliv-R" charset="-128"/>
                    <a:cs typeface="Times New Roman" panose="02020603050405020304" pitchFamily="18" charset="0"/>
                  </a:rPr>
                  <a:t>for Burgers vector </a:t>
                </a:r>
                <a14:m>
                  <m:oMath xmlns:m="http://schemas.openxmlformats.org/officeDocument/2006/math">
                    <m:r>
                      <a:rPr lang="en-GB" altLang="cs-CZ" sz="1600" b="1" i="1" smtClean="0">
                        <a:solidFill>
                          <a:schemeClr val="tx1"/>
                        </a:solidFill>
                        <a:latin typeface="Cambria Math"/>
                        <a:ea typeface="AdvGulliv-R" charset="-128"/>
                        <a:cs typeface="Times New Roman" panose="02020603050405020304" pitchFamily="18" charset="0"/>
                      </a:rPr>
                      <m:t>[</m:t>
                    </m:r>
                    <m:r>
                      <a:rPr lang="en-GB" altLang="cs-CZ" sz="1600" b="1" i="1" smtClean="0">
                        <a:solidFill>
                          <a:schemeClr val="tx1"/>
                        </a:solidFill>
                        <a:latin typeface="Cambria Math"/>
                        <a:ea typeface="AdvGulliv-R" charset="-128"/>
                        <a:cs typeface="Times New Roman" panose="02020603050405020304" pitchFamily="18" charset="0"/>
                      </a:rPr>
                      <m:t>𝟏𝟏𝟏</m:t>
                    </m:r>
                    <m:r>
                      <a:rPr lang="en-GB" altLang="cs-CZ" sz="1600" b="1" i="1" smtClean="0">
                        <a:solidFill>
                          <a:schemeClr val="tx1"/>
                        </a:solidFill>
                        <a:latin typeface="Cambria Math"/>
                        <a:ea typeface="AdvGulliv-R" charset="-128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GB" altLang="cs-CZ" sz="1600" b="1" dirty="0" smtClean="0">
                    <a:solidFill>
                      <a:schemeClr val="tx1"/>
                    </a:solidFill>
                    <a:latin typeface="Corbel" panose="020B0503020204020204" pitchFamily="34" charset="0"/>
                    <a:ea typeface="AdvGulliv-R" charset="-128"/>
                    <a:cs typeface="Times New Roman" panose="02020603050405020304" pitchFamily="18" charset="0"/>
                  </a:rPr>
                  <a:t>  </a:t>
                </a:r>
                <a:endParaRPr lang="en-GB" sz="1600" b="1" i="1" dirty="0" smtClean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609" y="3510788"/>
                <a:ext cx="4031879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6075873" y="4279558"/>
                <a:ext cx="1576201" cy="83099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𝑎</m:t>
                      </m:r>
                      <m:r>
                        <a:rPr lang="en-GB" sz="16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=0.32 </m:t>
                      </m:r>
                      <m:r>
                        <a:rPr lang="en-GB" sz="160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600">
                          <a:solidFill>
                            <a:schemeClr val="tx1"/>
                          </a:solidFill>
                          <a:latin typeface="Cambria Math"/>
                        </a:rPr>
                        <m:t>nm</m:t>
                      </m:r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16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GB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GB" sz="1600" i="1">
                        <a:solidFill>
                          <a:schemeClr val="tx1"/>
                        </a:solidFill>
                        <a:latin typeface="Cambria Math"/>
                      </a:rPr>
                      <m:t>=0.2</m:t>
                    </m:r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7</m:t>
                    </m:r>
                    <m:r>
                      <a:rPr lang="en-GB" sz="16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GB" sz="1600">
                        <a:solidFill>
                          <a:schemeClr val="tx1"/>
                        </a:solidFill>
                        <a:latin typeface="Cambria Math"/>
                      </a:rPr>
                      <m:t>nm</m:t>
                    </m:r>
                  </m:oMath>
                </a14:m>
                <a:endParaRPr lang="en-GB" sz="16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𝑙</m:t>
                      </m:r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=0.25 </m:t>
                      </m:r>
                      <m:r>
                        <m:rPr>
                          <m:sty m:val="p"/>
                        </m:rPr>
                        <a:rPr lang="en-GB" sz="1600">
                          <a:solidFill>
                            <a:srgbClr val="FF0000"/>
                          </a:solidFill>
                          <a:latin typeface="Cambria Math"/>
                        </a:rPr>
                        <m:t>nm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873" y="4279558"/>
                <a:ext cx="1576201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délník 9"/>
          <p:cNvSpPr/>
          <p:nvPr/>
        </p:nvSpPr>
        <p:spPr>
          <a:xfrm>
            <a:off x="7642" y="5877272"/>
            <a:ext cx="9136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cs-CZ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Identical result was obtained also by other calibration methods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GB" sz="1400" dirty="0" smtClean="0">
                <a:solidFill>
                  <a:schemeClr val="tx1"/>
                </a:solidFill>
                <a:latin typeface="Corbel" panose="020B0503020204020204" pitchFamily="34" charset="0"/>
              </a:rPr>
              <a:t>CCTF: 5thIJFatigue &amp; FFEMS Joint Workshop, Characterisation of Crack Tip Fields, Heidelberg April 08–10, 2019</a:t>
            </a:r>
            <a:endParaRPr lang="cs-CZ" sz="1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3" name="Picture 4" descr="Soubor:Logo CEIT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6" y="0"/>
            <a:ext cx="1997968" cy="73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2"/>
          <p:cNvSpPr>
            <a:spLocks noChangeArrowheads="1"/>
          </p:cNvSpPr>
          <p:nvPr/>
        </p:nvSpPr>
        <p:spPr bwMode="auto">
          <a:xfrm>
            <a:off x="7641" y="764704"/>
            <a:ext cx="91439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000" b="1" dirty="0" smtClean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Case study: Finite Element </a:t>
            </a:r>
            <a:r>
              <a:rPr lang="en-US" altLang="cs-CZ" sz="2000" b="1" dirty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A</a:t>
            </a:r>
            <a:r>
              <a:rPr lang="en-US" altLang="cs-CZ" sz="2000" b="1" dirty="0" smtClean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pproach for Crack in SGE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583983"/>
            <a:ext cx="2808312" cy="238471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2583983"/>
            <a:ext cx="2808313" cy="2384712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583983"/>
            <a:ext cx="2808313" cy="2384713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sp>
        <p:nvSpPr>
          <p:cNvPr id="8" name="Obdélník 7"/>
          <p:cNvSpPr/>
          <p:nvPr/>
        </p:nvSpPr>
        <p:spPr>
          <a:xfrm>
            <a:off x="1763687" y="4112266"/>
            <a:ext cx="741078" cy="6292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4960404" y="4112266"/>
            <a:ext cx="777863" cy="6605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Přímá spojnice se šipkou 10"/>
          <p:cNvCxnSpPr/>
          <p:nvPr/>
        </p:nvCxnSpPr>
        <p:spPr>
          <a:xfrm flipV="1">
            <a:off x="2504765" y="4285990"/>
            <a:ext cx="483059" cy="1409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9" idx="3"/>
          </p:cNvCxnSpPr>
          <p:nvPr/>
        </p:nvCxnSpPr>
        <p:spPr>
          <a:xfrm flipV="1">
            <a:off x="5738267" y="4301608"/>
            <a:ext cx="345901" cy="1409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35496" y="5919559"/>
            <a:ext cx="915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rbel" panose="020B0503020204020204" pitchFamily="34" charset="0"/>
              </a:rPr>
              <a:t>Very fine mesh and cusp-like crack tip</a:t>
            </a:r>
            <a:endParaRPr lang="en-US" dirty="0"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0" y="1268760"/>
                <a:ext cx="9144000" cy="895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Tungsten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=5.44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MPa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=2.08×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/>
                      </a:rPr>
                      <m:t>MPa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44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=1.60×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/>
                      </a:rPr>
                      <m:t>M</m:t>
                    </m:r>
                    <m:r>
                      <m:rPr>
                        <m:sty m:val="p"/>
                      </m:rPr>
                      <a:rPr lang="en-GB" sz="1600" b="0" i="0" smtClean="0">
                        <a:solidFill>
                          <a:schemeClr val="tx1"/>
                        </a:solidFill>
                        <a:latin typeface="Cambria Math"/>
                      </a:rPr>
                      <m:t>P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</m:oMath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GB" sz="1600" i="1" smtClean="0">
                        <a:solidFill>
                          <a:srgbClr val="FF0000"/>
                        </a:solidFill>
                        <a:latin typeface="Cambria Math"/>
                      </a:rPr>
                      <m:t>=5.25 </m:t>
                    </m:r>
                    <m:r>
                      <m:rPr>
                        <m:sty m:val="p"/>
                      </m:rPr>
                      <a:rPr lang="en-GB" sz="1600">
                        <a:solidFill>
                          <a:srgbClr val="FF0000"/>
                        </a:solidFill>
                        <a:latin typeface="Cambria Math"/>
                      </a:rPr>
                      <m:t>nm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chemeClr val="tx1"/>
                        </a:solidFill>
                        <a:latin typeface="Cambria Math"/>
                      </a:rPr>
                      <m:t>𝑙</m:t>
                    </m:r>
                    <m:r>
                      <a:rPr lang="en-GB" sz="1600" i="1">
                        <a:solidFill>
                          <a:schemeClr val="tx1"/>
                        </a:solidFill>
                        <a:latin typeface="Cambria Math"/>
                      </a:rPr>
                      <m:t>=0.25 </m:t>
                    </m:r>
                    <m:r>
                      <m:rPr>
                        <m:sty m:val="p"/>
                      </m:rPr>
                      <a:rPr lang="en-GB" sz="1600">
                        <a:solidFill>
                          <a:schemeClr val="tx1"/>
                        </a:solidFill>
                        <a:latin typeface="Cambria Math"/>
                      </a:rPr>
                      <m:t>nm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 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68760"/>
                <a:ext cx="9144000" cy="895373"/>
              </a:xfrm>
              <a:prstGeom prst="rect">
                <a:avLst/>
              </a:prstGeom>
              <a:blipFill rotWithShape="1">
                <a:blip r:embed="rId6"/>
                <a:stretch>
                  <a:fillRect t="-3401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Přímá spojnice se šipkou 22"/>
          <p:cNvCxnSpPr/>
          <p:nvPr/>
        </p:nvCxnSpPr>
        <p:spPr>
          <a:xfrm>
            <a:off x="107504" y="5438118"/>
            <a:ext cx="2277478" cy="668"/>
          </a:xfrm>
          <a:prstGeom prst="straightConnector1">
            <a:avLst/>
          </a:prstGeom>
          <a:ln>
            <a:solidFill>
              <a:srgbClr val="3333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1054908" y="5076123"/>
                <a:ext cx="476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908" y="5076123"/>
                <a:ext cx="47686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Přímá spojnice 26"/>
          <p:cNvCxnSpPr/>
          <p:nvPr/>
        </p:nvCxnSpPr>
        <p:spPr>
          <a:xfrm>
            <a:off x="107504" y="5068786"/>
            <a:ext cx="0" cy="369332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2384982" y="5068786"/>
            <a:ext cx="0" cy="369332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>
            <a:off x="5004048" y="5436374"/>
            <a:ext cx="551870" cy="0"/>
          </a:xfrm>
          <a:prstGeom prst="straightConnector1">
            <a:avLst/>
          </a:prstGeom>
          <a:ln>
            <a:solidFill>
              <a:srgbClr val="3333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/>
              <p:nvPr/>
            </p:nvSpPr>
            <p:spPr>
              <a:xfrm>
                <a:off x="5115868" y="5069454"/>
                <a:ext cx="3282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3333FF"/>
                          </a:solidFill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en-US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868" y="5069454"/>
                <a:ext cx="32823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Přímá spojnice 32"/>
          <p:cNvCxnSpPr/>
          <p:nvPr/>
        </p:nvCxnSpPr>
        <p:spPr>
          <a:xfrm>
            <a:off x="5004048" y="5068786"/>
            <a:ext cx="0" cy="369332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>
            <a:off x="5555890" y="5068786"/>
            <a:ext cx="0" cy="369332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>
            <a:off x="6084168" y="5436374"/>
            <a:ext cx="2304284" cy="7337"/>
          </a:xfrm>
          <a:prstGeom prst="straightConnector1">
            <a:avLst/>
          </a:prstGeom>
          <a:ln>
            <a:solidFill>
              <a:srgbClr val="3333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/>
              <p:cNvSpPr txBox="1"/>
              <p:nvPr/>
            </p:nvSpPr>
            <p:spPr>
              <a:xfrm>
                <a:off x="7072195" y="5066878"/>
                <a:ext cx="3282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3333FF"/>
                          </a:solidFill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en-US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38" name="TextovéPol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195" y="5066878"/>
                <a:ext cx="32823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Přímá spojnice 38"/>
          <p:cNvCxnSpPr/>
          <p:nvPr/>
        </p:nvCxnSpPr>
        <p:spPr>
          <a:xfrm>
            <a:off x="8388424" y="5076123"/>
            <a:ext cx="0" cy="369332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>
            <a:off x="3278412" y="5797927"/>
            <a:ext cx="2277478" cy="668"/>
          </a:xfrm>
          <a:prstGeom prst="straightConnector1">
            <a:avLst/>
          </a:prstGeom>
          <a:ln>
            <a:solidFill>
              <a:srgbClr val="3333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3851920" y="5435932"/>
                <a:ext cx="476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5435932"/>
                <a:ext cx="476862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Přímá spojnice 28"/>
          <p:cNvCxnSpPr/>
          <p:nvPr/>
        </p:nvCxnSpPr>
        <p:spPr>
          <a:xfrm>
            <a:off x="5555890" y="5428595"/>
            <a:ext cx="0" cy="369332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06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323528" y="2348212"/>
            <a:ext cx="8424934" cy="2808312"/>
            <a:chOff x="323528" y="2348212"/>
            <a:chExt cx="8424934" cy="2808312"/>
          </a:xfrm>
        </p:grpSpPr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2348212"/>
              <a:ext cx="8424934" cy="2808312"/>
            </a:xfrm>
            <a:prstGeom prst="rect">
              <a:avLst/>
            </a:prstGeom>
          </p:spPr>
        </p:pic>
        <p:sp>
          <p:nvSpPr>
            <p:cNvPr id="5" name="Obdélník 4"/>
            <p:cNvSpPr/>
            <p:nvPr/>
          </p:nvSpPr>
          <p:spPr>
            <a:xfrm>
              <a:off x="2483768" y="2348212"/>
              <a:ext cx="3960440" cy="2166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GB" sz="1400" dirty="0" smtClean="0">
                <a:solidFill>
                  <a:schemeClr val="tx1"/>
                </a:solidFill>
                <a:latin typeface="Corbel" panose="020B0503020204020204" pitchFamily="34" charset="0"/>
              </a:rPr>
              <a:t>CCTF: 5thIJFatigue &amp; FFEMS Joint Workshop, Characterisation of Crack Tip Fields, Heidelberg April 08–10, 2019</a:t>
            </a:r>
            <a:endParaRPr lang="cs-CZ" sz="1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3" name="Picture 4" descr="Soubor:Logo CEIT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6" y="0"/>
            <a:ext cx="1997968" cy="73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2"/>
              <p:cNvSpPr>
                <a:spLocks noChangeArrowheads="1"/>
              </p:cNvSpPr>
              <p:nvPr/>
            </p:nvSpPr>
            <p:spPr bwMode="auto">
              <a:xfrm>
                <a:off x="7641" y="764704"/>
                <a:ext cx="9143999" cy="428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None/>
                </a:pPr>
                <a:r>
                  <a:rPr lang="en-GB" altLang="cs-CZ" sz="2000" b="1" dirty="0">
                    <a:solidFill>
                      <a:srgbClr val="FF0000"/>
                    </a:solidFill>
                    <a:latin typeface="Corbel" panose="020B0503020204020204" pitchFamily="34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Numerical </a:t>
                </a:r>
                <a:r>
                  <a:rPr lang="en-GB" altLang="cs-CZ" sz="2000" b="1" dirty="0" smtClean="0">
                    <a:solidFill>
                      <a:srgbClr val="FF0000"/>
                    </a:solidFill>
                    <a:latin typeface="Corbel" panose="020B0503020204020204" pitchFamily="34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Approach </a:t>
                </a:r>
                <a:r>
                  <a:rPr lang="en-GB" altLang="cs-CZ" sz="2000" b="1" dirty="0">
                    <a:solidFill>
                      <a:srgbClr val="FF0000"/>
                    </a:solidFill>
                    <a:latin typeface="Corbel" panose="020B0503020204020204" pitchFamily="34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for Crack in </a:t>
                </a:r>
                <a:r>
                  <a:rPr lang="en-GB" altLang="cs-CZ" sz="2000" b="1" dirty="0" smtClean="0">
                    <a:solidFill>
                      <a:srgbClr val="FF0000"/>
                    </a:solidFill>
                    <a:latin typeface="Corbel" panose="020B0503020204020204" pitchFamily="34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SGE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cs-CZ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Yu Gothic" panose="020B0400000000000000" pitchFamily="34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altLang="cs-CZ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Yu Gothic" panose="020B0400000000000000" pitchFamily="34" charset="-128"/>
                            <a:cs typeface="Times New Roman" panose="02020603050405020304" pitchFamily="18" charset="0"/>
                          </a:rPr>
                          <m:t>𝜺</m:t>
                        </m:r>
                      </m:e>
                      <m:sub>
                        <m:r>
                          <a:rPr lang="en-GB" altLang="cs-CZ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Yu Gothic" panose="020B0400000000000000" pitchFamily="34" charset="-128"/>
                            <a:cs typeface="Times New Roman" panose="02020603050405020304" pitchFamily="18" charset="0"/>
                          </a:rPr>
                          <m:t>𝒙𝒚</m:t>
                        </m:r>
                      </m:sub>
                    </m:sSub>
                  </m:oMath>
                </a14:m>
                <a:r>
                  <a:rPr lang="en-GB" altLang="cs-CZ" sz="2000" b="1" dirty="0" smtClean="0">
                    <a:solidFill>
                      <a:srgbClr val="FF0000"/>
                    </a:solidFill>
                    <a:latin typeface="Corbel" panose="020B0503020204020204" pitchFamily="34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cs-CZ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Yu Gothic" panose="020B0400000000000000" pitchFamily="34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altLang="cs-CZ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Yu Gothic" panose="020B0400000000000000" pitchFamily="34" charset="-128"/>
                            <a:cs typeface="Times New Roman" panose="02020603050405020304" pitchFamily="18" charset="0"/>
                          </a:rPr>
                          <m:t>𝜺</m:t>
                        </m:r>
                      </m:e>
                      <m:sub>
                        <m:r>
                          <a:rPr lang="en-GB" altLang="cs-CZ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Yu Gothic" panose="020B0400000000000000" pitchFamily="34" charset="-128"/>
                            <a:cs typeface="Times New Roman" panose="02020603050405020304" pitchFamily="18" charset="0"/>
                          </a:rPr>
                          <m:t>𝒚𝒚</m:t>
                        </m:r>
                      </m:sub>
                    </m:sSub>
                  </m:oMath>
                </a14:m>
                <a:endParaRPr lang="cs-CZ" altLang="cs-CZ" sz="2000" b="1" dirty="0" smtClean="0">
                  <a:solidFill>
                    <a:srgbClr val="FF0000"/>
                  </a:solidFill>
                  <a:latin typeface="Corbel" panose="020B0503020204020204" pitchFamily="34" charset="0"/>
                  <a:ea typeface="Yu Gothic" panose="020B0400000000000000" pitchFamily="34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41" y="764704"/>
                <a:ext cx="9143999" cy="428259"/>
              </a:xfrm>
              <a:prstGeom prst="rect">
                <a:avLst/>
              </a:prstGeom>
              <a:blipFill rotWithShape="1">
                <a:blip r:embed="rId4"/>
                <a:stretch>
                  <a:fillRect t="-5634" b="-183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Přímá spojnice se šipkou 25"/>
          <p:cNvCxnSpPr/>
          <p:nvPr/>
        </p:nvCxnSpPr>
        <p:spPr>
          <a:xfrm>
            <a:off x="5004048" y="3356992"/>
            <a:ext cx="981334" cy="668"/>
          </a:xfrm>
          <a:prstGeom prst="straightConnector1">
            <a:avLst/>
          </a:prstGeom>
          <a:ln>
            <a:solidFill>
              <a:srgbClr val="3333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ovéPole 27"/>
              <p:cNvSpPr txBox="1"/>
              <p:nvPr/>
            </p:nvSpPr>
            <p:spPr>
              <a:xfrm>
                <a:off x="5255613" y="2980836"/>
                <a:ext cx="47686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3333FF"/>
                  </a:solidFill>
                </a:endParaRPr>
              </a:p>
            </p:txBody>
          </p:sp>
        </mc:Choice>
        <mc:Fallback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613" y="2980836"/>
                <a:ext cx="47686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ovéPole 39"/>
          <p:cNvSpPr txBox="1"/>
          <p:nvPr/>
        </p:nvSpPr>
        <p:spPr>
          <a:xfrm>
            <a:off x="7092280" y="2040435"/>
            <a:ext cx="100380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rbel" panose="020B0503020204020204" pitchFamily="34" charset="0"/>
              </a:rPr>
              <a:t>f</a:t>
            </a:r>
            <a:r>
              <a:rPr lang="en-GB" sz="1400" dirty="0" smtClean="0">
                <a:solidFill>
                  <a:srgbClr val="FF0000"/>
                </a:solidFill>
                <a:latin typeface="Corbel" panose="020B0503020204020204" pitchFamily="34" charset="0"/>
              </a:rPr>
              <a:t>inite value</a:t>
            </a:r>
            <a:endParaRPr lang="en-US" sz="1400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cxnSp>
        <p:nvCxnSpPr>
          <p:cNvPr id="41" name="Přímá spojnice se šipkou 28"/>
          <p:cNvCxnSpPr/>
          <p:nvPr/>
        </p:nvCxnSpPr>
        <p:spPr>
          <a:xfrm rot="10800000" flipV="1">
            <a:off x="6127006" y="2256380"/>
            <a:ext cx="936103" cy="513428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0" y="1268760"/>
                <a:ext cx="9144000" cy="895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Tungsten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=5.44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MPa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=2.08×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/>
                      </a:rPr>
                      <m:t>MPa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44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=1.60×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/>
                      </a:rPr>
                      <m:t>M</m:t>
                    </m:r>
                    <m:r>
                      <m:rPr>
                        <m:sty m:val="p"/>
                      </m:rPr>
                      <a:rPr lang="en-GB" sz="1600" b="0" i="0" smtClean="0">
                        <a:solidFill>
                          <a:schemeClr val="tx1"/>
                        </a:solidFill>
                        <a:latin typeface="Cambria Math"/>
                      </a:rPr>
                      <m:t>P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</m:oMath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GB" sz="1600" i="1" smtClean="0">
                        <a:solidFill>
                          <a:srgbClr val="FF0000"/>
                        </a:solidFill>
                        <a:latin typeface="Cambria Math"/>
                      </a:rPr>
                      <m:t>=5.25 </m:t>
                    </m:r>
                    <m:r>
                      <m:rPr>
                        <m:sty m:val="p"/>
                      </m:rPr>
                      <a:rPr lang="en-GB" sz="1600">
                        <a:solidFill>
                          <a:srgbClr val="FF0000"/>
                        </a:solidFill>
                        <a:latin typeface="Cambria Math"/>
                      </a:rPr>
                      <m:t>nm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chemeClr val="tx1"/>
                        </a:solidFill>
                        <a:latin typeface="Cambria Math"/>
                      </a:rPr>
                      <m:t>𝑙</m:t>
                    </m:r>
                    <m:r>
                      <a:rPr lang="en-GB" sz="1600" i="1">
                        <a:solidFill>
                          <a:schemeClr val="tx1"/>
                        </a:solidFill>
                        <a:latin typeface="Cambria Math"/>
                      </a:rPr>
                      <m:t>=0.25 </m:t>
                    </m:r>
                    <m:r>
                      <m:rPr>
                        <m:sty m:val="p"/>
                      </m:rPr>
                      <a:rPr lang="en-GB" sz="1600">
                        <a:solidFill>
                          <a:schemeClr val="tx1"/>
                        </a:solidFill>
                        <a:latin typeface="Cambria Math"/>
                      </a:rPr>
                      <m:t>nm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 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68760"/>
                <a:ext cx="9144000" cy="895373"/>
              </a:xfrm>
              <a:prstGeom prst="rect">
                <a:avLst/>
              </a:prstGeom>
              <a:blipFill rotWithShape="1">
                <a:blip r:embed="rId6"/>
                <a:stretch>
                  <a:fillRect t="-3401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69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/>
          <p:cNvGrpSpPr/>
          <p:nvPr/>
        </p:nvGrpSpPr>
        <p:grpSpPr>
          <a:xfrm>
            <a:off x="1115616" y="-243408"/>
            <a:ext cx="7223754" cy="5904656"/>
            <a:chOff x="1115616" y="-555443"/>
            <a:chExt cx="7223754" cy="5904656"/>
          </a:xfrm>
        </p:grpSpPr>
        <p:grpSp>
          <p:nvGrpSpPr>
            <p:cNvPr id="39" name="Skupina 38"/>
            <p:cNvGrpSpPr/>
            <p:nvPr/>
          </p:nvGrpSpPr>
          <p:grpSpPr>
            <a:xfrm>
              <a:off x="1115616" y="-555443"/>
              <a:ext cx="4428493" cy="5904656"/>
              <a:chOff x="1115616" y="-555443"/>
              <a:chExt cx="4428493" cy="5904656"/>
            </a:xfrm>
          </p:grpSpPr>
          <p:grpSp>
            <p:nvGrpSpPr>
              <p:cNvPr id="7" name="Skupina 6"/>
              <p:cNvGrpSpPr/>
              <p:nvPr/>
            </p:nvGrpSpPr>
            <p:grpSpPr>
              <a:xfrm>
                <a:off x="1115616" y="-555443"/>
                <a:ext cx="4428493" cy="5904656"/>
                <a:chOff x="2375755" y="-675456"/>
                <a:chExt cx="4428493" cy="5904656"/>
              </a:xfrm>
            </p:grpSpPr>
            <p:pic>
              <p:nvPicPr>
                <p:cNvPr id="5" name="Obrázek 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919196" y="380662"/>
                  <a:ext cx="5376597" cy="4032448"/>
                </a:xfrm>
                <a:prstGeom prst="rect">
                  <a:avLst/>
                </a:prstGeom>
              </p:spPr>
            </p:pic>
            <p:sp>
              <p:nvSpPr>
                <p:cNvPr id="6" name="Obdélník 5"/>
                <p:cNvSpPr/>
                <p:nvPr/>
              </p:nvSpPr>
              <p:spPr>
                <a:xfrm>
                  <a:off x="2411760" y="-675456"/>
                  <a:ext cx="4392488" cy="22322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" name="Obdélník 15"/>
                <p:cNvSpPr/>
                <p:nvPr/>
              </p:nvSpPr>
              <p:spPr>
                <a:xfrm>
                  <a:off x="2375755" y="2996952"/>
                  <a:ext cx="4392488" cy="22322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TextovéPole 34"/>
              <p:cNvSpPr txBox="1"/>
              <p:nvPr/>
            </p:nvSpPr>
            <p:spPr>
              <a:xfrm>
                <a:off x="3354541" y="2636912"/>
                <a:ext cx="569387" cy="2616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4 3 2 1</a:t>
                </a:r>
                <a:endParaRPr lang="en-US" sz="11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Obdélník 37"/>
              <p:cNvSpPr/>
              <p:nvPr/>
            </p:nvSpPr>
            <p:spPr>
              <a:xfrm>
                <a:off x="1331131" y="1676805"/>
                <a:ext cx="4032449" cy="14401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bdélník 8"/>
                <p:cNvSpPr/>
                <p:nvPr/>
              </p:nvSpPr>
              <p:spPr>
                <a:xfrm>
                  <a:off x="5605498" y="1676805"/>
                  <a:ext cx="2733872" cy="14019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GB" sz="1400" dirty="0" smtClean="0">
                      <a:solidFill>
                        <a:schemeClr val="tx1"/>
                      </a:solidFill>
                      <a:latin typeface="Corbel" panose="020B0503020204020204" pitchFamily="34" charset="0"/>
                    </a:rPr>
                    <a:t>A central </a:t>
                  </a:r>
                  <a:r>
                    <a:rPr lang="en-GB" sz="1400" dirty="0">
                      <a:solidFill>
                        <a:schemeClr val="tx1"/>
                      </a:solidFill>
                      <a:latin typeface="Corbel" panose="020B0503020204020204" pitchFamily="34" charset="0"/>
                    </a:rPr>
                    <a:t>crack in </a:t>
                  </a:r>
                  <a:r>
                    <a:rPr lang="en-GB" sz="1400" dirty="0" smtClean="0">
                      <a:solidFill>
                        <a:schemeClr val="tx1"/>
                      </a:solidFill>
                      <a:latin typeface="Corbel" panose="020B0503020204020204" pitchFamily="34" charset="0"/>
                    </a:rPr>
                    <a:t>the </a:t>
                  </a:r>
                  <a:r>
                    <a:rPr lang="en-GB" sz="1400" dirty="0">
                      <a:solidFill>
                        <a:schemeClr val="tx1"/>
                      </a:solidFill>
                      <a:latin typeface="Corbel" panose="020B0503020204020204" pitchFamily="34" charset="0"/>
                    </a:rPr>
                    <a:t>tungsten plate used </a:t>
                  </a:r>
                  <a:r>
                    <a:rPr lang="en-GB" sz="1400" dirty="0" smtClean="0">
                      <a:solidFill>
                        <a:schemeClr val="tx1"/>
                      </a:solidFill>
                      <a:latin typeface="Corbel" panose="020B0503020204020204" pitchFamily="34" charset="0"/>
                    </a:rPr>
                    <a:t>in  </a:t>
                  </a:r>
                  <a:r>
                    <a:rPr lang="en-GB" sz="1400" dirty="0">
                      <a:solidFill>
                        <a:schemeClr val="tx1"/>
                      </a:solidFill>
                      <a:latin typeface="Corbel" panose="020B0503020204020204" pitchFamily="34" charset="0"/>
                    </a:rPr>
                    <a:t>the </a:t>
                  </a:r>
                  <a:r>
                    <a:rPr lang="en-GB" sz="1400" i="1" dirty="0">
                      <a:solidFill>
                        <a:schemeClr val="tx1"/>
                      </a:solidFill>
                      <a:latin typeface="Corbel" panose="020B0503020204020204" pitchFamily="34" charset="0"/>
                    </a:rPr>
                    <a:t>molecular quasi-static simulations</a:t>
                  </a:r>
                  <a:r>
                    <a:rPr lang="en-GB" sz="1400" dirty="0">
                      <a:solidFill>
                        <a:schemeClr val="tx1"/>
                      </a:solidFill>
                      <a:latin typeface="Corbel" panose="020B0503020204020204" pitchFamily="34" charset="0"/>
                    </a:rPr>
                    <a:t>. The </a:t>
                  </a:r>
                  <a:r>
                    <a:rPr lang="en-US" sz="1400" dirty="0" smtClean="0">
                      <a:solidFill>
                        <a:schemeClr val="tx1"/>
                      </a:solidFill>
                      <a:latin typeface="Corbel" panose="020B0503020204020204" pitchFamily="34" charset="0"/>
                    </a:rPr>
                    <a:t>colors</a:t>
                  </a:r>
                  <a:r>
                    <a:rPr lang="en-GB" sz="1400" dirty="0" smtClean="0">
                      <a:solidFill>
                        <a:schemeClr val="tx1"/>
                      </a:solidFill>
                      <a:latin typeface="Corbel" panose="020B0503020204020204" pitchFamily="34" charset="0"/>
                    </a:rPr>
                    <a:t> </a:t>
                  </a:r>
                  <a:r>
                    <a:rPr lang="en-GB" sz="1400" dirty="0">
                      <a:solidFill>
                        <a:schemeClr val="tx1"/>
                      </a:solidFill>
                      <a:latin typeface="Corbel" panose="020B0503020204020204" pitchFamily="34" charset="0"/>
                    </a:rPr>
                    <a:t>represent a scaling of the stress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4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GB" sz="14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𝑦𝑦</m:t>
                          </m:r>
                        </m:sub>
                      </m:sSub>
                    </m:oMath>
                  </a14:m>
                  <a:r>
                    <a:rPr lang="en-GB" sz="1400" dirty="0">
                      <a:solidFill>
                        <a:schemeClr val="tx1"/>
                      </a:solidFill>
                      <a:latin typeface="Corbel" panose="020B0503020204020204" pitchFamily="34" charset="0"/>
                    </a:rPr>
                    <a:t> per atom just before the moment of unstable fracture.</a:t>
                  </a:r>
                  <a:endParaRPr lang="en-US" sz="1400" dirty="0"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Obdélník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5498" y="1676805"/>
                  <a:ext cx="2733872" cy="140198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670" t="-435" b="-34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Ovál 10"/>
            <p:cNvSpPr/>
            <p:nvPr/>
          </p:nvSpPr>
          <p:spPr>
            <a:xfrm>
              <a:off x="3379105" y="2485657"/>
              <a:ext cx="72007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ál 22"/>
            <p:cNvSpPr/>
            <p:nvPr/>
          </p:nvSpPr>
          <p:spPr>
            <a:xfrm>
              <a:off x="3275348" y="2491765"/>
              <a:ext cx="72007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ál 23"/>
            <p:cNvSpPr/>
            <p:nvPr/>
          </p:nvSpPr>
          <p:spPr>
            <a:xfrm>
              <a:off x="3485436" y="2482038"/>
              <a:ext cx="72007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ál 24"/>
            <p:cNvSpPr/>
            <p:nvPr/>
          </p:nvSpPr>
          <p:spPr>
            <a:xfrm>
              <a:off x="3174317" y="2522804"/>
              <a:ext cx="72007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395029" y="3501009"/>
            <a:ext cx="8424934" cy="2808311"/>
            <a:chOff x="395029" y="3356993"/>
            <a:chExt cx="8424934" cy="2808311"/>
          </a:xfrm>
        </p:grpSpPr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029" y="3356993"/>
              <a:ext cx="8424934" cy="2808311"/>
            </a:xfrm>
            <a:prstGeom prst="rect">
              <a:avLst/>
            </a:prstGeom>
          </p:spPr>
        </p:pic>
        <p:sp>
          <p:nvSpPr>
            <p:cNvPr id="4" name="Obdélník 3"/>
            <p:cNvSpPr/>
            <p:nvPr/>
          </p:nvSpPr>
          <p:spPr>
            <a:xfrm>
              <a:off x="2663788" y="3356993"/>
              <a:ext cx="3852430" cy="2160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GB" sz="1400" dirty="0" smtClean="0">
                <a:solidFill>
                  <a:schemeClr val="tx1"/>
                </a:solidFill>
                <a:latin typeface="Corbel" panose="020B0503020204020204" pitchFamily="34" charset="0"/>
              </a:rPr>
              <a:t>CCTF: 5thIJFatigue &amp; FFEMS Joint Workshop, Characterisation of Crack Tip Fields, Heidelberg April 08–10, 2019</a:t>
            </a:r>
            <a:endParaRPr lang="cs-CZ" sz="1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3" name="Picture 4" descr="Soubor:Logo CEITE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6" y="0"/>
            <a:ext cx="1997968" cy="73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Přímá spojnice se šipkou 25"/>
          <p:cNvCxnSpPr/>
          <p:nvPr/>
        </p:nvCxnSpPr>
        <p:spPr>
          <a:xfrm>
            <a:off x="5765876" y="5517233"/>
            <a:ext cx="0" cy="111280"/>
          </a:xfrm>
          <a:prstGeom prst="straightConnector1">
            <a:avLst/>
          </a:prstGeom>
          <a:ln>
            <a:solidFill>
              <a:srgbClr val="3333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5237036" y="5602176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/>
            <a:r>
              <a:rPr lang="en-GB" sz="1400" dirty="0" smtClean="0">
                <a:solidFill>
                  <a:srgbClr val="3333FF"/>
                </a:solidFill>
                <a:latin typeface="Corbel" panose="020B0503020204020204" pitchFamily="34" charset="0"/>
              </a:rPr>
              <a:t>COD</a:t>
            </a:r>
            <a:endParaRPr lang="en-US" sz="1400" dirty="0">
              <a:solidFill>
                <a:srgbClr val="3333FF"/>
              </a:solidFill>
              <a:latin typeface="Corbel" panose="020B0503020204020204" pitchFamily="34" charset="0"/>
            </a:endParaRPr>
          </a:p>
        </p:txBody>
      </p:sp>
      <p:sp>
        <p:nvSpPr>
          <p:cNvPr id="15" name="Obdélník 2"/>
          <p:cNvSpPr>
            <a:spLocks noChangeArrowheads="1"/>
          </p:cNvSpPr>
          <p:nvPr/>
        </p:nvSpPr>
        <p:spPr bwMode="auto">
          <a:xfrm>
            <a:off x="0" y="758754"/>
            <a:ext cx="91439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cs-CZ" sz="2000" b="1" dirty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Numerical </a:t>
            </a:r>
            <a:r>
              <a:rPr lang="en-GB" altLang="cs-CZ" sz="2000" b="1" dirty="0" smtClean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Approach </a:t>
            </a:r>
            <a:r>
              <a:rPr lang="en-GB" altLang="cs-CZ" sz="2000" b="1" dirty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for Crack in </a:t>
            </a:r>
            <a:r>
              <a:rPr lang="en-GB" altLang="cs-CZ" sz="2000" b="1" dirty="0" smtClean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SGE – FE vs. molecular quasi-static simulations</a:t>
            </a:r>
            <a:endParaRPr lang="cs-CZ" altLang="cs-CZ" sz="2000" b="1" dirty="0" smtClean="0">
              <a:solidFill>
                <a:srgbClr val="FF0000"/>
              </a:solidFill>
              <a:latin typeface="Corbel" panose="020B050302020402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1479967" y="4211215"/>
            <a:ext cx="100380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rbel" panose="020B0503020204020204" pitchFamily="34" charset="0"/>
              </a:rPr>
              <a:t>f</a:t>
            </a:r>
            <a:r>
              <a:rPr lang="en-GB" sz="1400" dirty="0" smtClean="0">
                <a:solidFill>
                  <a:srgbClr val="FF0000"/>
                </a:solidFill>
                <a:latin typeface="Corbel" panose="020B0503020204020204" pitchFamily="34" charset="0"/>
              </a:rPr>
              <a:t>inite value</a:t>
            </a:r>
            <a:endParaRPr lang="en-US" sz="1400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cxnSp>
        <p:nvCxnSpPr>
          <p:cNvPr id="43" name="Přímá spojnice se šipkou 28"/>
          <p:cNvCxnSpPr>
            <a:stCxn id="42" idx="3"/>
          </p:cNvCxnSpPr>
          <p:nvPr/>
        </p:nvCxnSpPr>
        <p:spPr>
          <a:xfrm flipV="1">
            <a:off x="2483768" y="4014937"/>
            <a:ext cx="360040" cy="350167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8" name="TextovéPole 47"/>
          <p:cNvSpPr txBox="1"/>
          <p:nvPr/>
        </p:nvSpPr>
        <p:spPr>
          <a:xfrm>
            <a:off x="7378269" y="5307188"/>
            <a:ext cx="153888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rbel" panose="020B0503020204020204" pitchFamily="34" charset="0"/>
              </a:rPr>
              <a:t>c</a:t>
            </a:r>
            <a:r>
              <a:rPr lang="en-GB" sz="1400" dirty="0" smtClean="0">
                <a:solidFill>
                  <a:srgbClr val="FF0000"/>
                </a:solidFill>
                <a:latin typeface="Corbel" panose="020B0503020204020204" pitchFamily="34" charset="0"/>
              </a:rPr>
              <a:t>usp-like crack tip </a:t>
            </a:r>
            <a:endParaRPr lang="en-US" sz="1400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cxnSp>
        <p:nvCxnSpPr>
          <p:cNvPr id="49" name="Přímá spojnice se šipkou 28"/>
          <p:cNvCxnSpPr>
            <a:stCxn id="48" idx="1"/>
          </p:cNvCxnSpPr>
          <p:nvPr/>
        </p:nvCxnSpPr>
        <p:spPr>
          <a:xfrm rot="10800000" flipV="1">
            <a:off x="6796951" y="5461077"/>
            <a:ext cx="581319" cy="294988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0" y="1021459"/>
                <a:ext cx="9144000" cy="895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Tungsten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=5.44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MPa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=2.08×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/>
                      </a:rPr>
                      <m:t>MPa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44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=1.60×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/>
                      </a:rPr>
                      <m:t>M</m:t>
                    </m:r>
                    <m:r>
                      <m:rPr>
                        <m:sty m:val="p"/>
                      </m:rPr>
                      <a:rPr lang="en-GB" sz="1600" b="0" i="0" smtClean="0">
                        <a:solidFill>
                          <a:schemeClr val="tx1"/>
                        </a:solidFill>
                        <a:latin typeface="Cambria Math"/>
                      </a:rPr>
                      <m:t>P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</m:oMath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GB" sz="1600" i="1" smtClean="0">
                        <a:solidFill>
                          <a:srgbClr val="FF0000"/>
                        </a:solidFill>
                        <a:latin typeface="Cambria Math"/>
                      </a:rPr>
                      <m:t>=5.25 </m:t>
                    </m:r>
                    <m:r>
                      <m:rPr>
                        <m:sty m:val="p"/>
                      </m:rPr>
                      <a:rPr lang="en-GB" sz="1600">
                        <a:solidFill>
                          <a:srgbClr val="FF0000"/>
                        </a:solidFill>
                        <a:latin typeface="Cambria Math"/>
                      </a:rPr>
                      <m:t>nm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chemeClr val="tx1"/>
                        </a:solidFill>
                        <a:latin typeface="Cambria Math"/>
                      </a:rPr>
                      <m:t>𝑙</m:t>
                    </m:r>
                    <m:r>
                      <a:rPr lang="en-GB" sz="1600" i="1">
                        <a:solidFill>
                          <a:schemeClr val="tx1"/>
                        </a:solidFill>
                        <a:latin typeface="Cambria Math"/>
                      </a:rPr>
                      <m:t>=0.25 </m:t>
                    </m:r>
                    <m:r>
                      <m:rPr>
                        <m:sty m:val="p"/>
                      </m:rPr>
                      <a:rPr lang="en-GB" sz="1600">
                        <a:solidFill>
                          <a:schemeClr val="tx1"/>
                        </a:solidFill>
                        <a:latin typeface="Cambria Math"/>
                      </a:rPr>
                      <m:t>nm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 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21459"/>
                <a:ext cx="9144000" cy="895373"/>
              </a:xfrm>
              <a:prstGeom prst="rect">
                <a:avLst/>
              </a:prstGeom>
              <a:blipFill rotWithShape="1">
                <a:blip r:embed="rId7"/>
                <a:stretch>
                  <a:fillRect t="-3425" b="-8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ovéPole 33"/>
          <p:cNvSpPr txBox="1"/>
          <p:nvPr/>
        </p:nvSpPr>
        <p:spPr>
          <a:xfrm>
            <a:off x="1544352" y="4921423"/>
            <a:ext cx="81785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rbel" panose="020B0503020204020204" pitchFamily="34" charset="0"/>
              </a:rPr>
              <a:t>strength</a:t>
            </a:r>
            <a:endParaRPr lang="en-US" sz="1400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cxnSp>
        <p:nvCxnSpPr>
          <p:cNvPr id="14" name="Přímá spojnice 13"/>
          <p:cNvCxnSpPr/>
          <p:nvPr/>
        </p:nvCxnSpPr>
        <p:spPr>
          <a:xfrm>
            <a:off x="1570103" y="5212371"/>
            <a:ext cx="273630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/>
          <p:nvPr/>
        </p:nvCxnSpPr>
        <p:spPr>
          <a:xfrm>
            <a:off x="6336626" y="4653136"/>
            <a:ext cx="0" cy="1102928"/>
          </a:xfrm>
          <a:prstGeom prst="straightConnector1">
            <a:avLst/>
          </a:prstGeom>
          <a:ln>
            <a:solidFill>
              <a:srgbClr val="3333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/>
          <p:cNvCxnSpPr/>
          <p:nvPr/>
        </p:nvCxnSpPr>
        <p:spPr>
          <a:xfrm>
            <a:off x="5724128" y="5628513"/>
            <a:ext cx="725690" cy="0"/>
          </a:xfrm>
          <a:prstGeom prst="line">
            <a:avLst/>
          </a:prstGeom>
          <a:ln w="9525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/>
          <p:cNvCxnSpPr/>
          <p:nvPr/>
        </p:nvCxnSpPr>
        <p:spPr>
          <a:xfrm>
            <a:off x="5765876" y="5628513"/>
            <a:ext cx="0" cy="255104"/>
          </a:xfrm>
          <a:prstGeom prst="straightConnector1">
            <a:avLst/>
          </a:prstGeom>
          <a:ln>
            <a:solidFill>
              <a:srgbClr val="3333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/>
          <p:nvPr/>
        </p:nvCxnSpPr>
        <p:spPr>
          <a:xfrm flipV="1">
            <a:off x="5766420" y="5883617"/>
            <a:ext cx="0" cy="108664"/>
          </a:xfrm>
          <a:prstGeom prst="straightConnector1">
            <a:avLst/>
          </a:prstGeom>
          <a:ln>
            <a:solidFill>
              <a:srgbClr val="3333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se šipkou 43"/>
          <p:cNvCxnSpPr/>
          <p:nvPr/>
        </p:nvCxnSpPr>
        <p:spPr>
          <a:xfrm>
            <a:off x="6228184" y="4653136"/>
            <a:ext cx="107276" cy="3268"/>
          </a:xfrm>
          <a:prstGeom prst="straightConnector1">
            <a:avLst/>
          </a:prstGeom>
          <a:ln>
            <a:solidFill>
              <a:srgbClr val="3333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46"/>
          <p:cNvCxnSpPr/>
          <p:nvPr/>
        </p:nvCxnSpPr>
        <p:spPr>
          <a:xfrm>
            <a:off x="6335460" y="4656404"/>
            <a:ext cx="180758" cy="0"/>
          </a:xfrm>
          <a:prstGeom prst="straightConnector1">
            <a:avLst/>
          </a:prstGeom>
          <a:ln>
            <a:solidFill>
              <a:srgbClr val="3333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se šipkou 49"/>
          <p:cNvCxnSpPr/>
          <p:nvPr/>
        </p:nvCxnSpPr>
        <p:spPr>
          <a:xfrm flipH="1" flipV="1">
            <a:off x="6512382" y="4653136"/>
            <a:ext cx="75842" cy="3268"/>
          </a:xfrm>
          <a:prstGeom prst="straightConnector1">
            <a:avLst/>
          </a:prstGeom>
          <a:ln>
            <a:solidFill>
              <a:srgbClr val="3333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ovéPole 56"/>
              <p:cNvSpPr txBox="1"/>
              <p:nvPr/>
            </p:nvSpPr>
            <p:spPr>
              <a:xfrm>
                <a:off x="6259994" y="4281159"/>
                <a:ext cx="3282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3333FF"/>
                          </a:solidFill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en-US" dirty="0">
                  <a:solidFill>
                    <a:srgbClr val="3333FF"/>
                  </a:solidFill>
                </a:endParaRPr>
              </a:p>
            </p:txBody>
          </p:sp>
        </mc:Choice>
        <mc:Fallback>
          <p:sp>
            <p:nvSpPr>
              <p:cNvPr id="57" name="TextovéPole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994" y="4281159"/>
                <a:ext cx="32823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bdélník 57"/>
          <p:cNvSpPr/>
          <p:nvPr/>
        </p:nvSpPr>
        <p:spPr>
          <a:xfrm>
            <a:off x="6980912" y="4751275"/>
            <a:ext cx="903455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rbel" panose="020B0503020204020204" pitchFamily="34" charset="0"/>
              </a:rPr>
              <a:t>inflection</a:t>
            </a:r>
          </a:p>
        </p:txBody>
      </p:sp>
      <p:cxnSp>
        <p:nvCxnSpPr>
          <p:cNvPr id="60" name="Přímá spojnice se šipkou 28"/>
          <p:cNvCxnSpPr>
            <a:stCxn id="58" idx="1"/>
          </p:cNvCxnSpPr>
          <p:nvPr/>
        </p:nvCxnSpPr>
        <p:spPr>
          <a:xfrm rot="10800000" flipV="1">
            <a:off x="6405294" y="4905164"/>
            <a:ext cx="575619" cy="619024"/>
          </a:xfrm>
          <a:prstGeom prst="curvedConnector2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68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>
            <a:off x="166719" y="4005064"/>
            <a:ext cx="6786754" cy="2262252"/>
            <a:chOff x="166719" y="4221088"/>
            <a:chExt cx="6786754" cy="2262252"/>
          </a:xfrm>
        </p:grpSpPr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719" y="4221088"/>
              <a:ext cx="6786754" cy="2262252"/>
            </a:xfrm>
            <a:prstGeom prst="rect">
              <a:avLst/>
            </a:prstGeom>
          </p:spPr>
        </p:pic>
        <p:sp>
          <p:nvSpPr>
            <p:cNvPr id="4" name="Obdélník 3"/>
            <p:cNvSpPr/>
            <p:nvPr/>
          </p:nvSpPr>
          <p:spPr>
            <a:xfrm>
              <a:off x="1907704" y="4221088"/>
              <a:ext cx="3312368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187397" y="1772816"/>
            <a:ext cx="6745399" cy="2248466"/>
            <a:chOff x="187397" y="1988840"/>
            <a:chExt cx="6745399" cy="2248466"/>
          </a:xfrm>
        </p:grpSpPr>
        <p:pic>
          <p:nvPicPr>
            <p:cNvPr id="31" name="Obrázek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397" y="1988840"/>
              <a:ext cx="6745399" cy="2248466"/>
            </a:xfrm>
            <a:prstGeom prst="rect">
              <a:avLst/>
            </a:prstGeom>
          </p:spPr>
        </p:pic>
        <p:sp>
          <p:nvSpPr>
            <p:cNvPr id="6" name="Obdélník 5"/>
            <p:cNvSpPr/>
            <p:nvPr/>
          </p:nvSpPr>
          <p:spPr>
            <a:xfrm>
              <a:off x="1835696" y="1988840"/>
              <a:ext cx="3312368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GB" sz="1400" dirty="0" smtClean="0">
                <a:solidFill>
                  <a:schemeClr val="tx1"/>
                </a:solidFill>
                <a:latin typeface="Corbel" panose="020B0503020204020204" pitchFamily="34" charset="0"/>
              </a:rPr>
              <a:t>CCTF: 5thIJFatigue &amp; FFEMS Joint Workshop, Characterisation of Crack Tip Fields, Heidelberg April 08–10, 2019</a:t>
            </a:r>
            <a:endParaRPr lang="cs-CZ" sz="1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3" name="Picture 4" descr="Soubor:Logo CEITE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6" y="0"/>
            <a:ext cx="1997968" cy="73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 2"/>
          <p:cNvSpPr>
            <a:spLocks noChangeArrowheads="1"/>
          </p:cNvSpPr>
          <p:nvPr/>
        </p:nvSpPr>
        <p:spPr bwMode="auto">
          <a:xfrm>
            <a:off x="0" y="758754"/>
            <a:ext cx="91439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cs-CZ" sz="2000" b="1" dirty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Numerical </a:t>
            </a:r>
            <a:r>
              <a:rPr lang="en-GB" altLang="cs-CZ" sz="2000" b="1" dirty="0" smtClean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Approach </a:t>
            </a:r>
            <a:r>
              <a:rPr lang="en-GB" altLang="cs-CZ" sz="2000" b="1" dirty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for Crack in </a:t>
            </a:r>
            <a:r>
              <a:rPr lang="en-GB" altLang="cs-CZ" sz="2000" b="1" dirty="0" smtClean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SGE – FE vs. molecular quasi-static simulations</a:t>
            </a:r>
            <a:endParaRPr lang="cs-CZ" altLang="cs-CZ" sz="2000" b="1" dirty="0" smtClean="0">
              <a:solidFill>
                <a:srgbClr val="FF0000"/>
              </a:solidFill>
              <a:latin typeface="Corbel" panose="020B050302020402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ovéPole 20"/>
              <p:cNvSpPr txBox="1"/>
              <p:nvPr/>
            </p:nvSpPr>
            <p:spPr>
              <a:xfrm>
                <a:off x="7193427" y="4966912"/>
                <a:ext cx="1451460" cy="338556"/>
              </a:xfrm>
              <a:prstGeom prst="rect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𝑎</m:t>
                      </m:r>
                      <m:r>
                        <a:rPr lang="en-GB" sz="16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=64.27 </m:t>
                      </m:r>
                      <m:r>
                        <m:rPr>
                          <m:sty m:val="p"/>
                        </m:rPr>
                        <a:rPr lang="en-GB" sz="1600">
                          <a:solidFill>
                            <a:schemeClr val="tx1"/>
                          </a:solidFill>
                          <a:latin typeface="Cambria Math"/>
                        </a:rPr>
                        <m:t>nm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427" y="4966912"/>
                <a:ext cx="1451460" cy="33855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ovéPole 31"/>
              <p:cNvSpPr txBox="1"/>
              <p:nvPr/>
            </p:nvSpPr>
            <p:spPr>
              <a:xfrm>
                <a:off x="7193427" y="2691234"/>
                <a:ext cx="1307444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𝑎</m:t>
                      </m:r>
                      <m:r>
                        <a:rPr lang="en-GB" sz="16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=5.25 </m:t>
                      </m:r>
                      <m:r>
                        <m:rPr>
                          <m:sty m:val="p"/>
                        </m:rPr>
                        <a:rPr lang="en-GB" sz="1600">
                          <a:solidFill>
                            <a:schemeClr val="tx1"/>
                          </a:solidFill>
                          <a:latin typeface="Cambria Math"/>
                        </a:rPr>
                        <m:t>nm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427" y="2691234"/>
                <a:ext cx="1307444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Přímá spojnice se šipkou 35"/>
          <p:cNvCxnSpPr/>
          <p:nvPr/>
        </p:nvCxnSpPr>
        <p:spPr>
          <a:xfrm flipH="1">
            <a:off x="6636011" y="2869827"/>
            <a:ext cx="55806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H="1">
            <a:off x="6635365" y="5136190"/>
            <a:ext cx="55806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ovéPole 12"/>
              <p:cNvSpPr txBox="1"/>
              <p:nvPr/>
            </p:nvSpPr>
            <p:spPr>
              <a:xfrm>
                <a:off x="0" y="1021459"/>
                <a:ext cx="9144000" cy="895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Tungsten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=5.44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MPa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=2.08×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/>
                      </a:rPr>
                      <m:t>MPa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44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=1.60×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/>
                      </a:rPr>
                      <m:t>M</m:t>
                    </m:r>
                    <m:r>
                      <m:rPr>
                        <m:sty m:val="p"/>
                      </m:rPr>
                      <a:rPr lang="en-GB" sz="1600" b="0" i="0" smtClean="0">
                        <a:solidFill>
                          <a:schemeClr val="tx1"/>
                        </a:solidFill>
                        <a:latin typeface="Cambria Math"/>
                      </a:rPr>
                      <m:t>P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</m:oMath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GB" sz="1600" i="1" smtClean="0">
                        <a:solidFill>
                          <a:srgbClr val="FF0000"/>
                        </a:solidFill>
                        <a:latin typeface="Cambria Math"/>
                      </a:rPr>
                      <m:t>=5.25 </m:t>
                    </m:r>
                    <m:r>
                      <m:rPr>
                        <m:sty m:val="p"/>
                      </m:rPr>
                      <a:rPr lang="en-GB" sz="1600">
                        <a:solidFill>
                          <a:srgbClr val="FF0000"/>
                        </a:solidFill>
                        <a:latin typeface="Cambria Math"/>
                      </a:rPr>
                      <m:t>nm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chemeClr val="tx1"/>
                        </a:solidFill>
                        <a:latin typeface="Cambria Math"/>
                      </a:rPr>
                      <m:t>𝑙</m:t>
                    </m:r>
                    <m:r>
                      <a:rPr lang="en-GB" sz="1600" i="1">
                        <a:solidFill>
                          <a:schemeClr val="tx1"/>
                        </a:solidFill>
                        <a:latin typeface="Cambria Math"/>
                      </a:rPr>
                      <m:t>=0.25 </m:t>
                    </m:r>
                    <m:r>
                      <m:rPr>
                        <m:sty m:val="p"/>
                      </m:rPr>
                      <a:rPr lang="en-GB" sz="1600">
                        <a:solidFill>
                          <a:schemeClr val="tx1"/>
                        </a:solidFill>
                        <a:latin typeface="Cambria Math"/>
                      </a:rPr>
                      <m:t>nm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 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21459"/>
                <a:ext cx="9144000" cy="895373"/>
              </a:xfrm>
              <a:prstGeom prst="rect">
                <a:avLst/>
              </a:prstGeom>
              <a:blipFill rotWithShape="1">
                <a:blip r:embed="rId7"/>
                <a:stretch>
                  <a:fillRect t="-3425" b="-8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Přímá spojnice se šipkou 17"/>
          <p:cNvCxnSpPr/>
          <p:nvPr/>
        </p:nvCxnSpPr>
        <p:spPr>
          <a:xfrm>
            <a:off x="4380760" y="3382815"/>
            <a:ext cx="0" cy="111280"/>
          </a:xfrm>
          <a:prstGeom prst="straightConnector1">
            <a:avLst/>
          </a:prstGeom>
          <a:ln>
            <a:solidFill>
              <a:srgbClr val="3333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3928574" y="3432991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3333FF"/>
                </a:solidFill>
                <a:latin typeface="Corbel" panose="020B0503020204020204" pitchFamily="34" charset="0"/>
              </a:rPr>
              <a:t>COD</a:t>
            </a:r>
            <a:endParaRPr lang="en-US" sz="1200" dirty="0">
              <a:solidFill>
                <a:srgbClr val="3333FF"/>
              </a:solidFill>
              <a:latin typeface="Corbel" panose="020B0503020204020204" pitchFamily="34" charset="0"/>
            </a:endParaRPr>
          </a:p>
        </p:txBody>
      </p:sp>
      <p:cxnSp>
        <p:nvCxnSpPr>
          <p:cNvPr id="20" name="Přímá spojnice se šipkou 19"/>
          <p:cNvCxnSpPr/>
          <p:nvPr/>
        </p:nvCxnSpPr>
        <p:spPr>
          <a:xfrm flipH="1">
            <a:off x="4949918" y="2583635"/>
            <a:ext cx="1490" cy="1049271"/>
          </a:xfrm>
          <a:prstGeom prst="straightConnector1">
            <a:avLst/>
          </a:prstGeom>
          <a:ln>
            <a:solidFill>
              <a:srgbClr val="3333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4378486" y="3490286"/>
            <a:ext cx="626052" cy="300"/>
          </a:xfrm>
          <a:prstGeom prst="line">
            <a:avLst/>
          </a:prstGeom>
          <a:ln w="9525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>
            <a:off x="4380760" y="3440130"/>
            <a:ext cx="544" cy="242398"/>
          </a:xfrm>
          <a:prstGeom prst="straightConnector1">
            <a:avLst/>
          </a:prstGeom>
          <a:ln>
            <a:solidFill>
              <a:srgbClr val="3333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V="1">
            <a:off x="4381304" y="3672374"/>
            <a:ext cx="0" cy="108664"/>
          </a:xfrm>
          <a:prstGeom prst="straightConnector1">
            <a:avLst/>
          </a:prstGeom>
          <a:ln>
            <a:solidFill>
              <a:srgbClr val="3333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>
            <a:off x="4836244" y="2576494"/>
            <a:ext cx="107276" cy="3268"/>
          </a:xfrm>
          <a:prstGeom prst="straightConnector1">
            <a:avLst/>
          </a:prstGeom>
          <a:ln>
            <a:solidFill>
              <a:srgbClr val="3333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4943520" y="2579762"/>
            <a:ext cx="125712" cy="0"/>
          </a:xfrm>
          <a:prstGeom prst="straightConnector1">
            <a:avLst/>
          </a:prstGeom>
          <a:ln>
            <a:solidFill>
              <a:srgbClr val="3333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 flipH="1" flipV="1">
            <a:off x="5056605" y="2576494"/>
            <a:ext cx="75842" cy="3268"/>
          </a:xfrm>
          <a:prstGeom prst="straightConnector1">
            <a:avLst/>
          </a:prstGeom>
          <a:ln>
            <a:solidFill>
              <a:srgbClr val="3333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ovéPole 29"/>
              <p:cNvSpPr txBox="1"/>
              <p:nvPr/>
            </p:nvSpPr>
            <p:spPr>
              <a:xfrm>
                <a:off x="4865920" y="2331463"/>
                <a:ext cx="2809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3333FF"/>
                          </a:solidFill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en-US" sz="1200" dirty="0">
                  <a:solidFill>
                    <a:srgbClr val="3333FF"/>
                  </a:solidFill>
                </a:endParaRPr>
              </a:p>
            </p:txBody>
          </p:sp>
        </mc:Choice>
        <mc:Fallback>
          <p:sp>
            <p:nvSpPr>
              <p:cNvPr id="30" name="TextovéPol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920" y="2331463"/>
                <a:ext cx="280911" cy="2769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Přímá spojnice se šipkou 45"/>
          <p:cNvCxnSpPr/>
          <p:nvPr/>
        </p:nvCxnSpPr>
        <p:spPr>
          <a:xfrm>
            <a:off x="4377249" y="5501983"/>
            <a:ext cx="0" cy="111280"/>
          </a:xfrm>
          <a:prstGeom prst="straightConnector1">
            <a:avLst/>
          </a:prstGeom>
          <a:ln>
            <a:solidFill>
              <a:srgbClr val="3333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/>
          <p:cNvSpPr txBox="1"/>
          <p:nvPr/>
        </p:nvSpPr>
        <p:spPr>
          <a:xfrm>
            <a:off x="3925063" y="5525133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3333FF"/>
                </a:solidFill>
                <a:latin typeface="Corbel" panose="020B0503020204020204" pitchFamily="34" charset="0"/>
              </a:rPr>
              <a:t>COD</a:t>
            </a:r>
            <a:endParaRPr lang="en-US" sz="1200" dirty="0">
              <a:solidFill>
                <a:srgbClr val="3333FF"/>
              </a:solidFill>
              <a:latin typeface="Corbel" panose="020B0503020204020204" pitchFamily="34" charset="0"/>
            </a:endParaRPr>
          </a:p>
        </p:txBody>
      </p:sp>
      <p:cxnSp>
        <p:nvCxnSpPr>
          <p:cNvPr id="48" name="Přímá spojnice se šipkou 47"/>
          <p:cNvCxnSpPr/>
          <p:nvPr/>
        </p:nvCxnSpPr>
        <p:spPr>
          <a:xfrm flipH="1">
            <a:off x="4965388" y="4615679"/>
            <a:ext cx="1490" cy="1049271"/>
          </a:xfrm>
          <a:prstGeom prst="straightConnector1">
            <a:avLst/>
          </a:prstGeom>
          <a:ln>
            <a:solidFill>
              <a:srgbClr val="3333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/>
          <p:nvPr/>
        </p:nvCxnSpPr>
        <p:spPr>
          <a:xfrm flipV="1">
            <a:off x="4361327" y="5609791"/>
            <a:ext cx="695278" cy="300"/>
          </a:xfrm>
          <a:prstGeom prst="line">
            <a:avLst/>
          </a:prstGeom>
          <a:ln w="9525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se šipkou 49"/>
          <p:cNvCxnSpPr/>
          <p:nvPr/>
        </p:nvCxnSpPr>
        <p:spPr>
          <a:xfrm>
            <a:off x="4377249" y="5532272"/>
            <a:ext cx="544" cy="242398"/>
          </a:xfrm>
          <a:prstGeom prst="straightConnector1">
            <a:avLst/>
          </a:prstGeom>
          <a:ln>
            <a:solidFill>
              <a:srgbClr val="3333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se šipkou 50"/>
          <p:cNvCxnSpPr/>
          <p:nvPr/>
        </p:nvCxnSpPr>
        <p:spPr>
          <a:xfrm flipV="1">
            <a:off x="4377793" y="5764516"/>
            <a:ext cx="0" cy="108664"/>
          </a:xfrm>
          <a:prstGeom prst="straightConnector1">
            <a:avLst/>
          </a:prstGeom>
          <a:ln>
            <a:solidFill>
              <a:srgbClr val="3333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se šipkou 51"/>
          <p:cNvCxnSpPr/>
          <p:nvPr/>
        </p:nvCxnSpPr>
        <p:spPr>
          <a:xfrm>
            <a:off x="4857794" y="4614045"/>
            <a:ext cx="107276" cy="3268"/>
          </a:xfrm>
          <a:prstGeom prst="straightConnector1">
            <a:avLst/>
          </a:prstGeom>
          <a:ln>
            <a:solidFill>
              <a:srgbClr val="3333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se šipkou 52"/>
          <p:cNvCxnSpPr/>
          <p:nvPr/>
        </p:nvCxnSpPr>
        <p:spPr>
          <a:xfrm>
            <a:off x="4946833" y="4617313"/>
            <a:ext cx="125712" cy="0"/>
          </a:xfrm>
          <a:prstGeom prst="straightConnector1">
            <a:avLst/>
          </a:prstGeom>
          <a:ln>
            <a:solidFill>
              <a:srgbClr val="3333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se šipkou 53"/>
          <p:cNvCxnSpPr/>
          <p:nvPr/>
        </p:nvCxnSpPr>
        <p:spPr>
          <a:xfrm flipH="1" flipV="1">
            <a:off x="5059918" y="4614045"/>
            <a:ext cx="75842" cy="3268"/>
          </a:xfrm>
          <a:prstGeom prst="straightConnector1">
            <a:avLst/>
          </a:prstGeom>
          <a:ln>
            <a:solidFill>
              <a:srgbClr val="3333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ovéPole 54"/>
              <p:cNvSpPr txBox="1"/>
              <p:nvPr/>
            </p:nvSpPr>
            <p:spPr>
              <a:xfrm>
                <a:off x="4869233" y="4369014"/>
                <a:ext cx="2809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3333FF"/>
                          </a:solidFill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en-US" sz="1200" dirty="0">
                  <a:solidFill>
                    <a:srgbClr val="3333FF"/>
                  </a:solidFill>
                </a:endParaRPr>
              </a:p>
            </p:txBody>
          </p:sp>
        </mc:Choice>
        <mc:Fallback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233" y="4369014"/>
                <a:ext cx="280911" cy="27699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16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GB" sz="1400" dirty="0" smtClean="0">
                <a:solidFill>
                  <a:schemeClr val="tx1"/>
                </a:solidFill>
                <a:latin typeface="Corbel" panose="020B0503020204020204" pitchFamily="34" charset="0"/>
              </a:rPr>
              <a:t>CCTF: 5thIJFatigue &amp; FFEMS Joint Workshop, Characterisation of Crack Tip Fields, Heidelberg April 08–10, 2019</a:t>
            </a:r>
            <a:endParaRPr lang="cs-CZ" sz="1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3" name="Picture 4" descr="Soubor:Logo CEIT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6" y="0"/>
            <a:ext cx="1997968" cy="73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 2"/>
          <p:cNvSpPr>
            <a:spLocks noChangeArrowheads="1"/>
          </p:cNvSpPr>
          <p:nvPr/>
        </p:nvSpPr>
        <p:spPr bwMode="auto">
          <a:xfrm>
            <a:off x="-1" y="980728"/>
            <a:ext cx="9143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cs-CZ" sz="2800" b="1" dirty="0" smtClean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Conclusions</a:t>
            </a:r>
            <a:endParaRPr lang="cs-CZ" altLang="cs-CZ" sz="2800" b="1" dirty="0" smtClean="0">
              <a:solidFill>
                <a:srgbClr val="43B12C"/>
              </a:solidFill>
              <a:latin typeface="Corbel" panose="020B050302020402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63588" y="1772816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cs-CZ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Strain gradient elasticity removes the stress singularity at the crack tip, exhibits a reasonable form of the cohesion-</a:t>
            </a:r>
            <a:r>
              <a:rPr lang="en-US" altLang="cs-CZ" dirty="0" err="1" smtClean="0">
                <a:latin typeface="Corbel" panose="020B0503020204020204" pitchFamily="34" charset="0"/>
                <a:cs typeface="Times New Roman" panose="02020603050405020304" pitchFamily="18" charset="0"/>
              </a:rPr>
              <a:t>decohesion</a:t>
            </a:r>
            <a:r>
              <a:rPr lang="en-US" altLang="cs-CZ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 stress distribution and provides size independent fracture characteristics down to nanoscale.</a:t>
            </a:r>
          </a:p>
          <a:p>
            <a:pPr marL="342900" indent="-342900" eaLnBrk="1" hangingPunct="1">
              <a:buFont typeface="Courier New" panose="02070309020205020404" pitchFamily="49" charset="0"/>
              <a:buChar char="o"/>
            </a:pPr>
            <a:r>
              <a:rPr lang="en-US" altLang="cs-CZ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The parameter l in the simplest SGE can be determined by DFT (ab initio) methods applied to d</a:t>
            </a:r>
            <a:r>
              <a:rPr lang="en-US" altLang="cs-CZ" dirty="0" smtClean="0">
                <a:latin typeface="Corbel" panose="020B0503020204020204" pitchFamily="34" charset="0"/>
                <a:ea typeface="ArialMT" charset="-128"/>
                <a:cs typeface="Times New Roman" panose="02020603050405020304" pitchFamily="18" charset="0"/>
              </a:rPr>
              <a:t>isplacement field near the screw dislocation, </a:t>
            </a:r>
            <a:r>
              <a:rPr lang="en-US" altLang="cs-CZ" dirty="0">
                <a:latin typeface="Corbel" panose="020B0503020204020204" pitchFamily="34" charset="0"/>
                <a:cs typeface="Times New Roman" panose="02020603050405020304" pitchFamily="18" charset="0"/>
              </a:rPr>
              <a:t>c</a:t>
            </a:r>
            <a:r>
              <a:rPr lang="en-US" altLang="cs-CZ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ritical crack tip opening displacement, acoustic phonon dispersions.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cs-CZ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Ab initio adjusted SGE  provides the stress values at the moment of  crack instability, averaged over the process zone, in a reasonable agreement with the theoretical strength.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cs-CZ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 Ab initio adjusted SGE can give very good predictions of the crack instability in silicon, tungsten and germanium </a:t>
            </a:r>
            <a:r>
              <a:rPr lang="en-US" altLang="cs-CZ" dirty="0" err="1" smtClean="0">
                <a:latin typeface="Corbel" panose="020B0503020204020204" pitchFamily="34" charset="0"/>
                <a:cs typeface="Times New Roman" panose="02020603050405020304" pitchFamily="18" charset="0"/>
              </a:rPr>
              <a:t>nanosamples</a:t>
            </a:r>
            <a:r>
              <a:rPr lang="en-US" altLang="cs-CZ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5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83568" y="692696"/>
            <a:ext cx="748883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latin typeface="Corbel" panose="020B0503020204020204" pitchFamily="34" charset="0"/>
              </a:rPr>
              <a:t>Thank you for your attention</a:t>
            </a:r>
            <a:r>
              <a:rPr lang="cs-CZ" sz="36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latin typeface="Corbel" panose="020B0503020204020204" pitchFamily="34" charset="0"/>
              </a:rPr>
              <a:t> !</a:t>
            </a:r>
          </a:p>
        </p:txBody>
      </p:sp>
      <p:pic>
        <p:nvPicPr>
          <p:cNvPr id="17411" name="Picture 28" descr="cz14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28775"/>
            <a:ext cx="2567905" cy="341717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18" descr="D:\DOCUMENTS\VUT\LOGA\OPVK\Základní logolink - eng\OPVK_hor_logolink_RGB_e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06" y="4149080"/>
            <a:ext cx="4235086" cy="95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Obrázek 3" descr="Vizualizace CEITEC_kampus VUT Pod Palackeho vrchem 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10" y="1628775"/>
            <a:ext cx="3600450" cy="215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Obdélník 5"/>
          <p:cNvSpPr>
            <a:spLocks noChangeArrowheads="1"/>
          </p:cNvSpPr>
          <p:nvPr/>
        </p:nvSpPr>
        <p:spPr bwMode="auto">
          <a:xfrm>
            <a:off x="1283158" y="5085184"/>
            <a:ext cx="237648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1100" dirty="0" err="1">
                <a:latin typeface="Corbel" panose="020B0503020204020204" pitchFamily="34" charset="0"/>
                <a:cs typeface="Times New Roman" panose="02020603050405020304" pitchFamily="18" charset="0"/>
              </a:rPr>
              <a:t>Petrov</a:t>
            </a:r>
            <a:r>
              <a:rPr lang="en-GB" altLang="cs-CZ" sz="1100" dirty="0">
                <a:latin typeface="Corbel" panose="020B0503020204020204" pitchFamily="34" charset="0"/>
                <a:cs typeface="Times New Roman" panose="02020603050405020304" pitchFamily="18" charset="0"/>
              </a:rPr>
              <a:t> cathedral in Brno</a:t>
            </a:r>
          </a:p>
        </p:txBody>
      </p:sp>
      <p:sp>
        <p:nvSpPr>
          <p:cNvPr id="17416" name="Obdélník 7"/>
          <p:cNvSpPr>
            <a:spLocks noChangeArrowheads="1"/>
          </p:cNvSpPr>
          <p:nvPr/>
        </p:nvSpPr>
        <p:spPr bwMode="auto">
          <a:xfrm>
            <a:off x="0" y="5732463"/>
            <a:ext cx="9144000" cy="31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GB" altLang="cs-CZ" sz="1800" dirty="0">
                <a:latin typeface="Corbel" panose="020B0503020204020204" pitchFamily="34" charset="0"/>
                <a:cs typeface="Times New Roman" panose="02020603050405020304" pitchFamily="18" charset="0"/>
              </a:rPr>
              <a:t>The work was supported by</a:t>
            </a:r>
            <a:r>
              <a:rPr lang="cs-CZ" altLang="cs-CZ" sz="1800" dirty="0">
                <a:latin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1800" dirty="0" err="1">
                <a:latin typeface="Corbel" panose="020B0503020204020204" pitchFamily="34" charset="0"/>
                <a:cs typeface="Times New Roman" panose="02020603050405020304" pitchFamily="18" charset="0"/>
              </a:rPr>
              <a:t>the</a:t>
            </a:r>
            <a:r>
              <a:rPr lang="cs-CZ" altLang="cs-CZ" sz="1800" dirty="0">
                <a:latin typeface="Corbel" panose="020B0503020204020204" pitchFamily="34" charset="0"/>
                <a:cs typeface="Times New Roman" panose="02020603050405020304" pitchFamily="18" charset="0"/>
              </a:rPr>
              <a:t> Czech Science </a:t>
            </a:r>
            <a:r>
              <a:rPr lang="cs-CZ" altLang="cs-CZ" sz="1800" dirty="0" err="1">
                <a:latin typeface="Corbel" panose="020B0503020204020204" pitchFamily="34" charset="0"/>
                <a:cs typeface="Times New Roman" panose="02020603050405020304" pitchFamily="18" charset="0"/>
              </a:rPr>
              <a:t>Foundation</a:t>
            </a:r>
            <a:r>
              <a:rPr lang="cs-CZ" altLang="cs-CZ" sz="1800" dirty="0">
                <a:latin typeface="Corbel" panose="020B0503020204020204" pitchFamily="34" charset="0"/>
                <a:cs typeface="Times New Roman" panose="02020603050405020304" pitchFamily="18" charset="0"/>
              </a:rPr>
              <a:t>, </a:t>
            </a:r>
            <a:r>
              <a:rPr lang="cs-CZ" altLang="cs-CZ" sz="1800" dirty="0" err="1">
                <a:latin typeface="Corbel" panose="020B0503020204020204" pitchFamily="34" charset="0"/>
                <a:cs typeface="Times New Roman" panose="02020603050405020304" pitchFamily="18" charset="0"/>
              </a:rPr>
              <a:t>project</a:t>
            </a:r>
            <a:r>
              <a:rPr lang="cs-CZ" altLang="cs-CZ" sz="1800" dirty="0">
                <a:latin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n-GB" altLang="cs-CZ" sz="1800" dirty="0">
                <a:latin typeface="Corbel" panose="020B0503020204020204" pitchFamily="34" charset="0"/>
                <a:cs typeface="Times New Roman" panose="02020603050405020304" pitchFamily="18" charset="0"/>
              </a:rPr>
              <a:t>No. 17-18566S</a:t>
            </a:r>
            <a:endParaRPr lang="cs-CZ" altLang="cs-CZ" sz="1800" dirty="0"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GB" sz="1400" dirty="0" smtClean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CCTF: 5thIJFatigue &amp; FFEMS Joint Workshop, Characterisation of Crack Tip Fields, Heidelberg April 08–10, 2019</a:t>
            </a:r>
            <a:endParaRPr lang="cs-CZ" sz="1400" dirty="0">
              <a:solidFill>
                <a:schemeClr val="tx1"/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5596" y="980728"/>
            <a:ext cx="7272808" cy="280831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GB" sz="2800" b="1" dirty="0" smtClean="0"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Motivation</a:t>
            </a:r>
            <a:endParaRPr lang="en-GB" sz="2800" b="1" dirty="0">
              <a:latin typeface="Corbel" panose="020B050302020402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SzPct val="150000"/>
              <a:tabLst>
                <a:tab pos="0" algn="l"/>
              </a:tabLst>
              <a:defRPr/>
            </a:pPr>
            <a:r>
              <a:rPr lang="en-GB" sz="1800" dirty="0"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The classical continuum fracture mechanics breaks down for nanoscale samples</a:t>
            </a:r>
            <a:r>
              <a:rPr lang="en-GB" sz="1800" dirty="0" smtClean="0"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.</a:t>
            </a:r>
            <a:endParaRPr lang="en-GB" sz="1800" dirty="0">
              <a:latin typeface="Corbel" panose="020B050302020402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SzPct val="150000"/>
              <a:defRPr/>
            </a:pPr>
            <a:r>
              <a:rPr lang="en-GB" sz="1800" dirty="0"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Can the strain-gradient elasticity theory (SGET) be extended to the nano scale? </a:t>
            </a:r>
          </a:p>
          <a:p>
            <a:pPr eaLnBrk="1" fontAlgn="auto" hangingPunct="1">
              <a:spcAft>
                <a:spcPts val="0"/>
              </a:spcAft>
              <a:buSzPct val="150000"/>
              <a:defRPr/>
            </a:pPr>
            <a:r>
              <a:rPr lang="en-GB" sz="1800" dirty="0"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If yes, SGET could address fracture problems in a computationally robust manner throughout macro–meso–micro–nano scales</a:t>
            </a:r>
            <a:r>
              <a:rPr lang="en-GB" sz="1800" dirty="0" smtClean="0"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.</a:t>
            </a:r>
            <a:endParaRPr lang="en-GB" sz="1800" dirty="0">
              <a:latin typeface="Corbel" panose="020B050302020402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GB" sz="1400" dirty="0" smtClean="0">
                <a:solidFill>
                  <a:schemeClr val="tx1"/>
                </a:solidFill>
                <a:latin typeface="Corbel" panose="020B0503020204020204" pitchFamily="34" charset="0"/>
              </a:rPr>
              <a:t>CCTF: 5thIJFatigue &amp; FFEMS Joint Workshop, Characterisation of Crack Tip Fields, Heidelberg April 08–10, 2019</a:t>
            </a:r>
            <a:endParaRPr lang="cs-CZ" sz="1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7" name="Picture 4" descr="Soubor:Logo CEIT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6" y="0"/>
            <a:ext cx="1997968" cy="73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691680" y="3573016"/>
            <a:ext cx="576064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GB" sz="2800" b="1" dirty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Outline</a:t>
            </a:r>
            <a:endParaRPr lang="en-GB" sz="2800" dirty="0">
              <a:solidFill>
                <a:srgbClr val="FF0000"/>
              </a:solidFill>
              <a:latin typeface="Corbel" panose="020B050302020402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Breakdown of Continuum Mechanics at Nanoscale</a:t>
            </a: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Crack in </a:t>
            </a:r>
            <a:r>
              <a:rPr lang="en-GB" dirty="0" smtClean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SGET</a:t>
            </a:r>
            <a:endParaRPr lang="cs-CZ" dirty="0">
              <a:solidFill>
                <a:srgbClr val="FF0000"/>
              </a:solidFill>
              <a:latin typeface="Corbel" panose="020B050302020402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Coupling of DFT and SGE approaches</a:t>
            </a: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Case study (tungsten):</a:t>
            </a:r>
            <a:r>
              <a:rPr lang="cs-CZ" dirty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FF0000"/>
              </a:solidFill>
              <a:latin typeface="Corbel" panose="020B050302020402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742950" lvl="2" indent="-342900"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Coupling of DFT and SGE approaches</a:t>
            </a:r>
          </a:p>
          <a:p>
            <a:pPr marL="742950" lvl="2" indent="-342900"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cs-CZ" dirty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Finite</a:t>
            </a:r>
            <a:r>
              <a:rPr lang="cs-CZ" altLang="cs-CZ" dirty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 element </a:t>
            </a:r>
            <a:r>
              <a:rPr lang="en-GB" altLang="cs-CZ" dirty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approach for </a:t>
            </a:r>
            <a:r>
              <a:rPr lang="en-GB" altLang="cs-CZ" dirty="0" smtClean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crack </a:t>
            </a:r>
            <a:r>
              <a:rPr lang="en-GB" altLang="cs-CZ" dirty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in </a:t>
            </a:r>
            <a:r>
              <a:rPr lang="en-GB" altLang="cs-CZ" dirty="0" smtClean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SGET</a:t>
            </a:r>
            <a:endParaRPr lang="cs-CZ" altLang="cs-CZ" dirty="0">
              <a:solidFill>
                <a:srgbClr val="FF0000"/>
              </a:solidFill>
              <a:latin typeface="Corbel" panose="020B050302020402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715" y="2425244"/>
            <a:ext cx="5148571" cy="384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Obdélník 2"/>
          <p:cNvSpPr>
            <a:spLocks noChangeArrowheads="1"/>
          </p:cNvSpPr>
          <p:nvPr/>
        </p:nvSpPr>
        <p:spPr bwMode="auto">
          <a:xfrm>
            <a:off x="7641" y="764704"/>
            <a:ext cx="91439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000" b="1" dirty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Breakdown of Continuum Mechanics at </a:t>
            </a:r>
            <a:r>
              <a:rPr lang="en-US" altLang="cs-CZ" sz="2000" b="1" dirty="0" smtClean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Nanoscale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Obdélník 1"/>
              <p:cNvSpPr>
                <a:spLocks noChangeArrowheads="1"/>
              </p:cNvSpPr>
              <p:nvPr/>
            </p:nvSpPr>
            <p:spPr bwMode="auto">
              <a:xfrm>
                <a:off x="251520" y="1184527"/>
                <a:ext cx="8568952" cy="540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cs-CZ" sz="1400" b="1" dirty="0" smtClean="0">
                    <a:solidFill>
                      <a:schemeClr val="tx1"/>
                    </a:solidFill>
                    <a:latin typeface="Corbel" panose="020B0503020204020204" pitchFamily="34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The basic hypothesis of fracture mechanics: </a:t>
                </a:r>
                <a:r>
                  <a:rPr lang="en-US" altLang="cs-CZ" sz="1400" dirty="0" smtClean="0">
                    <a:solidFill>
                      <a:schemeClr val="tx1"/>
                    </a:solidFill>
                    <a:latin typeface="Corbel" panose="020B0503020204020204" pitchFamily="34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GB" altLang="cs-CZ" sz="1400" b="0" i="1" smtClean="0">
                        <a:solidFill>
                          <a:schemeClr val="tx1"/>
                        </a:solidFill>
                        <a:latin typeface="Cambria Math"/>
                        <a:ea typeface="Yu Gothic" panose="020B0400000000000000" pitchFamily="34" charset="-128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altLang="cs-CZ" sz="1400" dirty="0" smtClean="0">
                    <a:solidFill>
                      <a:schemeClr val="tx1"/>
                    </a:solidFill>
                    <a:latin typeface="Corbel" panose="020B0503020204020204" pitchFamily="34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-dominant </a:t>
                </a:r>
                <a:r>
                  <a:rPr lang="en-US" altLang="cs-CZ" sz="1400" dirty="0">
                    <a:solidFill>
                      <a:schemeClr val="tx1"/>
                    </a:solidFill>
                    <a:latin typeface="Corbel" panose="020B0503020204020204" pitchFamily="34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region at the crack tip must be geometrically much higher than the fracture process zone which incorporates inelastic deformation near the crack-tip, i.e</a:t>
                </a:r>
                <a:r>
                  <a:rPr lang="en-US" altLang="cs-CZ" sz="1400" dirty="0" smtClean="0">
                    <a:solidFill>
                      <a:schemeClr val="tx1"/>
                    </a:solidFill>
                    <a:latin typeface="Corbel" panose="020B0503020204020204" pitchFamily="34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cs-CZ" sz="1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cs-CZ" sz="1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lang="en-GB" altLang="cs-CZ" sz="1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el-GR" altLang="cs-CZ" sz="1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≪</m:t>
                    </m:r>
                    <m:sSub>
                      <m:sSubPr>
                        <m:ctrlPr>
                          <a:rPr lang="el-GR" altLang="cs-CZ" sz="1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cs-CZ" sz="1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lang="en-GB" altLang="cs-CZ" sz="1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altLang="cs-CZ" sz="1400" dirty="0" smtClean="0">
                    <a:solidFill>
                      <a:schemeClr val="tx1"/>
                    </a:solidFill>
                    <a:latin typeface="Corbel" panose="020B0503020204020204" pitchFamily="34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.</a:t>
                </a:r>
                <a:endParaRPr lang="en-US" altLang="cs-CZ" sz="1400" dirty="0">
                  <a:solidFill>
                    <a:schemeClr val="tx1"/>
                  </a:solidFill>
                  <a:latin typeface="Corbel" panose="020B0503020204020204" pitchFamily="34" charset="0"/>
                  <a:ea typeface="Yu Gothic" panose="020B0400000000000000" pitchFamily="34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184527"/>
                <a:ext cx="8568952" cy="540469"/>
              </a:xfrm>
              <a:prstGeom prst="rect">
                <a:avLst/>
              </a:prstGeom>
              <a:blipFill rotWithShape="1">
                <a:blip r:embed="rId3"/>
                <a:stretch>
                  <a:fillRect l="-142" t="-1124" r="-71" b="-78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GB" sz="1400" dirty="0" smtClean="0">
                <a:solidFill>
                  <a:schemeClr val="tx1"/>
                </a:solidFill>
                <a:latin typeface="Corbel" panose="020B0503020204020204" pitchFamily="34" charset="0"/>
              </a:rPr>
              <a:t>CCTF: 5thIJFatigue &amp; FFEMS Joint Workshop, Characterisation of Crack Tip Fields, Heidelberg April 08–10, 2019</a:t>
            </a:r>
            <a:endParaRPr lang="cs-CZ" sz="1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9" name="Picture 4" descr="Soubor:Logo CEITE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6" y="0"/>
            <a:ext cx="1997968" cy="73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7642" y="1724996"/>
                <a:ext cx="913635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cs-CZ" altLang="cs-CZ" sz="1600" b="1" dirty="0" smtClean="0">
                    <a:latin typeface="Corbel" panose="020B0503020204020204" pitchFamily="34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Ab initio and </a:t>
                </a:r>
                <a:r>
                  <a:rPr lang="en-US" altLang="cs-CZ" sz="1600" b="1" dirty="0" smtClean="0">
                    <a:latin typeface="Corbel" panose="020B0503020204020204" pitchFamily="34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molecular</a:t>
                </a:r>
                <a:r>
                  <a:rPr lang="cs-CZ" altLang="cs-CZ" sz="1600" b="1" dirty="0" smtClean="0">
                    <a:latin typeface="Corbel" panose="020B0503020204020204" pitchFamily="34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cs-CZ" sz="1600" b="1" dirty="0" smtClean="0">
                    <a:latin typeface="Corbel" panose="020B0503020204020204" pitchFamily="34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dynamics</a:t>
                </a:r>
                <a:r>
                  <a:rPr lang="en-GB" altLang="cs-CZ" sz="1600" b="1" dirty="0" smtClean="0">
                    <a:latin typeface="Corbel" panose="020B0503020204020204" pitchFamily="34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 </a:t>
                </a:r>
                <a:r>
                  <a:rPr lang="cs-CZ" altLang="cs-CZ" sz="1600" b="1" dirty="0" smtClean="0">
                    <a:latin typeface="Corbel" panose="020B0503020204020204" pitchFamily="34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cs-CZ" sz="1600" b="1" i="1" smtClean="0">
                            <a:latin typeface="Cambria Math"/>
                            <a:ea typeface="Yu Gothic" panose="020B0400000000000000" pitchFamily="34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altLang="cs-CZ" sz="1600" b="1" i="1" smtClean="0">
                            <a:latin typeface="Cambria Math"/>
                            <a:ea typeface="Yu Gothic" panose="020B0400000000000000" pitchFamily="34" charset="-128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GB" altLang="cs-CZ" sz="1600" b="1" i="1" smtClean="0">
                            <a:latin typeface="Cambria Math"/>
                            <a:ea typeface="Yu Gothic" panose="020B0400000000000000" pitchFamily="34" charset="-128"/>
                            <a:cs typeface="Times New Roman" panose="02020603050405020304" pitchFamily="18" charset="0"/>
                          </a:rPr>
                          <m:t>𝑰𝒄</m:t>
                        </m:r>
                      </m:sub>
                    </m:sSub>
                  </m:oMath>
                </a14:m>
                <a:r>
                  <a:rPr lang="en-GB" altLang="cs-CZ" sz="1600" b="1" dirty="0" smtClean="0">
                    <a:latin typeface="Corbel" panose="020B0503020204020204" pitchFamily="34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cs-CZ" sz="1600" b="1" dirty="0" smtClean="0">
                    <a:latin typeface="Corbel" panose="020B0503020204020204" pitchFamily="34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agrees</a:t>
                </a:r>
                <a:r>
                  <a:rPr lang="cs-CZ" altLang="cs-CZ" sz="1600" b="1" dirty="0" smtClean="0">
                    <a:latin typeface="Corbel" panose="020B0503020204020204" pitchFamily="34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cs-CZ" sz="1600" b="1" dirty="0" smtClean="0">
                    <a:latin typeface="Corbel" panose="020B0503020204020204" pitchFamily="34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with</a:t>
                </a:r>
                <a:r>
                  <a:rPr lang="cs-CZ" altLang="cs-CZ" sz="1600" b="1" dirty="0" smtClean="0">
                    <a:latin typeface="Corbel" panose="020B0503020204020204" pitchFamily="34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cs-CZ" sz="1600" b="1" dirty="0" smtClean="0">
                    <a:latin typeface="Corbel" panose="020B0503020204020204" pitchFamily="34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experimental</a:t>
                </a:r>
                <a:r>
                  <a:rPr lang="cs-CZ" altLang="cs-CZ" sz="1600" b="1" dirty="0" smtClean="0">
                    <a:latin typeface="Corbel" panose="020B0503020204020204" pitchFamily="34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cs-CZ" sz="1600" b="1" dirty="0" smtClean="0">
                    <a:latin typeface="Corbel" panose="020B0503020204020204" pitchFamily="34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value</a:t>
                </a:r>
                <a:r>
                  <a:rPr lang="cs-CZ" altLang="cs-CZ" sz="1600" b="1" dirty="0" smtClean="0">
                    <a:latin typeface="Corbel" panose="020B0503020204020204" pitchFamily="34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cs-CZ" sz="1600" b="1" dirty="0" smtClean="0">
                    <a:latin typeface="Corbel" panose="020B0503020204020204" pitchFamily="34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for</a:t>
                </a:r>
                <a:r>
                  <a:rPr lang="cs-CZ" altLang="cs-CZ" sz="1600" b="1" dirty="0" smtClean="0">
                    <a:latin typeface="Corbel" panose="020B0503020204020204" pitchFamily="34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altLang="cs-CZ" sz="1600" b="1" i="1" dirty="0" smtClean="0">
                        <a:latin typeface="Cambria Math"/>
                        <a:ea typeface="Yu Gothic" panose="020B0400000000000000" pitchFamily="34" charset="-128"/>
                        <a:cs typeface="Times New Roman" panose="02020603050405020304" pitchFamily="18" charset="0"/>
                      </a:rPr>
                      <m:t>𝑺𝒊</m:t>
                    </m:r>
                  </m:oMath>
                </a14:m>
                <a:r>
                  <a:rPr lang="cs-CZ" altLang="cs-CZ" sz="1600" b="1" dirty="0" smtClean="0">
                    <a:latin typeface="Corbel" panose="020B0503020204020204" pitchFamily="34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)</a:t>
                </a:r>
                <a:endParaRPr lang="en-US" altLang="cs-CZ" sz="1600" i="1" dirty="0">
                  <a:latin typeface="Corbel" panose="020B0503020204020204" pitchFamily="34" charset="0"/>
                  <a:ea typeface="Yu Gothic" panose="020B0400000000000000" pitchFamily="34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" y="1724996"/>
                <a:ext cx="9136358" cy="338554"/>
              </a:xfrm>
              <a:prstGeom prst="rect">
                <a:avLst/>
              </a:prstGeom>
              <a:blipFill rotWithShape="1">
                <a:blip r:embed="rId5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2771800" y="2060848"/>
            <a:ext cx="35171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1600" i="1" dirty="0"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Shimada et al., Scientific Reports 5, 2015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2736"/>
            <a:ext cx="5856413" cy="8283991"/>
          </a:xfrm>
          <a:prstGeom prst="rect">
            <a:avLst/>
          </a:prstGeom>
        </p:spPr>
      </p:pic>
      <p:sp>
        <p:nvSpPr>
          <p:cNvPr id="5124" name="Obdélník 3"/>
          <p:cNvSpPr>
            <a:spLocks noChangeArrowheads="1"/>
          </p:cNvSpPr>
          <p:nvPr/>
        </p:nvSpPr>
        <p:spPr bwMode="auto">
          <a:xfrm>
            <a:off x="6588224" y="3062211"/>
            <a:ext cx="2361290" cy="523220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00000"/>
              </a:buClr>
              <a:buNone/>
              <a:defRPr/>
            </a:pPr>
            <a:r>
              <a:rPr lang="en-GB" altLang="cs-CZ" sz="1400" dirty="0" smtClean="0">
                <a:solidFill>
                  <a:srgbClr val="FF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removes the singular stress field at the crack tip (statics)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7641" y="6356350"/>
            <a:ext cx="9143999" cy="365125"/>
          </a:xfrm>
        </p:spPr>
        <p:txBody>
          <a:bodyPr/>
          <a:lstStyle/>
          <a:p>
            <a:pPr>
              <a:defRPr/>
            </a:pPr>
            <a:r>
              <a:rPr lang="en-GB" sz="1400" dirty="0" smtClean="0">
                <a:solidFill>
                  <a:schemeClr val="tx1"/>
                </a:solidFill>
                <a:latin typeface="Corbel" panose="020B0503020204020204" pitchFamily="34" charset="0"/>
              </a:rPr>
              <a:t>CCTF: 5thIJFatigue &amp; FFEMS Joint Workshop, Characterisation of Crack Tip Fields, Heidelberg April 08–10, 2019</a:t>
            </a:r>
            <a:endParaRPr lang="cs-CZ" sz="1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9" name="Picture 4" descr="Soubor:Logo CEIT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6" y="0"/>
            <a:ext cx="1997968" cy="73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2"/>
              <p:cNvSpPr>
                <a:spLocks noChangeArrowheads="1"/>
              </p:cNvSpPr>
              <p:nvPr/>
            </p:nvSpPr>
            <p:spPr bwMode="auto">
              <a:xfrm>
                <a:off x="7641" y="764704"/>
                <a:ext cx="9143999" cy="703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cs-CZ" sz="2000" b="1" dirty="0" smtClean="0">
                    <a:solidFill>
                      <a:srgbClr val="FF0000"/>
                    </a:solidFill>
                    <a:latin typeface="Corbel" panose="020B0503020204020204" pitchFamily="34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Crack in SGET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cs-CZ" sz="1800" b="1" dirty="0" smtClean="0">
                    <a:solidFill>
                      <a:schemeClr val="tx1"/>
                    </a:solidFill>
                    <a:latin typeface="Corbel" panose="020B0503020204020204" pitchFamily="34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Classical vs. SGE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cs-CZ" sz="1800" b="1" i="1">
                            <a:solidFill>
                              <a:schemeClr val="tx1"/>
                            </a:solidFill>
                            <a:latin typeface="Cambria Math"/>
                            <a:ea typeface="Yu Gothic" panose="020B0400000000000000" pitchFamily="34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altLang="cs-CZ" sz="18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𝚲</m:t>
                        </m:r>
                      </m:e>
                      <m:sub>
                        <m:r>
                          <a:rPr lang="en-GB" altLang="cs-CZ" sz="1800" b="1" i="1">
                            <a:solidFill>
                              <a:schemeClr val="tx1"/>
                            </a:solidFill>
                            <a:latin typeface="Cambria Math"/>
                            <a:ea typeface="Yu Gothic" panose="020B0400000000000000" pitchFamily="34" charset="-128"/>
                            <a:cs typeface="Times New Roman" panose="02020603050405020304" pitchFamily="18" charset="0"/>
                          </a:rPr>
                          <m:t>𝑲</m:t>
                        </m:r>
                      </m:sub>
                    </m:sSub>
                    <m:r>
                      <a:rPr lang="en-GB" altLang="cs-CZ" sz="1800" b="1" i="1" smtClean="0">
                        <a:solidFill>
                          <a:schemeClr val="tx1"/>
                        </a:solidFill>
                        <a:latin typeface="Cambria Math"/>
                        <a:ea typeface="Yu Gothic" panose="020B0400000000000000" pitchFamily="34" charset="-128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en-GB" altLang="cs-CZ" sz="1800" b="1" i="1">
                            <a:solidFill>
                              <a:schemeClr val="tx1"/>
                            </a:solidFill>
                            <a:latin typeface="Cambria Math"/>
                            <a:ea typeface="Yu Gothic" panose="020B0400000000000000" pitchFamily="34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altLang="cs-CZ" sz="18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𝚲</m:t>
                        </m:r>
                      </m:e>
                      <m:sub>
                        <m:r>
                          <a:rPr lang="en-GB" altLang="cs-CZ" sz="1800" b="1" i="1">
                            <a:solidFill>
                              <a:schemeClr val="tx1"/>
                            </a:solidFill>
                            <a:latin typeface="Cambria Math"/>
                            <a:ea typeface="Yu Gothic" panose="020B0400000000000000" pitchFamily="34" charset="-128"/>
                            <a:cs typeface="Times New Roman" panose="02020603050405020304" pitchFamily="18" charset="0"/>
                          </a:rPr>
                          <m:t>𝒇</m:t>
                        </m:r>
                      </m:sub>
                    </m:sSub>
                    <m:r>
                      <a:rPr lang="en-GB" altLang="cs-CZ" sz="1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GB" altLang="cs-CZ" sz="1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GB" altLang="cs-CZ" sz="1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GB" altLang="cs-CZ" sz="1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𝑾</m:t>
                    </m:r>
                    <m:r>
                      <a:rPr lang="en-GB" altLang="cs-CZ" sz="1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GB" altLang="cs-CZ" sz="1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GB" altLang="cs-CZ" sz="1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altLang="cs-CZ" sz="18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𝐧𝐦</m:t>
                    </m:r>
                    <m:r>
                      <a:rPr lang="en-GB" altLang="cs-CZ" sz="1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cs-CZ" sz="1800" i="1" dirty="0">
                  <a:solidFill>
                    <a:schemeClr val="tx1"/>
                  </a:solidFill>
                  <a:latin typeface="Corbel" panose="020B0503020204020204" pitchFamily="34" charset="0"/>
                  <a:ea typeface="Yu Gothic" panose="020B0400000000000000" pitchFamily="34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41" y="764704"/>
                <a:ext cx="9143999" cy="703334"/>
              </a:xfrm>
              <a:prstGeom prst="rect">
                <a:avLst/>
              </a:prstGeom>
              <a:blipFill rotWithShape="1">
                <a:blip r:embed="rId4"/>
                <a:stretch>
                  <a:fillRect t="-4310" b="-94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1574864" y="5503393"/>
                <a:ext cx="5863336" cy="733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bSup>
                      <m:d>
                        <m:d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𝑦𝑦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</m:rad>
                            </m:den>
                          </m:f>
                          <m:sSup>
                            <m:sSupPr>
                              <m:ctrlPr>
                                <a:rPr lang="en-GB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3/2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43B12C"/>
                  </a:solidFill>
                </a:endParaRPr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864" y="5503393"/>
                <a:ext cx="5863336" cy="7339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ovéPole 19"/>
          <p:cNvSpPr txBox="1"/>
          <p:nvPr/>
        </p:nvSpPr>
        <p:spPr>
          <a:xfrm>
            <a:off x="1136343" y="4990605"/>
            <a:ext cx="3642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solidFill>
                  <a:srgbClr val="FF0000"/>
                </a:solidFill>
                <a:latin typeface="Corbel" panose="020B0503020204020204" pitchFamily="34" charset="0"/>
              </a:rPr>
              <a:t>unknown</a:t>
            </a:r>
            <a:r>
              <a:rPr lang="en-GB" sz="1400" dirty="0">
                <a:solidFill>
                  <a:srgbClr val="FF0000"/>
                </a:solidFill>
                <a:latin typeface="Corbel" panose="020B0503020204020204" pitchFamily="34" charset="0"/>
              </a:rPr>
              <a:t> stress density providing degreased character of </a:t>
            </a:r>
            <a:r>
              <a:rPr lang="en-GB" sz="1400" dirty="0" smtClean="0">
                <a:solidFill>
                  <a:srgbClr val="FF0000"/>
                </a:solidFill>
                <a:latin typeface="Corbel" panose="020B0503020204020204" pitchFamily="34" charset="0"/>
              </a:rPr>
              <a:t>cohesion-</a:t>
            </a:r>
            <a:r>
              <a:rPr lang="en-GB" sz="1400" dirty="0" err="1" smtClean="0">
                <a:solidFill>
                  <a:srgbClr val="FF0000"/>
                </a:solidFill>
                <a:latin typeface="Corbel" panose="020B0503020204020204" pitchFamily="34" charset="0"/>
              </a:rPr>
              <a:t>decohesion</a:t>
            </a:r>
            <a:r>
              <a:rPr lang="en-GB" sz="1400" dirty="0" smtClean="0">
                <a:solidFill>
                  <a:srgbClr val="FF0000"/>
                </a:solidFill>
                <a:latin typeface="Corbel" panose="020B0503020204020204" pitchFamily="34" charset="0"/>
              </a:rPr>
              <a:t> curve</a:t>
            </a:r>
            <a:endParaRPr lang="en-GB" sz="1400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cxnSp>
        <p:nvCxnSpPr>
          <p:cNvPr id="29" name="Přímá spojnice se šipkou 28"/>
          <p:cNvCxnSpPr/>
          <p:nvPr/>
        </p:nvCxnSpPr>
        <p:spPr>
          <a:xfrm>
            <a:off x="4788024" y="5258467"/>
            <a:ext cx="291447" cy="281348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/>
              <p:nvPr/>
            </p:nvSpPr>
            <p:spPr>
              <a:xfrm>
                <a:off x="7324110" y="5035637"/>
                <a:ext cx="16254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cusp-like crack tip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𝜀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≪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110" y="5035637"/>
                <a:ext cx="1625404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749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Přímá spojnice se šipkou 28"/>
          <p:cNvCxnSpPr/>
          <p:nvPr/>
        </p:nvCxnSpPr>
        <p:spPr>
          <a:xfrm rot="10800000" flipV="1">
            <a:off x="6876267" y="5399141"/>
            <a:ext cx="885285" cy="319432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5403225" y="2051556"/>
            <a:ext cx="1401023" cy="7293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0" y="212356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rbel" panose="020B0503020204020204" pitchFamily="34" charset="0"/>
              </a:rPr>
              <a:t>Barenblatt </a:t>
            </a:r>
            <a:r>
              <a:rPr lang="en-US" b="1" dirty="0" smtClean="0">
                <a:latin typeface="Corbel" panose="020B0503020204020204" pitchFamily="34" charset="0"/>
              </a:rPr>
              <a:t>model (1959)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2" name="Obdélník 1"/>
              <p:cNvSpPr>
                <a:spLocks noChangeArrowheads="1"/>
              </p:cNvSpPr>
              <p:nvPr/>
            </p:nvSpPr>
            <p:spPr bwMode="auto">
              <a:xfrm>
                <a:off x="179512" y="1484784"/>
                <a:ext cx="8770002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cs-CZ" sz="1400" dirty="0" smtClean="0">
                    <a:solidFill>
                      <a:schemeClr val="tx1"/>
                    </a:solidFill>
                    <a:latin typeface="Corbel" panose="020B0503020204020204" pitchFamily="34" charset="0"/>
                    <a:cs typeface="Times New Roman" panose="02020603050405020304" pitchFamily="18" charset="0"/>
                  </a:rPr>
                  <a:t>The </a:t>
                </a:r>
                <a:r>
                  <a:rPr lang="en-GB" altLang="cs-CZ" sz="1400" dirty="0">
                    <a:solidFill>
                      <a:schemeClr val="tx1"/>
                    </a:solidFill>
                    <a:latin typeface="Corbel" panose="020B0503020204020204" pitchFamily="34" charset="0"/>
                    <a:cs typeface="Times New Roman" panose="02020603050405020304" pitchFamily="18" charset="0"/>
                  </a:rPr>
                  <a:t>fracture process starts to be dominated by far-stress </a:t>
                </a:r>
                <a:r>
                  <a:rPr lang="en-GB" altLang="cs-CZ" sz="1400" dirty="0" smtClean="0">
                    <a:solidFill>
                      <a:schemeClr val="tx1"/>
                    </a:solidFill>
                    <a:latin typeface="Corbel" panose="020B0503020204020204" pitchFamily="34" charset="0"/>
                    <a:cs typeface="Times New Roman" panose="02020603050405020304" pitchFamily="18" charset="0"/>
                  </a:rPr>
                  <a:t> field terms, </a:t>
                </a:r>
                <a14:m>
                  <m:oMath xmlns:m="http://schemas.openxmlformats.org/officeDocument/2006/math">
                    <m:r>
                      <a:rPr lang="en-GB" altLang="cs-CZ" sz="1400" i="1" dirty="0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GB" altLang="cs-CZ" sz="1400" dirty="0" smtClean="0">
                    <a:solidFill>
                      <a:schemeClr val="tx1"/>
                    </a:solidFill>
                    <a:latin typeface="Corbel" panose="020B0503020204020204" pitchFamily="34" charset="0"/>
                    <a:cs typeface="Times New Roman" panose="02020603050405020304" pitchFamily="18" charset="0"/>
                  </a:rPr>
                  <a:t>-factor </a:t>
                </a:r>
                <a:r>
                  <a:rPr lang="en-GB" altLang="cs-CZ" sz="1400" dirty="0">
                    <a:solidFill>
                      <a:schemeClr val="tx1"/>
                    </a:solidFill>
                    <a:latin typeface="Corbel" panose="020B0503020204020204" pitchFamily="34" charset="0"/>
                    <a:cs typeface="Times New Roman" panose="02020603050405020304" pitchFamily="18" charset="0"/>
                  </a:rPr>
                  <a:t>becomes size </a:t>
                </a:r>
                <a:r>
                  <a:rPr lang="en-GB" altLang="cs-CZ" sz="1400" dirty="0" smtClean="0">
                    <a:solidFill>
                      <a:schemeClr val="tx1"/>
                    </a:solidFill>
                    <a:latin typeface="Corbel" panose="020B0503020204020204" pitchFamily="34" charset="0"/>
                    <a:cs typeface="Times New Roman" panose="02020603050405020304" pitchFamily="18" charset="0"/>
                  </a:rPr>
                  <a:t>dependent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cs-CZ" sz="1400" dirty="0" smtClean="0">
                    <a:solidFill>
                      <a:schemeClr val="tx1"/>
                    </a:solidFill>
                    <a:latin typeface="Corbel" panose="020B050302020402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GB" altLang="cs-CZ" sz="1400" dirty="0">
                    <a:solidFill>
                      <a:schemeClr val="tx1"/>
                    </a:solidFill>
                    <a:latin typeface="Corbel" panose="020B0503020204020204" pitchFamily="34" charset="0"/>
                    <a:cs typeface="Times New Roman" panose="02020603050405020304" pitchFamily="18" charset="0"/>
                  </a:rPr>
                  <a:t>starts to increase) and the </a:t>
                </a:r>
                <a:r>
                  <a:rPr lang="en-GB" altLang="cs-CZ" sz="1400" i="1" dirty="0">
                    <a:solidFill>
                      <a:schemeClr val="tx1"/>
                    </a:solidFill>
                    <a:latin typeface="Corbel" panose="020B0503020204020204" pitchFamily="34" charset="0"/>
                    <a:cs typeface="Times New Roman" panose="02020603050405020304" pitchFamily="18" charset="0"/>
                  </a:rPr>
                  <a:t>Griffith</a:t>
                </a:r>
                <a:r>
                  <a:rPr lang="en-GB" altLang="cs-CZ" sz="1400" dirty="0">
                    <a:solidFill>
                      <a:schemeClr val="tx1"/>
                    </a:solidFill>
                    <a:latin typeface="Corbel" panose="020B0503020204020204" pitchFamily="34" charset="0"/>
                    <a:cs typeface="Times New Roman" panose="02020603050405020304" pitchFamily="18" charset="0"/>
                  </a:rPr>
                  <a:t> energy release rate rapidly decreases</a:t>
                </a:r>
                <a:r>
                  <a:rPr lang="en-GB" altLang="cs-CZ" sz="1400" dirty="0" smtClean="0">
                    <a:solidFill>
                      <a:schemeClr val="tx1"/>
                    </a:solidFill>
                    <a:latin typeface="Corbel" panose="020B0503020204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cs-CZ" sz="1400" dirty="0" smtClean="0">
                    <a:solidFill>
                      <a:schemeClr val="tx1"/>
                    </a:solidFill>
                    <a:latin typeface="Corbel" panose="020B0503020204020204" pitchFamily="34" charset="0"/>
                    <a:cs typeface="Times New Roman" panose="02020603050405020304" pitchFamily="18" charset="0"/>
                  </a:rPr>
                  <a:t>No stress singularity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400" dirty="0" smtClean="0">
                    <a:solidFill>
                      <a:schemeClr val="tx1"/>
                    </a:solidFill>
                    <a:latin typeface="Corbel" panose="020B050302020402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cs-CZ" sz="1400" dirty="0" smtClean="0">
                    <a:solidFill>
                      <a:schemeClr val="tx1"/>
                    </a:solidFill>
                    <a:latin typeface="Corbel" panose="020B0503020204020204" pitchFamily="34" charset="0"/>
                    <a:cs typeface="Times New Roman" panose="02020603050405020304" pitchFamily="18" charset="0"/>
                  </a:rPr>
                  <a:t>non-linear elasticity</a:t>
                </a:r>
                <a:r>
                  <a:rPr lang="cs-CZ" altLang="cs-CZ" sz="1400" dirty="0" smtClean="0">
                    <a:solidFill>
                      <a:schemeClr val="tx1"/>
                    </a:solidFill>
                    <a:latin typeface="Corbel" panose="020B0503020204020204" pitchFamily="34" charset="0"/>
                    <a:cs typeface="Times New Roman" panose="02020603050405020304" pitchFamily="18" charset="0"/>
                  </a:rPr>
                  <a:t> and</a:t>
                </a:r>
                <a:r>
                  <a:rPr lang="en-GB" altLang="cs-CZ" sz="1400" dirty="0">
                    <a:solidFill>
                      <a:schemeClr val="tx1"/>
                    </a:solidFill>
                    <a:latin typeface="Corbel" panose="020B05030202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altLang="cs-CZ" sz="1400" dirty="0" smtClean="0">
                    <a:solidFill>
                      <a:schemeClr val="tx1"/>
                    </a:solidFill>
                    <a:latin typeface="Corbel" panose="020B0503020204020204" pitchFamily="34" charset="0"/>
                    <a:cs typeface="Times New Roman" panose="02020603050405020304" pitchFamily="18" charset="0"/>
                  </a:rPr>
                  <a:t>discrete </a:t>
                </a:r>
                <a:r>
                  <a:rPr lang="en-GB" altLang="cs-CZ" sz="1400" dirty="0">
                    <a:solidFill>
                      <a:schemeClr val="tx1"/>
                    </a:solidFill>
                    <a:latin typeface="Corbel" panose="020B0503020204020204" pitchFamily="34" charset="0"/>
                    <a:cs typeface="Times New Roman" panose="02020603050405020304" pitchFamily="18" charset="0"/>
                  </a:rPr>
                  <a:t>atomic crack-tip vicinity</a:t>
                </a:r>
                <a:r>
                  <a:rPr lang="cs-CZ" altLang="cs-CZ" sz="1400" dirty="0" smtClean="0">
                    <a:solidFill>
                      <a:schemeClr val="tx1"/>
                    </a:solidFill>
                    <a:latin typeface="Corbel" panose="020B0503020204020204" pitchFamily="34" charset="0"/>
                    <a:cs typeface="Times New Roman" panose="02020603050405020304" pitchFamily="18" charset="0"/>
                  </a:rPr>
                  <a:t>)</a:t>
                </a:r>
                <a:endParaRPr lang="en-GB" altLang="cs-CZ" sz="1400" dirty="0">
                  <a:solidFill>
                    <a:schemeClr val="tx1"/>
                  </a:solidFill>
                  <a:latin typeface="Corbel" panose="020B0503020204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2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1484784"/>
                <a:ext cx="8770002" cy="738664"/>
              </a:xfrm>
              <a:prstGeom prst="rect">
                <a:avLst/>
              </a:prstGeom>
              <a:blipFill rotWithShape="1">
                <a:blip r:embed="rId7"/>
                <a:stretch>
                  <a:fillRect t="-826" b="-74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Přímá spojnice se šipkou 28"/>
          <p:cNvCxnSpPr/>
          <p:nvPr/>
        </p:nvCxnSpPr>
        <p:spPr>
          <a:xfrm rot="10800000" flipV="1">
            <a:off x="5710943" y="3425715"/>
            <a:ext cx="885285" cy="319432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kupina 16"/>
          <p:cNvGrpSpPr/>
          <p:nvPr/>
        </p:nvGrpSpPr>
        <p:grpSpPr>
          <a:xfrm>
            <a:off x="1691680" y="2956532"/>
            <a:ext cx="4946417" cy="2992747"/>
            <a:chOff x="1691680" y="2963731"/>
            <a:chExt cx="4946417" cy="2992747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2963731"/>
              <a:ext cx="4946417" cy="2985549"/>
            </a:xfrm>
            <a:prstGeom prst="rect">
              <a:avLst/>
            </a:prstGeom>
          </p:spPr>
        </p:pic>
        <p:sp>
          <p:nvSpPr>
            <p:cNvPr id="7" name="Obdélník 6"/>
            <p:cNvSpPr/>
            <p:nvPr/>
          </p:nvSpPr>
          <p:spPr>
            <a:xfrm>
              <a:off x="4772416" y="5343140"/>
              <a:ext cx="735688" cy="6133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ovéPole 61"/>
              <p:cNvSpPr txBox="1"/>
              <p:nvPr/>
            </p:nvSpPr>
            <p:spPr>
              <a:xfrm>
                <a:off x="2803054" y="5672601"/>
                <a:ext cx="396012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𝑊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𝑖𝑗𝑘𝑙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𝑘𝑙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𝑖𝑗𝑘𝑙</m:t>
                          </m:r>
                        </m:sub>
                      </m:sSub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43B12C"/>
                  </a:solidFill>
                </a:endParaRPr>
              </a:p>
            </p:txBody>
          </p:sp>
        </mc:Choice>
        <mc:Fallback xmlns="">
          <p:sp>
            <p:nvSpPr>
              <p:cNvPr id="62" name="TextovéPole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054" y="5672601"/>
                <a:ext cx="3960123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4" name="Obdélník 3"/>
              <p:cNvSpPr>
                <a:spLocks noChangeArrowheads="1"/>
              </p:cNvSpPr>
              <p:nvPr/>
            </p:nvSpPr>
            <p:spPr bwMode="auto">
              <a:xfrm>
                <a:off x="648072" y="2378956"/>
                <a:ext cx="8244408" cy="6045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285750" indent="-285750" eaLnBrk="1" hangingPunct="1">
                  <a:spcBef>
                    <a:spcPct val="0"/>
                  </a:spcBef>
                  <a:buClr>
                    <a:srgbClr val="C00000"/>
                  </a:buClr>
                  <a:defRPr/>
                </a:pPr>
                <a:r>
                  <a:rPr lang="en-GB" altLang="cs-CZ" sz="1600" dirty="0" smtClean="0">
                    <a:latin typeface="Corbel" panose="020B0503020204020204" pitchFamily="34" charset="0"/>
                    <a:cs typeface="Times New Roman" panose="02020603050405020304" pitchFamily="18" charset="0"/>
                  </a:rPr>
                  <a:t>the most simple version of SGET - </a:t>
                </a:r>
                <a:r>
                  <a:rPr lang="en-GB" altLang="cs-CZ" sz="1600" dirty="0">
                    <a:latin typeface="Corbel" panose="020B0503020204020204" pitchFamily="34" charset="0"/>
                    <a:cs typeface="Times New Roman" panose="02020603050405020304" pitchFamily="18" charset="0"/>
                  </a:rPr>
                  <a:t>one length scale parameter </a:t>
                </a:r>
                <a14:m>
                  <m:oMath xmlns:m="http://schemas.openxmlformats.org/officeDocument/2006/math">
                    <m:r>
                      <a:rPr lang="en-GB" altLang="cs-CZ" sz="1600" b="0" i="1" smtClean="0">
                        <a:latin typeface="Cambria Math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r>
                  <a:rPr lang="en-GB" altLang="cs-CZ" sz="1600" dirty="0" smtClean="0">
                    <a:latin typeface="Corbel" panose="020B05030202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altLang="cs-CZ" sz="1600" dirty="0">
                    <a:latin typeface="Corbel" panose="020B0503020204020204" pitchFamily="34" charset="0"/>
                    <a:cs typeface="Times New Roman" panose="02020603050405020304" pitchFamily="18" charset="0"/>
                  </a:rPr>
                  <a:t>and elastic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cs-CZ" sz="16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altLang="cs-CZ" sz="1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GB" altLang="cs-CZ" sz="1600" i="1" dirty="0">
                            <a:latin typeface="Cambria Math"/>
                            <a:cs typeface="Times New Roman" panose="02020603050405020304" pitchFamily="18" charset="0"/>
                          </a:rPr>
                          <m:t>𝑖𝑗𝑘𝑙</m:t>
                        </m:r>
                      </m:sub>
                    </m:sSub>
                  </m:oMath>
                </a14:m>
                <a:endParaRPr lang="en-GB" altLang="cs-CZ" sz="1600" dirty="0" smtClean="0">
                  <a:latin typeface="Corbel" panose="020B0503020204020204" pitchFamily="34" charset="0"/>
                  <a:cs typeface="Times New Roman" panose="02020603050405020304" pitchFamily="18" charset="0"/>
                </a:endParaRPr>
              </a:p>
              <a:p>
                <a:pPr marL="285750" indent="-285750" eaLnBrk="1" hangingPunct="1">
                  <a:spcBef>
                    <a:spcPct val="0"/>
                  </a:spcBef>
                  <a:buClr>
                    <a:srgbClr val="C00000"/>
                  </a:buClr>
                  <a:defRPr/>
                </a:pPr>
                <a:r>
                  <a:rPr lang="en-GB" altLang="cs-CZ" sz="1600" dirty="0" smtClean="0">
                    <a:latin typeface="Corbel" panose="020B0503020204020204" pitchFamily="34" charset="0"/>
                    <a:cs typeface="Times New Roman" panose="02020603050405020304" pitchFamily="18" charset="0"/>
                  </a:rPr>
                  <a:t>reproduces the wave dispersion relations effect (dynamics)</a:t>
                </a:r>
                <a:endParaRPr lang="en-GB" altLang="cs-CZ" sz="1600" dirty="0">
                  <a:latin typeface="Corbel" panose="020B0503020204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2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8072" y="2378956"/>
                <a:ext cx="8244408" cy="604589"/>
              </a:xfrm>
              <a:prstGeom prst="rect">
                <a:avLst/>
              </a:prstGeom>
              <a:blipFill rotWithShape="1">
                <a:blip r:embed="rId4"/>
                <a:stretch>
                  <a:fillRect l="-222" t="-2020" b="-121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7641" y="6356350"/>
            <a:ext cx="9143999" cy="365125"/>
          </a:xfrm>
        </p:spPr>
        <p:txBody>
          <a:bodyPr/>
          <a:lstStyle/>
          <a:p>
            <a:pPr>
              <a:defRPr/>
            </a:pPr>
            <a:r>
              <a:rPr lang="en-GB" sz="1400" dirty="0" smtClean="0">
                <a:solidFill>
                  <a:schemeClr val="tx1"/>
                </a:solidFill>
                <a:latin typeface="Corbel" panose="020B0503020204020204" pitchFamily="34" charset="0"/>
              </a:rPr>
              <a:t>CCTF: 5thIJFatigue &amp; FFEMS Joint Workshop, Characterisation of Crack Tip Fields, Heidelberg April 08–10, 2019</a:t>
            </a:r>
            <a:endParaRPr lang="cs-CZ" sz="1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9" name="Picture 4" descr="Soubor:Logo CEITE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6" y="0"/>
            <a:ext cx="1997968" cy="73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2"/>
              <p:cNvSpPr>
                <a:spLocks noChangeArrowheads="1"/>
              </p:cNvSpPr>
              <p:nvPr/>
            </p:nvSpPr>
            <p:spPr bwMode="auto">
              <a:xfrm>
                <a:off x="7641" y="764704"/>
                <a:ext cx="9143999" cy="703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cs-CZ" sz="2000" b="1" dirty="0" smtClean="0">
                    <a:solidFill>
                      <a:srgbClr val="FF0000"/>
                    </a:solidFill>
                    <a:latin typeface="Corbel" panose="020B0503020204020204" pitchFamily="34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Crack in SGET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cs-CZ" sz="1800" b="1" dirty="0" smtClean="0">
                    <a:solidFill>
                      <a:schemeClr val="tx1"/>
                    </a:solidFill>
                    <a:latin typeface="Corbel" panose="020B0503020204020204" pitchFamily="34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Classical vs. SGE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cs-CZ" sz="1800" b="1" i="1">
                            <a:solidFill>
                              <a:schemeClr val="tx1"/>
                            </a:solidFill>
                            <a:latin typeface="Cambria Math"/>
                            <a:ea typeface="Yu Gothic" panose="020B0400000000000000" pitchFamily="34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altLang="cs-CZ" sz="18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𝚲</m:t>
                        </m:r>
                      </m:e>
                      <m:sub>
                        <m:r>
                          <a:rPr lang="en-GB" altLang="cs-CZ" sz="1800" b="1" i="1">
                            <a:solidFill>
                              <a:schemeClr val="tx1"/>
                            </a:solidFill>
                            <a:latin typeface="Cambria Math"/>
                            <a:ea typeface="Yu Gothic" panose="020B0400000000000000" pitchFamily="34" charset="-128"/>
                            <a:cs typeface="Times New Roman" panose="02020603050405020304" pitchFamily="18" charset="0"/>
                          </a:rPr>
                          <m:t>𝑲</m:t>
                        </m:r>
                      </m:sub>
                    </m:sSub>
                    <m:r>
                      <a:rPr lang="en-GB" altLang="cs-CZ" sz="1800" b="1" i="1" smtClean="0">
                        <a:solidFill>
                          <a:schemeClr val="tx1"/>
                        </a:solidFill>
                        <a:latin typeface="Cambria Math"/>
                        <a:ea typeface="Yu Gothic" panose="020B0400000000000000" pitchFamily="34" charset="-128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en-GB" altLang="cs-CZ" sz="1800" b="1" i="1">
                            <a:solidFill>
                              <a:schemeClr val="tx1"/>
                            </a:solidFill>
                            <a:latin typeface="Cambria Math"/>
                            <a:ea typeface="Yu Gothic" panose="020B0400000000000000" pitchFamily="34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altLang="cs-CZ" sz="18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𝚲</m:t>
                        </m:r>
                      </m:e>
                      <m:sub>
                        <m:r>
                          <a:rPr lang="en-GB" altLang="cs-CZ" sz="1800" b="1" i="1">
                            <a:solidFill>
                              <a:schemeClr val="tx1"/>
                            </a:solidFill>
                            <a:latin typeface="Cambria Math"/>
                            <a:ea typeface="Yu Gothic" panose="020B0400000000000000" pitchFamily="34" charset="-128"/>
                            <a:cs typeface="Times New Roman" panose="02020603050405020304" pitchFamily="18" charset="0"/>
                          </a:rPr>
                          <m:t>𝒇</m:t>
                        </m:r>
                      </m:sub>
                    </m:sSub>
                    <m:r>
                      <a:rPr lang="en-GB" altLang="cs-CZ" sz="1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GB" altLang="cs-CZ" sz="1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GB" altLang="cs-CZ" sz="1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GB" altLang="cs-CZ" sz="1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𝑾</m:t>
                    </m:r>
                    <m:r>
                      <a:rPr lang="en-GB" altLang="cs-CZ" sz="1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GB" altLang="cs-CZ" sz="1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GB" altLang="cs-CZ" sz="1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altLang="cs-CZ" sz="18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𝐧𝐦</m:t>
                    </m:r>
                    <m:r>
                      <a:rPr lang="en-GB" altLang="cs-CZ" sz="1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cs-CZ" sz="1800" i="1" dirty="0">
                  <a:solidFill>
                    <a:schemeClr val="tx1"/>
                  </a:solidFill>
                  <a:latin typeface="Corbel" panose="020B0503020204020204" pitchFamily="34" charset="0"/>
                  <a:ea typeface="Yu Gothic" panose="020B0400000000000000" pitchFamily="34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41" y="764704"/>
                <a:ext cx="9143999" cy="703334"/>
              </a:xfrm>
              <a:prstGeom prst="rect">
                <a:avLst/>
              </a:prstGeom>
              <a:blipFill rotWithShape="1">
                <a:blip r:embed="rId6"/>
                <a:stretch>
                  <a:fillRect t="-4310" b="-94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bdélník 50"/>
          <p:cNvSpPr/>
          <p:nvPr/>
        </p:nvSpPr>
        <p:spPr>
          <a:xfrm>
            <a:off x="7641" y="1484784"/>
            <a:ext cx="913635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altLang="cs-CZ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SGET </a:t>
            </a:r>
            <a:endParaRPr lang="en-GB" altLang="cs-CZ" b="1" dirty="0"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GB" altLang="cs-CZ" sz="1400" i="1" dirty="0" err="1" smtClean="0">
                <a:latin typeface="Corbel" panose="020B0503020204020204" pitchFamily="34" charset="0"/>
                <a:cs typeface="Times New Roman" panose="02020603050405020304" pitchFamily="18" charset="0"/>
              </a:rPr>
              <a:t>Mindlin</a:t>
            </a:r>
            <a:r>
              <a:rPr lang="en-GB" altLang="cs-CZ" sz="1400" i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, </a:t>
            </a:r>
            <a:r>
              <a:rPr lang="en-GB" altLang="cs-CZ" sz="1400" i="1" dirty="0">
                <a:latin typeface="Corbel" panose="020B0503020204020204" pitchFamily="34" charset="0"/>
                <a:cs typeface="Times New Roman" panose="02020603050405020304" pitchFamily="18" charset="0"/>
              </a:rPr>
              <a:t>Arch. Rat. Mech.,</a:t>
            </a:r>
            <a:r>
              <a:rPr lang="en-GB" altLang="cs-CZ" sz="1400" i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1964</a:t>
            </a:r>
          </a:p>
          <a:p>
            <a:pPr algn="ctr" eaLnBrk="1" hangingPunct="1">
              <a:defRPr/>
            </a:pPr>
            <a:r>
              <a:rPr lang="en-GB" altLang="cs-CZ" sz="1400" i="1" dirty="0" err="1" smtClean="0">
                <a:latin typeface="Corbel" panose="020B0503020204020204" pitchFamily="34" charset="0"/>
                <a:cs typeface="Times New Roman" panose="02020603050405020304" pitchFamily="18" charset="0"/>
              </a:rPr>
              <a:t>Gourgiotis</a:t>
            </a:r>
            <a:r>
              <a:rPr lang="en-GB" altLang="cs-CZ" sz="1400" i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 &amp; </a:t>
            </a:r>
            <a:r>
              <a:rPr lang="en-GB" altLang="cs-CZ" sz="1400" i="1" dirty="0" err="1" smtClean="0">
                <a:latin typeface="Corbel" panose="020B0503020204020204" pitchFamily="34" charset="0"/>
                <a:cs typeface="Times New Roman" panose="02020603050405020304" pitchFamily="18" charset="0"/>
              </a:rPr>
              <a:t>Georgiadis</a:t>
            </a:r>
            <a:r>
              <a:rPr lang="en-GB" altLang="cs-CZ" sz="1400" i="1" dirty="0">
                <a:latin typeface="Corbel" panose="020B0503020204020204" pitchFamily="34" charset="0"/>
                <a:cs typeface="Times New Roman" panose="02020603050405020304" pitchFamily="18" charset="0"/>
              </a:rPr>
              <a:t>, Journal of the Mechanics and Physics of Solids., </a:t>
            </a:r>
            <a:r>
              <a:rPr lang="en-GB" altLang="cs-CZ" sz="1400" i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2009 </a:t>
            </a:r>
            <a:endParaRPr lang="en-GB" alt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6146934" y="5343158"/>
            <a:ext cx="1990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unknown</a:t>
            </a:r>
            <a:r>
              <a:rPr lang="en-GB" sz="1400" dirty="0" smtClean="0">
                <a:solidFill>
                  <a:srgbClr val="FF0000"/>
                </a:solidFill>
                <a:latin typeface="Corbel" panose="020B0503020204020204" pitchFamily="34" charset="0"/>
              </a:rPr>
              <a:t> </a:t>
            </a:r>
          </a:p>
          <a:p>
            <a:r>
              <a:rPr lang="en-GB" sz="1400" dirty="0" smtClean="0">
                <a:solidFill>
                  <a:srgbClr val="FF0000"/>
                </a:solidFill>
                <a:latin typeface="Corbel" panose="020B0503020204020204" pitchFamily="34" charset="0"/>
              </a:rPr>
              <a:t>scale parameter</a:t>
            </a:r>
            <a:endParaRPr lang="en-GB" sz="1400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cxnSp>
        <p:nvCxnSpPr>
          <p:cNvPr id="64" name="Přímá spojnice se šipkou 28"/>
          <p:cNvCxnSpPr>
            <a:stCxn id="63" idx="1"/>
          </p:cNvCxnSpPr>
          <p:nvPr/>
        </p:nvCxnSpPr>
        <p:spPr>
          <a:xfrm rot="10800000" flipV="1">
            <a:off x="5665678" y="5604768"/>
            <a:ext cx="481257" cy="200054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3" name="TextovéPole 72"/>
          <p:cNvSpPr txBox="1"/>
          <p:nvPr/>
        </p:nvSpPr>
        <p:spPr>
          <a:xfrm>
            <a:off x="1115616" y="5457384"/>
            <a:ext cx="1510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rgbClr val="FF0000"/>
                </a:solidFill>
                <a:latin typeface="Corbel" panose="020B0503020204020204" pitchFamily="34" charset="0"/>
              </a:rPr>
              <a:t>e</a:t>
            </a:r>
            <a:r>
              <a:rPr lang="en-GB" sz="1400" dirty="0" smtClean="0">
                <a:solidFill>
                  <a:srgbClr val="FF0000"/>
                </a:solidFill>
                <a:latin typeface="Corbel" panose="020B0503020204020204" pitchFamily="34" charset="0"/>
              </a:rPr>
              <a:t>nergy density</a:t>
            </a:r>
            <a:endParaRPr lang="en-GB" sz="1400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cxnSp>
        <p:nvCxnSpPr>
          <p:cNvPr id="74" name="Přímá spojnice se šipkou 28"/>
          <p:cNvCxnSpPr>
            <a:stCxn id="73" idx="3"/>
          </p:cNvCxnSpPr>
          <p:nvPr/>
        </p:nvCxnSpPr>
        <p:spPr>
          <a:xfrm>
            <a:off x="2625966" y="5611273"/>
            <a:ext cx="291447" cy="215090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Obdélník 3"/>
          <p:cNvSpPr>
            <a:spLocks noChangeArrowheads="1"/>
          </p:cNvSpPr>
          <p:nvPr/>
        </p:nvSpPr>
        <p:spPr bwMode="auto">
          <a:xfrm>
            <a:off x="6340946" y="3547785"/>
            <a:ext cx="2361290" cy="523220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00000"/>
              </a:buClr>
              <a:buNone/>
              <a:defRPr/>
            </a:pPr>
            <a:r>
              <a:rPr lang="en-GB" altLang="cs-CZ" sz="1400" dirty="0" smtClean="0">
                <a:solidFill>
                  <a:srgbClr val="FF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removes the singular stress field at the crack tip (statics)</a:t>
            </a:r>
          </a:p>
        </p:txBody>
      </p:sp>
      <p:cxnSp>
        <p:nvCxnSpPr>
          <p:cNvPr id="32" name="Přímá spojnice se šipkou 28"/>
          <p:cNvCxnSpPr/>
          <p:nvPr/>
        </p:nvCxnSpPr>
        <p:spPr>
          <a:xfrm rot="10800000" flipV="1">
            <a:off x="5463665" y="3911289"/>
            <a:ext cx="885285" cy="319432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8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GB" sz="1400" dirty="0" smtClean="0">
                <a:solidFill>
                  <a:schemeClr val="tx1"/>
                </a:solidFill>
                <a:latin typeface="Corbel" panose="020B0503020204020204" pitchFamily="34" charset="0"/>
              </a:rPr>
              <a:t>CCTF: 5thIJFatigue &amp; FFEMS Joint Workshop, Characterisation of Crack Tip Fields, Heidelberg April 08–10, 2019</a:t>
            </a:r>
            <a:endParaRPr lang="cs-CZ" sz="1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3" name="Picture 4" descr="Soubor:Logo CEIT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6" y="0"/>
            <a:ext cx="1997968" cy="73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951" y="1794907"/>
            <a:ext cx="6324099" cy="3003741"/>
          </a:xfrm>
          <a:prstGeom prst="rect">
            <a:avLst/>
          </a:prstGeom>
        </p:spPr>
      </p:pic>
      <p:sp>
        <p:nvSpPr>
          <p:cNvPr id="5" name="Obdélník 2"/>
          <p:cNvSpPr>
            <a:spLocks noChangeArrowheads="1"/>
          </p:cNvSpPr>
          <p:nvPr/>
        </p:nvSpPr>
        <p:spPr bwMode="auto">
          <a:xfrm>
            <a:off x="7641" y="764704"/>
            <a:ext cx="91439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000" b="1" dirty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Crack in SGET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1187624" y="1561622"/>
            <a:ext cx="2160240" cy="3523562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71600" y="5582907"/>
            <a:ext cx="1196197" cy="646331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orbel" panose="020B0503020204020204" pitchFamily="34" charset="0"/>
              </a:rPr>
              <a:t>c</a:t>
            </a:r>
            <a:r>
              <a:rPr lang="en-GB" b="1" dirty="0" smtClean="0">
                <a:latin typeface="Corbel" panose="020B0503020204020204" pitchFamily="34" charset="0"/>
              </a:rPr>
              <a:t>lassical elasticity</a:t>
            </a:r>
            <a:endParaRPr lang="en-US" b="1" dirty="0">
              <a:latin typeface="Corbel" panose="020B0503020204020204" pitchFamily="34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971600" y="1340768"/>
            <a:ext cx="6912768" cy="39604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2167797" y="5901147"/>
            <a:ext cx="576064" cy="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7082728" y="5720655"/>
            <a:ext cx="80164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Corbel" panose="020B0503020204020204" pitchFamily="34" charset="0"/>
              </a:rPr>
              <a:t>SGET</a:t>
            </a:r>
            <a:endParaRPr lang="en-US" b="1" dirty="0"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2767332" y="5693899"/>
                <a:ext cx="1374479" cy="424347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𝜕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sub>
                      </m:sSub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332" y="5693899"/>
                <a:ext cx="1374479" cy="424347"/>
              </a:xfrm>
              <a:prstGeom prst="rect">
                <a:avLst/>
              </a:prstGeom>
              <a:blipFill rotWithShape="1">
                <a:blip r:embed="rId4"/>
                <a:stretch>
                  <a:fillRect b="-270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/>
              <p:nvPr/>
            </p:nvSpPr>
            <p:spPr>
              <a:xfrm>
                <a:off x="4535111" y="5684683"/>
                <a:ext cx="2007095" cy="441275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𝑘𝑖𝑗</m:t>
                        </m:r>
                      </m:sub>
                    </m:sSub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𝜕</m:t>
                        </m:r>
                      </m:e>
                      <m:sub>
                        <m:d>
                          <m:dPr>
                            <m:ctrlP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𝜕</m:t>
                                </m:r>
                              </m:e>
                              <m:sub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sub>
                    </m:sSub>
                  </m:oMath>
                </a14:m>
                <a:r>
                  <a:rPr lang="en-GB" b="0" i="1" dirty="0" smtClean="0">
                    <a:solidFill>
                      <a:schemeClr val="tx1"/>
                    </a:solidFill>
                    <a:latin typeface="Cambria Math"/>
                  </a:rPr>
                  <a:t>W</a:t>
                </a:r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111" y="5684683"/>
                <a:ext cx="2007095" cy="441275"/>
              </a:xfrm>
              <a:prstGeom prst="rect">
                <a:avLst/>
              </a:prstGeom>
              <a:blipFill rotWithShape="1">
                <a:blip r:embed="rId5"/>
                <a:stretch>
                  <a:fillRect t="-5263" b="-2632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" name="TextovéPole 67"/>
          <p:cNvSpPr txBox="1"/>
          <p:nvPr/>
        </p:nvSpPr>
        <p:spPr>
          <a:xfrm>
            <a:off x="7740352" y="985645"/>
            <a:ext cx="87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nonlocal</a:t>
            </a:r>
          </a:p>
        </p:txBody>
      </p:sp>
      <p:cxnSp>
        <p:nvCxnSpPr>
          <p:cNvPr id="69" name="Přímá spojnice se šipkou 28"/>
          <p:cNvCxnSpPr/>
          <p:nvPr/>
        </p:nvCxnSpPr>
        <p:spPr>
          <a:xfrm rot="10800000" flipV="1">
            <a:off x="6083064" y="1169034"/>
            <a:ext cx="1650986" cy="1454638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3" name="TextovéPole 72"/>
          <p:cNvSpPr txBox="1"/>
          <p:nvPr/>
        </p:nvSpPr>
        <p:spPr>
          <a:xfrm>
            <a:off x="382639" y="1242452"/>
            <a:ext cx="588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local</a:t>
            </a:r>
          </a:p>
        </p:txBody>
      </p:sp>
      <p:cxnSp>
        <p:nvCxnSpPr>
          <p:cNvPr id="74" name="Přímá spojnice se šipkou 28"/>
          <p:cNvCxnSpPr/>
          <p:nvPr/>
        </p:nvCxnSpPr>
        <p:spPr>
          <a:xfrm rot="16200000" flipH="1">
            <a:off x="660997" y="1584192"/>
            <a:ext cx="931272" cy="886131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Pravoúhlá spojnice 14"/>
          <p:cNvCxnSpPr>
            <a:stCxn id="6" idx="1"/>
            <a:endCxn id="10" idx="1"/>
          </p:cNvCxnSpPr>
          <p:nvPr/>
        </p:nvCxnSpPr>
        <p:spPr>
          <a:xfrm rot="10800000" flipV="1">
            <a:off x="971600" y="3323403"/>
            <a:ext cx="216024" cy="2582670"/>
          </a:xfrm>
          <a:prstGeom prst="bentConnector3">
            <a:avLst>
              <a:gd name="adj1" fmla="val 205822"/>
            </a:avLst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ravoúhlá spojnice 19"/>
          <p:cNvCxnSpPr>
            <a:stCxn id="11" idx="3"/>
            <a:endCxn id="14" idx="3"/>
          </p:cNvCxnSpPr>
          <p:nvPr/>
        </p:nvCxnSpPr>
        <p:spPr>
          <a:xfrm>
            <a:off x="7884368" y="3320988"/>
            <a:ext cx="12700" cy="2584333"/>
          </a:xfrm>
          <a:prstGeom prst="bentConnector3">
            <a:avLst>
              <a:gd name="adj1" fmla="val 180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>
            <a:stCxn id="14" idx="1"/>
            <a:endCxn id="32" idx="3"/>
          </p:cNvCxnSpPr>
          <p:nvPr/>
        </p:nvCxnSpPr>
        <p:spPr>
          <a:xfrm flipH="1">
            <a:off x="6542206" y="5905321"/>
            <a:ext cx="54052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04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GB" sz="1400" dirty="0" smtClean="0">
                <a:solidFill>
                  <a:schemeClr val="tx1"/>
                </a:solidFill>
                <a:latin typeface="Corbel" panose="020B0503020204020204" pitchFamily="34" charset="0"/>
              </a:rPr>
              <a:t>CCTF: 5thIJFatigue &amp; FFEMS Joint Workshop, Characterisation of Crack Tip Fields, Heidelberg April 08–10, 2019</a:t>
            </a:r>
            <a:endParaRPr lang="cs-CZ" sz="1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3" name="Picture 4" descr="Soubor:Logo CEIT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6" y="0"/>
            <a:ext cx="1997968" cy="73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2"/>
          <p:cNvSpPr>
            <a:spLocks noChangeArrowheads="1"/>
          </p:cNvSpPr>
          <p:nvPr/>
        </p:nvSpPr>
        <p:spPr bwMode="auto">
          <a:xfrm>
            <a:off x="7641" y="764704"/>
            <a:ext cx="91439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2000" b="1" dirty="0" smtClean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Crack in SGET </a:t>
            </a:r>
            <a:endParaRPr lang="cs-CZ" altLang="cs-CZ" sz="2000" b="1" dirty="0" smtClean="0">
              <a:solidFill>
                <a:srgbClr val="FF0000"/>
              </a:solidFill>
              <a:latin typeface="Corbel" panose="020B050302020402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107" y="816848"/>
            <a:ext cx="3378374" cy="54259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2195736" y="1772816"/>
                <a:ext cx="3168352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boundary conditions</a:t>
                </a:r>
              </a:p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e</a:t>
                </a:r>
                <a:r>
                  <a:rPr lang="en-GB" dirty="0" smtClean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lastic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44</m:t>
                        </m:r>
                      </m:sub>
                    </m:sSub>
                  </m:oMath>
                </a14:m>
                <a:endParaRPr lang="en-GB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l</a:t>
                </a:r>
                <a:r>
                  <a:rPr lang="en-GB" dirty="0" smtClean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ength parameter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𝑙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1772816"/>
                <a:ext cx="3168352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766" t="-2614" b="-91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/>
          <p:nvPr/>
        </p:nvSpPr>
        <p:spPr>
          <a:xfrm>
            <a:off x="5449780" y="2388369"/>
            <a:ext cx="94128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FF0000"/>
                </a:solidFill>
                <a:latin typeface="Corbel" panose="020B0503020204020204" pitchFamily="34" charset="0"/>
              </a:rPr>
              <a:t>symmetry</a:t>
            </a:r>
            <a:endParaRPr lang="en-US" sz="1400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cxnSp>
        <p:nvCxnSpPr>
          <p:cNvPr id="8" name="Přímá spojnice se šipkou 28"/>
          <p:cNvCxnSpPr/>
          <p:nvPr/>
        </p:nvCxnSpPr>
        <p:spPr>
          <a:xfrm flipV="1">
            <a:off x="6391063" y="2113171"/>
            <a:ext cx="576064" cy="429086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Přímá spojnice se šipkou 28"/>
          <p:cNvCxnSpPr/>
          <p:nvPr/>
        </p:nvCxnSpPr>
        <p:spPr>
          <a:xfrm>
            <a:off x="7582557" y="3342999"/>
            <a:ext cx="502738" cy="353449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5" name="TextovéPole 64"/>
          <p:cNvSpPr txBox="1"/>
          <p:nvPr/>
        </p:nvSpPr>
        <p:spPr>
          <a:xfrm>
            <a:off x="4513323" y="4489375"/>
            <a:ext cx="219483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GB" sz="1400" b="1" dirty="0">
                <a:solidFill>
                  <a:srgbClr val="FF0000"/>
                </a:solidFill>
                <a:latin typeface="Corbel" panose="020B0503020204020204" pitchFamily="34" charset="0"/>
              </a:rPr>
              <a:t>s</a:t>
            </a:r>
            <a:r>
              <a:rPr lang="en-GB" sz="14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tress and total stress free</a:t>
            </a:r>
            <a:endParaRPr lang="en-US" sz="1400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cxnSp>
        <p:nvCxnSpPr>
          <p:cNvPr id="66" name="Přímá spojnice se šipkou 28"/>
          <p:cNvCxnSpPr>
            <a:stCxn id="65" idx="3"/>
          </p:cNvCxnSpPr>
          <p:nvPr/>
        </p:nvCxnSpPr>
        <p:spPr>
          <a:xfrm flipV="1">
            <a:off x="6708155" y="3799608"/>
            <a:ext cx="482650" cy="843656"/>
          </a:xfrm>
          <a:prstGeom prst="curvedConnector2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9" name="TextovéPole 68"/>
          <p:cNvSpPr txBox="1"/>
          <p:nvPr/>
        </p:nvSpPr>
        <p:spPr>
          <a:xfrm>
            <a:off x="2951820" y="14034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Corbel" panose="020B0503020204020204" pitchFamily="34" charset="0"/>
              </a:rPr>
              <a:t>INPUT</a:t>
            </a:r>
            <a:endParaRPr lang="en-US" b="1" dirty="0">
              <a:latin typeface="Corbel" panose="020B0503020204020204" pitchFamily="34" charset="0"/>
            </a:endParaRPr>
          </a:p>
        </p:txBody>
      </p:sp>
      <p:sp>
        <p:nvSpPr>
          <p:cNvPr id="70" name="TextovéPole 69"/>
          <p:cNvSpPr txBox="1"/>
          <p:nvPr/>
        </p:nvSpPr>
        <p:spPr>
          <a:xfrm>
            <a:off x="188640" y="3068160"/>
            <a:ext cx="33843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rbel" panose="020B0503020204020204" pitchFamily="34" charset="0"/>
              </a:rPr>
              <a:t>4th-order differential equations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71" name="Obdélník 70"/>
          <p:cNvSpPr/>
          <p:nvPr/>
        </p:nvSpPr>
        <p:spPr>
          <a:xfrm>
            <a:off x="830991" y="5445224"/>
            <a:ext cx="37306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orbel" panose="020B0503020204020204" pitchFamily="34" charset="0"/>
              </a:rPr>
              <a:t>FE solution:</a:t>
            </a:r>
            <a:endParaRPr lang="en-GB" sz="1400" i="1" dirty="0" smtClean="0">
              <a:latin typeface="Corbel" panose="020B0503020204020204" pitchFamily="34" charset="0"/>
            </a:endParaRPr>
          </a:p>
          <a:p>
            <a:pPr algn="r"/>
            <a:r>
              <a:rPr lang="en-GB" sz="1400" i="1" dirty="0" smtClean="0">
                <a:latin typeface="Corbel" panose="020B0503020204020204" pitchFamily="34" charset="0"/>
              </a:rPr>
              <a:t>Shu at al., Int. J. </a:t>
            </a:r>
            <a:r>
              <a:rPr lang="en-GB" sz="1400" i="1" dirty="0" err="1" smtClean="0">
                <a:latin typeface="Corbel" panose="020B0503020204020204" pitchFamily="34" charset="0"/>
              </a:rPr>
              <a:t>Numer</a:t>
            </a:r>
            <a:r>
              <a:rPr lang="en-GB" sz="1400" i="1" dirty="0" smtClean="0">
                <a:latin typeface="Corbel" panose="020B0503020204020204" pitchFamily="34" charset="0"/>
              </a:rPr>
              <a:t>. Methods Eng., 1999</a:t>
            </a:r>
            <a:endParaRPr lang="en-US" sz="1400" i="1" dirty="0" smtClean="0">
              <a:latin typeface="Corbel" panose="020B0503020204020204" pitchFamily="34" charset="0"/>
            </a:endParaRPr>
          </a:p>
          <a:p>
            <a:pPr algn="r"/>
            <a:r>
              <a:rPr lang="en-US" sz="1400" i="1" dirty="0" err="1" smtClean="0">
                <a:latin typeface="Corbel" panose="020B0503020204020204" pitchFamily="34" charset="0"/>
              </a:rPr>
              <a:t>Phunpeng</a:t>
            </a:r>
            <a:r>
              <a:rPr lang="en-US" sz="1400" i="1" dirty="0" smtClean="0">
                <a:latin typeface="Corbel" panose="020B0503020204020204" pitchFamily="34" charset="0"/>
              </a:rPr>
              <a:t> </a:t>
            </a:r>
            <a:r>
              <a:rPr lang="en-US" sz="1400" i="1" dirty="0">
                <a:latin typeface="Corbel" panose="020B0503020204020204" pitchFamily="34" charset="0"/>
              </a:rPr>
              <a:t>&amp;</a:t>
            </a:r>
            <a:r>
              <a:rPr lang="en-US" sz="1400" i="1" dirty="0" smtClean="0">
                <a:latin typeface="Corbel" panose="020B0503020204020204" pitchFamily="34" charset="0"/>
              </a:rPr>
              <a:t> </a:t>
            </a:r>
            <a:r>
              <a:rPr lang="en-US" sz="1400" i="1" dirty="0" err="1" smtClean="0">
                <a:latin typeface="Corbel" panose="020B0503020204020204" pitchFamily="34" charset="0"/>
              </a:rPr>
              <a:t>Baiz</a:t>
            </a:r>
            <a:r>
              <a:rPr lang="en-US" sz="1400" i="1" dirty="0" smtClean="0">
                <a:latin typeface="Corbel" panose="020B0503020204020204" pitchFamily="34" charset="0"/>
              </a:rPr>
              <a:t>, </a:t>
            </a:r>
            <a:r>
              <a:rPr lang="en-US" sz="1400" i="1" dirty="0">
                <a:latin typeface="Corbel" panose="020B0503020204020204" pitchFamily="34" charset="0"/>
              </a:rPr>
              <a:t>Finite Elem. Anal. Des</a:t>
            </a:r>
            <a:r>
              <a:rPr lang="en-US" sz="1400" i="1" dirty="0" smtClean="0">
                <a:latin typeface="Corbel" panose="020B0503020204020204" pitchFamily="34" charset="0"/>
              </a:rPr>
              <a:t>., 2015</a:t>
            </a:r>
            <a:endParaRPr lang="en-US" sz="1400" i="1" dirty="0"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ovéPole 71"/>
              <p:cNvSpPr txBox="1"/>
              <p:nvPr/>
            </p:nvSpPr>
            <p:spPr>
              <a:xfrm>
                <a:off x="2492896" y="4045776"/>
                <a:ext cx="2160240" cy="39164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𝑖𝑗𝑘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72" name="TextovéPole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896" y="4045776"/>
                <a:ext cx="2160240" cy="391646"/>
              </a:xfrm>
              <a:prstGeom prst="rect">
                <a:avLst/>
              </a:prstGeom>
              <a:blipFill rotWithShape="1">
                <a:blip r:embed="rId5"/>
                <a:stretch>
                  <a:fillRect t="-2941" b="-1617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ovéPole 72"/>
          <p:cNvSpPr txBox="1"/>
          <p:nvPr/>
        </p:nvSpPr>
        <p:spPr>
          <a:xfrm>
            <a:off x="2744924" y="36764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Corbel" panose="020B0503020204020204" pitchFamily="34" charset="0"/>
              </a:rPr>
              <a:t>OUTPUT</a:t>
            </a:r>
            <a:endParaRPr lang="en-US" b="1" dirty="0">
              <a:latin typeface="Corbel" panose="020B0503020204020204" pitchFamily="34" charset="0"/>
            </a:endParaRPr>
          </a:p>
        </p:txBody>
      </p:sp>
      <p:cxnSp>
        <p:nvCxnSpPr>
          <p:cNvPr id="75" name="Pravoúhlá spojnice 74"/>
          <p:cNvCxnSpPr>
            <a:stCxn id="6" idx="2"/>
            <a:endCxn id="70" idx="3"/>
          </p:cNvCxnSpPr>
          <p:nvPr/>
        </p:nvCxnSpPr>
        <p:spPr>
          <a:xfrm rot="5400000">
            <a:off x="3398124" y="2871038"/>
            <a:ext cx="556680" cy="20689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ravoúhlá spojnice 77"/>
          <p:cNvCxnSpPr>
            <a:stCxn id="70" idx="2"/>
            <a:endCxn id="72" idx="1"/>
          </p:cNvCxnSpPr>
          <p:nvPr/>
        </p:nvCxnSpPr>
        <p:spPr>
          <a:xfrm rot="16200000" flipH="1">
            <a:off x="1771821" y="3546499"/>
            <a:ext cx="830083" cy="612068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5015414" y="4008103"/>
            <a:ext cx="57900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FF0000"/>
                </a:solidFill>
                <a:latin typeface="Corbel" panose="020B0503020204020204" pitchFamily="34" charset="0"/>
              </a:rPr>
              <a:t>crack</a:t>
            </a:r>
            <a:endParaRPr lang="en-US" sz="1400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cxnSp>
        <p:nvCxnSpPr>
          <p:cNvPr id="25" name="Přímá spojnice se šipkou 28"/>
          <p:cNvCxnSpPr/>
          <p:nvPr/>
        </p:nvCxnSpPr>
        <p:spPr>
          <a:xfrm flipV="1">
            <a:off x="5589240" y="3730744"/>
            <a:ext cx="576064" cy="429086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7302708" y="2102724"/>
            <a:ext cx="78258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rbel" panose="020B0503020204020204" pitchFamily="34" charset="0"/>
              </a:rPr>
              <a:t>FE</a:t>
            </a:r>
          </a:p>
          <a:p>
            <a:pPr algn="ctr"/>
            <a:r>
              <a:rPr lang="en-GB" sz="1400" dirty="0" smtClean="0">
                <a:solidFill>
                  <a:srgbClr val="FF0000"/>
                </a:solidFill>
                <a:latin typeface="Corbel" panose="020B0503020204020204" pitchFamily="34" charset="0"/>
              </a:rPr>
              <a:t>solution</a:t>
            </a:r>
            <a:endParaRPr lang="en-US" sz="1400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18" name="Ovál 17"/>
          <p:cNvSpPr/>
          <p:nvPr/>
        </p:nvSpPr>
        <p:spPr>
          <a:xfrm>
            <a:off x="7582556" y="3573016"/>
            <a:ext cx="246864" cy="24686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ovéPole 31"/>
          <p:cNvSpPr txBox="1"/>
          <p:nvPr/>
        </p:nvSpPr>
        <p:spPr>
          <a:xfrm>
            <a:off x="7975547" y="4646094"/>
            <a:ext cx="9221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rbel" panose="020B0503020204020204" pitchFamily="34" charset="0"/>
              </a:rPr>
              <a:t>analytical</a:t>
            </a:r>
          </a:p>
          <a:p>
            <a:pPr algn="ctr"/>
            <a:r>
              <a:rPr lang="en-GB" sz="1400" dirty="0" smtClean="0">
                <a:solidFill>
                  <a:srgbClr val="FF0000"/>
                </a:solidFill>
                <a:latin typeface="Corbel" panose="020B0503020204020204" pitchFamily="34" charset="0"/>
              </a:rPr>
              <a:t>solution</a:t>
            </a:r>
            <a:endParaRPr lang="en-US" sz="1400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cxnSp>
        <p:nvCxnSpPr>
          <p:cNvPr id="33" name="Přímá spojnice se šipkou 28"/>
          <p:cNvCxnSpPr>
            <a:endCxn id="18" idx="5"/>
          </p:cNvCxnSpPr>
          <p:nvPr/>
        </p:nvCxnSpPr>
        <p:spPr>
          <a:xfrm rot="16200000" flipV="1">
            <a:off x="7678960" y="3898036"/>
            <a:ext cx="862366" cy="633749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Zakřivená spojnice 28"/>
          <p:cNvCxnSpPr/>
          <p:nvPr/>
        </p:nvCxnSpPr>
        <p:spPr>
          <a:xfrm rot="10800000">
            <a:off x="6391066" y="2542257"/>
            <a:ext cx="1191491" cy="800742"/>
          </a:xfrm>
          <a:prstGeom prst="curvedConnector3">
            <a:avLst>
              <a:gd name="adj1" fmla="val 67940"/>
            </a:avLst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bdélník 51"/>
          <p:cNvSpPr/>
          <p:nvPr/>
        </p:nvSpPr>
        <p:spPr>
          <a:xfrm>
            <a:off x="830991" y="4777988"/>
            <a:ext cx="4241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altLang="cs-CZ" sz="1400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Analytical solution:</a:t>
            </a:r>
          </a:p>
          <a:p>
            <a:pPr algn="ctr" eaLnBrk="1" hangingPunct="1">
              <a:defRPr/>
            </a:pPr>
            <a:r>
              <a:rPr lang="en-GB" altLang="cs-CZ" sz="1400" i="1" dirty="0" err="1" smtClean="0">
                <a:latin typeface="Corbel" panose="020B0503020204020204" pitchFamily="34" charset="0"/>
                <a:cs typeface="Times New Roman" panose="02020603050405020304" pitchFamily="18" charset="0"/>
              </a:rPr>
              <a:t>Gourgiotis</a:t>
            </a:r>
            <a:r>
              <a:rPr lang="en-GB" altLang="cs-CZ" sz="1400" i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 &amp; </a:t>
            </a:r>
            <a:r>
              <a:rPr lang="en-GB" altLang="cs-CZ" sz="1400" i="1" dirty="0" err="1" smtClean="0">
                <a:latin typeface="Corbel" panose="020B0503020204020204" pitchFamily="34" charset="0"/>
                <a:cs typeface="Times New Roman" panose="02020603050405020304" pitchFamily="18" charset="0"/>
              </a:rPr>
              <a:t>Georgiadis</a:t>
            </a:r>
            <a:r>
              <a:rPr lang="en-GB" altLang="cs-CZ" sz="1400" i="1" dirty="0">
                <a:latin typeface="Corbel" panose="020B0503020204020204" pitchFamily="34" charset="0"/>
                <a:cs typeface="Times New Roman" panose="02020603050405020304" pitchFamily="18" charset="0"/>
              </a:rPr>
              <a:t>, </a:t>
            </a:r>
            <a:r>
              <a:rPr lang="en-GB" altLang="cs-CZ" sz="1400" i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J. Mech. </a:t>
            </a:r>
            <a:r>
              <a:rPr lang="en-GB" altLang="cs-CZ" sz="1400" i="1" dirty="0">
                <a:latin typeface="Corbel" panose="020B0503020204020204" pitchFamily="34" charset="0"/>
                <a:cs typeface="Times New Roman" panose="02020603050405020304" pitchFamily="18" charset="0"/>
              </a:rPr>
              <a:t>and </a:t>
            </a:r>
            <a:r>
              <a:rPr lang="en-GB" altLang="cs-CZ" sz="1400" i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Phys. Sol., 2009 </a:t>
            </a:r>
            <a:endParaRPr lang="en-GB" alt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66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GB" sz="1400" dirty="0" smtClean="0">
                <a:solidFill>
                  <a:schemeClr val="tx1"/>
                </a:solidFill>
                <a:latin typeface="Corbel" panose="020B0503020204020204" pitchFamily="34" charset="0"/>
              </a:rPr>
              <a:t>CCTF: 5thIJFatigue &amp; FFEMS Joint Workshop, Characterisation of Crack Tip Fields, Heidelberg April 08–10, 2019</a:t>
            </a:r>
            <a:endParaRPr lang="cs-CZ" sz="1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3" name="Picture 4" descr="Soubor:Logo CEIT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6" y="0"/>
            <a:ext cx="1997968" cy="73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2"/>
          <p:cNvSpPr>
            <a:spLocks noChangeArrowheads="1"/>
          </p:cNvSpPr>
          <p:nvPr/>
        </p:nvSpPr>
        <p:spPr bwMode="auto">
          <a:xfrm>
            <a:off x="7641" y="764704"/>
            <a:ext cx="91439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000" b="1" dirty="0">
                <a:solidFill>
                  <a:srgbClr val="FF0000"/>
                </a:solidFill>
                <a:latin typeface="Corbel" panose="020B05030202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Crack in SGET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16136" y="1396745"/>
            <a:ext cx="9127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orbel" panose="020B0503020204020204" pitchFamily="34" charset="0"/>
              </a:rPr>
              <a:t>Equilibrium equation and boundary conditions prevailing at crack tip</a:t>
            </a:r>
            <a:endParaRPr lang="en-US" sz="1600" dirty="0"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4126045" y="1844824"/>
                <a:ext cx="1150058" cy="33855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/>
                              <a:ea typeface="Cambria Math"/>
                            </a:rPr>
                            <m:t>𝛻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1" i="1" smtClean="0">
                          <a:latin typeface="Cambria Math"/>
                          <a:ea typeface="Cambria Math"/>
                        </a:rPr>
                        <m:t>𝝈</m:t>
                      </m:r>
                      <m:r>
                        <a:rPr lang="en-GB" sz="1600" b="0" i="0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045" y="1844824"/>
                <a:ext cx="1150058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/>
              <p:cNvSpPr txBox="1"/>
              <p:nvPr/>
            </p:nvSpPr>
            <p:spPr>
              <a:xfrm>
                <a:off x="2127966" y="2837106"/>
                <a:ext cx="4604274" cy="519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GB" sz="1600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𝑦𝑥</m:t>
                                      </m:r>
                                    </m:sub>
                                    <m:sup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±</m:t>
                                      </m:r>
                                    </m:sup>
                                  </m:sSubSup>
                                  <m:r>
                                    <a:rPr lang="en-GB" sz="16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𝑦𝑥</m:t>
                                      </m:r>
                                    </m:sub>
                                    <m:sup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±</m:t>
                                      </m:r>
                                    </m:sup>
                                  </m:sSubSup>
                                  <m:r>
                                    <a:rPr lang="en-GB" sz="16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𝑦𝑥</m:t>
                                      </m:r>
                                    </m:sub>
                                    <m:sup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±</m:t>
                                      </m:r>
                                    </m:sup>
                                  </m:sSubSup>
                                  <m:r>
                                    <a:rPr lang="en-GB" sz="16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𝑦𝑥</m:t>
                                      </m:r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±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&lt;0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</m:sup>
                          </m:sSup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3" name="TextovéPol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966" y="2837106"/>
                <a:ext cx="4604274" cy="519886"/>
              </a:xfrm>
              <a:prstGeom prst="rect">
                <a:avLst/>
              </a:prstGeom>
              <a:blipFill rotWithShape="1">
                <a:blip r:embed="rId4"/>
                <a:stretch>
                  <a:fillRect t="-144186" b="-20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délník 43"/>
              <p:cNvSpPr/>
              <p:nvPr/>
            </p:nvSpPr>
            <p:spPr>
              <a:xfrm>
                <a:off x="3340221" y="2302913"/>
                <a:ext cx="3392019" cy="519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GB" sz="1600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GB" sz="1600" i="1">
                                      <a:latin typeface="Cambria Math"/>
                                    </a:rPr>
                                    <m:t>𝑦𝑦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/>
                                    </a:rPr>
                                    <m:t>±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𝑥</m:t>
                          </m:r>
                          <m:r>
                            <a:rPr lang="en-GB" sz="1600" i="1">
                              <a:latin typeface="Cambria Math"/>
                            </a:rPr>
                            <m:t>&lt;0,</m:t>
                          </m:r>
                          <m:r>
                            <a:rPr lang="en-GB" sz="1600" i="1">
                              <a:latin typeface="Cambria Math"/>
                            </a:rPr>
                            <m:t>𝑦</m:t>
                          </m:r>
                          <m:r>
                            <a:rPr lang="en-GB" sz="1600" i="1"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GB" sz="1600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</m:sup>
                          </m:sSup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6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GB" sz="1600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𝑦𝑦𝑥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/>
                                    </a:rPr>
                                    <m:t>±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𝑥</m:t>
                          </m:r>
                          <m:r>
                            <a:rPr lang="en-GB" sz="1600" i="1">
                              <a:latin typeface="Cambria Math"/>
                              <a:ea typeface="Cambria Math"/>
                            </a:rPr>
                            <m:t>&lt;0,</m:t>
                          </m:r>
                          <m:r>
                            <a:rPr lang="en-GB" sz="1600" i="1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n-GB" sz="1600" i="1">
                              <a:latin typeface="Cambria Math"/>
                              <a:ea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</m:sup>
                          </m:sSup>
                        </m:sub>
                      </m:sSub>
                      <m:r>
                        <a:rPr lang="en-GB" sz="16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4" name="Obdélník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221" y="2302913"/>
                <a:ext cx="3392019" cy="519886"/>
              </a:xfrm>
              <a:prstGeom prst="rect">
                <a:avLst/>
              </a:prstGeom>
              <a:blipFill rotWithShape="1">
                <a:blip r:embed="rId5"/>
                <a:stretch>
                  <a:fillRect l="-2338" t="-145882" b="-20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/>
              <p:nvPr/>
            </p:nvSpPr>
            <p:spPr>
              <a:xfrm>
                <a:off x="2103857" y="3413170"/>
                <a:ext cx="4628383" cy="519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GB" sz="1600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±</m:t>
                                      </m:r>
                                    </m:sup>
                                  </m:sSubSup>
                                  <m:r>
                                    <a:rPr lang="en-GB" sz="16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±</m:t>
                                      </m:r>
                                    </m:sup>
                                  </m:sSubSup>
                                  <m:r>
                                    <a:rPr lang="en-GB" sz="16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±</m:t>
                                      </m:r>
                                    </m:sup>
                                  </m:sSubSup>
                                  <m:r>
                                    <a:rPr lang="en-GB" sz="16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𝑦𝑥</m:t>
                                      </m:r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±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&lt;0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</m:sup>
                          </m:sSup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857" y="3413170"/>
                <a:ext cx="4628383" cy="519886"/>
              </a:xfrm>
              <a:prstGeom prst="rect">
                <a:avLst/>
              </a:prstGeom>
              <a:blipFill rotWithShape="1">
                <a:blip r:embed="rId6"/>
                <a:stretch>
                  <a:fillRect t="-145882" b="-20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2332541" y="5185222"/>
                <a:ext cx="4737066" cy="6325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𝒖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𝑙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GB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𝑙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3/2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𝑖𝑗𝑘𝑙</m:t>
                                  </m:r>
                                </m:sub>
                              </m:sSub>
                            </m:e>
                          </m:d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1" i="1">
                                  <a:latin typeface="Cambria Math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  <m:t>𝑖𝑗𝑘𝑙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541" y="5185222"/>
                <a:ext cx="4737066" cy="63254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ovéPole 51"/>
          <p:cNvSpPr txBox="1"/>
          <p:nvPr/>
        </p:nvSpPr>
        <p:spPr>
          <a:xfrm>
            <a:off x="179512" y="4781084"/>
            <a:ext cx="2332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solidFill>
                  <a:srgbClr val="FF0000"/>
                </a:solidFill>
                <a:latin typeface="Corbel" panose="020B0503020204020204" pitchFamily="34" charset="0"/>
              </a:rPr>
              <a:t>u</a:t>
            </a:r>
            <a:r>
              <a:rPr lang="en-GB" sz="14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nknown </a:t>
            </a:r>
            <a:r>
              <a:rPr lang="en-GB" sz="1400" dirty="0" smtClean="0">
                <a:solidFill>
                  <a:srgbClr val="FF0000"/>
                </a:solidFill>
                <a:latin typeface="Corbel" panose="020B0503020204020204" pitchFamily="34" charset="0"/>
              </a:rPr>
              <a:t>scale parameter</a:t>
            </a:r>
            <a:endParaRPr lang="en-GB" sz="1400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cxnSp>
        <p:nvCxnSpPr>
          <p:cNvPr id="55" name="Přímá spojnice se šipkou 28"/>
          <p:cNvCxnSpPr>
            <a:stCxn id="52" idx="3"/>
          </p:cNvCxnSpPr>
          <p:nvPr/>
        </p:nvCxnSpPr>
        <p:spPr>
          <a:xfrm>
            <a:off x="2511809" y="4934973"/>
            <a:ext cx="404007" cy="455643"/>
          </a:xfrm>
          <a:prstGeom prst="curvedConnector2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9" name="TextovéPole 58"/>
          <p:cNvSpPr txBox="1"/>
          <p:nvPr/>
        </p:nvSpPr>
        <p:spPr>
          <a:xfrm>
            <a:off x="4195611" y="4861749"/>
            <a:ext cx="1600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rbel" panose="020B0503020204020204" pitchFamily="34" charset="0"/>
              </a:rPr>
              <a:t>cusp-like crack tip</a:t>
            </a:r>
          </a:p>
        </p:txBody>
      </p:sp>
      <p:cxnSp>
        <p:nvCxnSpPr>
          <p:cNvPr id="60" name="Přímá spojnice se šipkou 28"/>
          <p:cNvCxnSpPr>
            <a:stCxn id="59" idx="1"/>
          </p:cNvCxnSpPr>
          <p:nvPr/>
        </p:nvCxnSpPr>
        <p:spPr>
          <a:xfrm rot="10800000" flipV="1">
            <a:off x="3730661" y="5015637"/>
            <a:ext cx="464950" cy="294021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ovéPole 62"/>
              <p:cNvSpPr txBox="1"/>
              <p:nvPr/>
            </p:nvSpPr>
            <p:spPr>
              <a:xfrm>
                <a:off x="1" y="2442199"/>
                <a:ext cx="2915815" cy="324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s</a:t>
                </a:r>
                <a:r>
                  <a:rPr lang="en-GB" sz="1400" dirty="0" smtClean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o-called total stresses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𝑦𝑥</m:t>
                        </m:r>
                      </m:sub>
                    </m:sSub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𝑦𝑦</m:t>
                        </m:r>
                      </m:sub>
                    </m:sSub>
                  </m:oMath>
                </a14:m>
                <a:endParaRPr lang="en-GB" sz="1400" dirty="0" smtClean="0">
                  <a:solidFill>
                    <a:srgbClr val="FF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63" name="TextovéPole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442199"/>
                <a:ext cx="2915815" cy="324769"/>
              </a:xfrm>
              <a:prstGeom prst="rect">
                <a:avLst/>
              </a:prstGeom>
              <a:blipFill rotWithShape="1">
                <a:blip r:embed="rId10"/>
                <a:stretch>
                  <a:fillRect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Přímá spojnice se šipkou 28"/>
          <p:cNvCxnSpPr>
            <a:endCxn id="43" idx="1"/>
          </p:cNvCxnSpPr>
          <p:nvPr/>
        </p:nvCxnSpPr>
        <p:spPr>
          <a:xfrm>
            <a:off x="1243169" y="2769757"/>
            <a:ext cx="884797" cy="327292"/>
          </a:xfrm>
          <a:prstGeom prst="curvedConnector3">
            <a:avLst>
              <a:gd name="adj1" fmla="val 48658"/>
            </a:avLst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6" name="Přímá spojnice se šipkou 28"/>
          <p:cNvCxnSpPr>
            <a:endCxn id="45" idx="1"/>
          </p:cNvCxnSpPr>
          <p:nvPr/>
        </p:nvCxnSpPr>
        <p:spPr>
          <a:xfrm rot="16200000" flipH="1">
            <a:off x="1221835" y="2791091"/>
            <a:ext cx="903356" cy="860688"/>
          </a:xfrm>
          <a:prstGeom prst="curvedConnector2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1547664" y="4077072"/>
            <a:ext cx="61964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16137" y="4333886"/>
            <a:ext cx="9135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rbel" panose="020B0503020204020204" pitchFamily="34" charset="0"/>
              </a:rPr>
              <a:t>L</a:t>
            </a:r>
            <a:r>
              <a:rPr lang="en-GB" sz="1600" dirty="0" smtClean="0">
                <a:latin typeface="Corbel" panose="020B0503020204020204" pitchFamily="34" charset="0"/>
              </a:rPr>
              <a:t>eading </a:t>
            </a:r>
            <a:r>
              <a:rPr lang="en-GB" sz="1600" dirty="0">
                <a:latin typeface="Corbel" panose="020B0503020204020204" pitchFamily="34" charset="0"/>
              </a:rPr>
              <a:t>terms of </a:t>
            </a:r>
            <a:r>
              <a:rPr lang="en-GB" sz="1600" dirty="0" smtClean="0">
                <a:latin typeface="Corbel" panose="020B0503020204020204" pitchFamily="34" charset="0"/>
              </a:rPr>
              <a:t>the asymptotic expansion of the displacements at the crack tip</a:t>
            </a:r>
            <a:endParaRPr lang="en-US" sz="1600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7641" y="6356350"/>
            <a:ext cx="9136359" cy="365125"/>
          </a:xfrm>
        </p:spPr>
        <p:txBody>
          <a:bodyPr/>
          <a:lstStyle/>
          <a:p>
            <a:pPr>
              <a:defRPr/>
            </a:pPr>
            <a:r>
              <a:rPr lang="en-GB" sz="1400" dirty="0" smtClean="0">
                <a:solidFill>
                  <a:schemeClr val="tx1"/>
                </a:solidFill>
                <a:latin typeface="Corbel" panose="020B0503020204020204" pitchFamily="34" charset="0"/>
              </a:rPr>
              <a:t>CCTF: 5thIJFatigue &amp; FFEMS Joint Workshop, Characterisation of Crack Tip Fields, Heidelberg April 08–10, 2019</a:t>
            </a:r>
            <a:endParaRPr lang="cs-CZ" sz="1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8" name="Picture 4" descr="Soubor:Logo CEIT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6" y="0"/>
            <a:ext cx="1997968" cy="73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2"/>
              <p:cNvSpPr>
                <a:spLocks noChangeArrowheads="1"/>
              </p:cNvSpPr>
              <p:nvPr/>
            </p:nvSpPr>
            <p:spPr bwMode="auto">
              <a:xfrm>
                <a:off x="7641" y="764704"/>
                <a:ext cx="9143999" cy="677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cs-CZ" sz="2000" b="1" dirty="0">
                    <a:solidFill>
                      <a:srgbClr val="FF0000"/>
                    </a:solidFill>
                    <a:latin typeface="Corbel" panose="020B0503020204020204" pitchFamily="34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Coupling of DFT and SGE </a:t>
                </a:r>
                <a:r>
                  <a:rPr lang="en-GB" altLang="cs-CZ" sz="2000" b="1" dirty="0" smtClean="0">
                    <a:solidFill>
                      <a:srgbClr val="FF0000"/>
                    </a:solidFill>
                    <a:latin typeface="Corbel" panose="020B0503020204020204" pitchFamily="34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Approaches</a:t>
                </a:r>
              </a:p>
              <a:p>
                <a:pPr algn="ctr" eaLnBrk="1" hangingPunct="1">
                  <a:spcBef>
                    <a:spcPct val="0"/>
                  </a:spcBef>
                  <a:buNone/>
                </a:pPr>
                <a:r>
                  <a:rPr lang="en-GB" sz="1800" b="1" dirty="0">
                    <a:latin typeface="Corbel" panose="020B0503020204020204" pitchFamily="34" charset="0"/>
                  </a:rPr>
                  <a:t>The crucial point: identification of </a:t>
                </a:r>
                <a14:m>
                  <m:oMath xmlns:m="http://schemas.openxmlformats.org/officeDocument/2006/math">
                    <m:r>
                      <a:rPr lang="en-GB" sz="1800" b="1" i="1">
                        <a:latin typeface="Cambria Math"/>
                      </a:rPr>
                      <m:t>𝒍</m:t>
                    </m:r>
                  </m:oMath>
                </a14:m>
                <a:endParaRPr lang="en-GB" sz="1800" b="1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9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41" y="764704"/>
                <a:ext cx="9143999" cy="677108"/>
              </a:xfrm>
              <a:prstGeom prst="rect">
                <a:avLst/>
              </a:prstGeom>
              <a:blipFill rotWithShape="1">
                <a:blip r:embed="rId3"/>
                <a:stretch>
                  <a:fillRect t="-4464" b="-12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147924" y="2638653"/>
            <a:ext cx="49236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GB" altLang="cs-CZ" sz="1800" b="1" i="1" dirty="0" smtClean="0">
                <a:solidFill>
                  <a:srgbClr val="FF0000"/>
                </a:solidFill>
                <a:latin typeface="Corbel" panose="020B0503020204020204" pitchFamily="34" charset="0"/>
                <a:ea typeface="ArialMT" charset="-128"/>
                <a:cs typeface="Times New Roman" panose="02020603050405020304" pitchFamily="18" charset="0"/>
              </a:rPr>
              <a:t>Displacement </a:t>
            </a:r>
            <a:r>
              <a:rPr lang="en-GB" altLang="cs-CZ" sz="1800" b="1" i="1" dirty="0">
                <a:solidFill>
                  <a:srgbClr val="FF0000"/>
                </a:solidFill>
                <a:latin typeface="Corbel" panose="020B0503020204020204" pitchFamily="34" charset="0"/>
                <a:ea typeface="ArialMT" charset="-128"/>
                <a:cs typeface="Times New Roman" panose="02020603050405020304" pitchFamily="18" charset="0"/>
              </a:rPr>
              <a:t>field near the screw </a:t>
            </a:r>
            <a:r>
              <a:rPr lang="en-GB" altLang="cs-CZ" sz="1800" b="1" i="1" dirty="0" smtClean="0">
                <a:solidFill>
                  <a:srgbClr val="FF0000"/>
                </a:solidFill>
                <a:latin typeface="Corbel" panose="020B0503020204020204" pitchFamily="34" charset="0"/>
                <a:ea typeface="ArialMT" charset="-128"/>
                <a:cs typeface="Times New Roman" panose="02020603050405020304" pitchFamily="18" charset="0"/>
              </a:rPr>
              <a:t>dislocation</a:t>
            </a:r>
            <a:endParaRPr lang="en-GB" altLang="cs-CZ" sz="1800" b="1" i="1" dirty="0">
              <a:solidFill>
                <a:srgbClr val="FF0000"/>
              </a:solidFill>
              <a:latin typeface="Corbel" panose="020B0503020204020204" pitchFamily="34" charset="0"/>
              <a:ea typeface="ArialMT" charset="-128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GB" altLang="cs-CZ" sz="1800" b="1" i="1" dirty="0" smtClean="0">
                <a:solidFill>
                  <a:srgbClr val="FF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Critical </a:t>
            </a:r>
            <a:r>
              <a:rPr lang="en-GB" altLang="cs-CZ" sz="1800" b="1" i="1" dirty="0">
                <a:solidFill>
                  <a:srgbClr val="FF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crack tip opening displacement</a:t>
            </a:r>
            <a:r>
              <a:rPr lang="en-GB" altLang="cs-CZ" sz="1800" i="1" dirty="0">
                <a:solidFill>
                  <a:srgbClr val="FF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.</a:t>
            </a:r>
            <a:endParaRPr lang="cs-CZ" altLang="cs-CZ" sz="1800" i="1" dirty="0">
              <a:solidFill>
                <a:srgbClr val="FF0000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GB" altLang="cs-CZ" sz="1800" i="1" dirty="0" smtClean="0">
                <a:solidFill>
                  <a:srgbClr val="FF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Acoustic </a:t>
            </a:r>
            <a:r>
              <a:rPr lang="en-GB" altLang="cs-CZ" sz="1800" i="1" dirty="0">
                <a:solidFill>
                  <a:srgbClr val="FF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phonon </a:t>
            </a:r>
            <a:r>
              <a:rPr lang="en-GB" altLang="cs-CZ" sz="1800" i="1" dirty="0" smtClean="0">
                <a:solidFill>
                  <a:srgbClr val="FF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dispersions </a:t>
            </a:r>
            <a:endParaRPr lang="en-GB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3934797"/>
            <a:ext cx="9151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cs-CZ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This calibration was already made for </a:t>
            </a:r>
            <a:r>
              <a:rPr lang="en-US" altLang="cs-CZ" i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silicon</a:t>
            </a:r>
            <a:r>
              <a:rPr lang="en-US" altLang="cs-CZ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cs-CZ" i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germanium</a:t>
            </a:r>
            <a:r>
              <a:rPr lang="en-US" altLang="cs-CZ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  and </a:t>
            </a:r>
            <a:r>
              <a:rPr lang="en-US" altLang="cs-CZ" i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tungsten</a:t>
            </a:r>
            <a:r>
              <a:rPr lang="en-US" altLang="cs-CZ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 crystals. </a:t>
            </a:r>
          </a:p>
          <a:p>
            <a:pPr algn="ctr"/>
            <a:r>
              <a:rPr lang="en-US" altLang="cs-CZ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Further illustration made for </a:t>
            </a:r>
            <a:r>
              <a:rPr lang="en-US" altLang="cs-CZ" i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tungsten.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7641" y="4798893"/>
                <a:ext cx="913635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cs-CZ" dirty="0" smtClean="0">
                    <a:latin typeface="Corbel" panose="020B0503020204020204" pitchFamily="34" charset="0"/>
                    <a:cs typeface="Times New Roman" panose="02020603050405020304" pitchFamily="18" charset="0"/>
                  </a:rPr>
                  <a:t>DFT also  provides critical fracture-mechanical parameters (CTOD, </a:t>
                </a:r>
                <a14:m>
                  <m:oMath xmlns:m="http://schemas.openxmlformats.org/officeDocument/2006/math">
                    <m:r>
                      <a:rPr lang="en-US" altLang="cs-CZ" i="1" dirty="0" smtClean="0">
                        <a:latin typeface="Cambria Math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altLang="cs-CZ" i="1" baseline="-25000" dirty="0" err="1" smtClean="0">
                        <a:latin typeface="Cambria Math"/>
                        <a:cs typeface="Times New Roman" panose="02020603050405020304" pitchFamily="18" charset="0"/>
                      </a:rPr>
                      <m:t>𝐼𝑐</m:t>
                    </m:r>
                  </m:oMath>
                </a14:m>
                <a:r>
                  <a:rPr lang="en-US" altLang="cs-CZ" dirty="0" smtClean="0">
                    <a:latin typeface="Corbel" panose="020B0503020204020204" pitchFamily="34" charset="0"/>
                    <a:cs typeface="Times New Roman" panose="02020603050405020304" pitchFamily="18" charset="0"/>
                  </a:rPr>
                  <a:t> ) for a given material  (comparable with experimental values).</a:t>
                </a:r>
                <a:endParaRPr lang="en-US" dirty="0"/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1" y="4798893"/>
                <a:ext cx="9136359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ovéPole 2"/>
          <p:cNvSpPr txBox="1"/>
          <p:nvPr/>
        </p:nvSpPr>
        <p:spPr>
          <a:xfrm>
            <a:off x="44909" y="2142148"/>
            <a:ext cx="912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rbel" panose="020B0503020204020204" pitchFamily="34" charset="0"/>
              </a:rPr>
              <a:t>Adjusting SGET predictions by atomistic (DFT) results on </a:t>
            </a:r>
            <a:endParaRPr lang="en-US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11839</TotalTime>
  <Words>2176</Words>
  <Application>Microsoft Office PowerPoint</Application>
  <PresentationFormat>Předvádění na obrazovce (4:3)</PresentationFormat>
  <Paragraphs>179</Paragraphs>
  <Slides>18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sady Office</vt:lpstr>
      <vt:lpstr>The ab-initio aided strain gradient elasticity theory a new concept in fracture nanomechanics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Examples of combined atomistic and gradient-elasticity approaches in fracture mechanics</dc:title>
  <dc:creator>Jaroslav Pokluda</dc:creator>
  <cp:lastModifiedBy>Microsoft</cp:lastModifiedBy>
  <cp:revision>331</cp:revision>
  <dcterms:created xsi:type="dcterms:W3CDTF">2018-08-07T08:14:28Z</dcterms:created>
  <dcterms:modified xsi:type="dcterms:W3CDTF">2019-04-05T12:27:41Z</dcterms:modified>
</cp:coreProperties>
</file>