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9"/>
  </p:notesMasterIdLst>
  <p:sldIdLst>
    <p:sldId id="256" r:id="rId2"/>
    <p:sldId id="270" r:id="rId3"/>
    <p:sldId id="293" r:id="rId4"/>
    <p:sldId id="292" r:id="rId5"/>
    <p:sldId id="294" r:id="rId6"/>
    <p:sldId id="295" r:id="rId7"/>
    <p:sldId id="296" r:id="rId8"/>
  </p:sldIdLst>
  <p:sldSz cx="9144000" cy="6858000" type="screen4x3"/>
  <p:notesSz cx="6858000" cy="9144000"/>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333FF"/>
    <a:srgbClr val="43B12C"/>
    <a:srgbClr val="00AC4E"/>
    <a:srgbClr val="00863D"/>
    <a:srgbClr val="59A832"/>
    <a:srgbClr val="237FAD"/>
    <a:srgbClr val="1F7099"/>
    <a:srgbClr val="2585B5"/>
    <a:srgbClr val="00DA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autoAdjust="0"/>
  </p:normalViewPr>
  <p:slideViewPr>
    <p:cSldViewPr>
      <p:cViewPr varScale="1">
        <p:scale>
          <a:sx n="92" d="100"/>
          <a:sy n="92" d="100"/>
        </p:scale>
        <p:origin x="84"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9D8D8-8180-4A8F-AF96-EBF13C3BA9E9}" type="datetimeFigureOut">
              <a:rPr lang="en-US" smtClean="0"/>
              <a:pPr/>
              <a:t>10/12/2022</a:t>
            </a:fld>
            <a:endParaRPr lang="en-US"/>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3E18B9-8796-417B-98B0-42755828FC66}" type="slidenum">
              <a:rPr lang="en-US" smtClean="0"/>
              <a:pPr/>
              <a:t>‹#›</a:t>
            </a:fld>
            <a:endParaRPr lang="en-US"/>
          </a:p>
        </p:txBody>
      </p:sp>
    </p:spTree>
    <p:extLst>
      <p:ext uri="{BB962C8B-B14F-4D97-AF65-F5344CB8AC3E}">
        <p14:creationId xmlns:p14="http://schemas.microsoft.com/office/powerpoint/2010/main" val="1562218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BB3E18B9-8796-417B-98B0-42755828FC66}" type="slidenum">
              <a:rPr lang="en-US" smtClean="0"/>
              <a:pPr/>
              <a:t>1</a:t>
            </a:fld>
            <a:endParaRPr lang="en-US" dirty="0"/>
          </a:p>
        </p:txBody>
      </p:sp>
    </p:spTree>
    <p:extLst>
      <p:ext uri="{BB962C8B-B14F-4D97-AF65-F5344CB8AC3E}">
        <p14:creationId xmlns:p14="http://schemas.microsoft.com/office/powerpoint/2010/main" val="7823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p>
        </p:txBody>
      </p:sp>
      <p:sp>
        <p:nvSpPr>
          <p:cNvPr id="4" name="Zástupný symbol pro datum 3"/>
          <p:cNvSpPr>
            <a:spLocks noGrp="1"/>
          </p:cNvSpPr>
          <p:nvPr>
            <p:ph type="dt" sz="half" idx="10"/>
          </p:nvPr>
        </p:nvSpPr>
        <p:spPr/>
        <p:txBody>
          <a:bodyPr/>
          <a:lstStyle>
            <a:lvl1pPr>
              <a:defRPr/>
            </a:lvl1pPr>
          </a:lstStyle>
          <a:p>
            <a:pPr>
              <a:defRPr/>
            </a:pPr>
            <a:fld id="{4F7B1788-3C90-47F2-95A1-3BD3A5C314EF}" type="datetime1">
              <a:rPr lang="cs-CZ" smtClean="0"/>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50124BD0-8121-47BB-A21C-C7EA9024922B}" type="slidenum">
              <a:rPr lang="cs-CZ" altLang="cs-CZ"/>
              <a:pPr>
                <a:defRPr/>
              </a:pPr>
              <a:t>‹#›</a:t>
            </a:fld>
            <a:endParaRPr lang="cs-CZ" altLang="cs-CZ"/>
          </a:p>
        </p:txBody>
      </p:sp>
    </p:spTree>
    <p:extLst>
      <p:ext uri="{BB962C8B-B14F-4D97-AF65-F5344CB8AC3E}">
        <p14:creationId xmlns:p14="http://schemas.microsoft.com/office/powerpoint/2010/main" val="2762969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92BB385A-1D4E-46F3-9494-CB7D0290E76D}" type="datetime1">
              <a:rPr lang="cs-CZ" smtClean="0"/>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5ED5AA5-37DF-4A2B-BA54-85A4C2F14A6B}" type="slidenum">
              <a:rPr lang="cs-CZ" altLang="cs-CZ"/>
              <a:pPr>
                <a:defRPr/>
              </a:pPr>
              <a:t>‹#›</a:t>
            </a:fld>
            <a:endParaRPr lang="cs-CZ" altLang="cs-CZ"/>
          </a:p>
        </p:txBody>
      </p:sp>
    </p:spTree>
    <p:extLst>
      <p:ext uri="{BB962C8B-B14F-4D97-AF65-F5344CB8AC3E}">
        <p14:creationId xmlns:p14="http://schemas.microsoft.com/office/powerpoint/2010/main" val="21735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E175E199-DDB1-4758-9B74-59416CD74F3A}" type="datetime1">
              <a:rPr lang="cs-CZ" smtClean="0"/>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DFB8742-689A-430D-A468-5F64F6E71F98}" type="slidenum">
              <a:rPr lang="cs-CZ" altLang="cs-CZ"/>
              <a:pPr>
                <a:defRPr/>
              </a:pPr>
              <a:t>‹#›</a:t>
            </a:fld>
            <a:endParaRPr lang="cs-CZ" altLang="cs-CZ"/>
          </a:p>
        </p:txBody>
      </p:sp>
    </p:spTree>
    <p:extLst>
      <p:ext uri="{BB962C8B-B14F-4D97-AF65-F5344CB8AC3E}">
        <p14:creationId xmlns:p14="http://schemas.microsoft.com/office/powerpoint/2010/main" val="186281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pPr>
              <a:defRPr/>
            </a:pPr>
            <a:fld id="{C6DCCE39-C01D-441A-B2BC-E0CC0634F7F4}" type="datetime1">
              <a:rPr lang="cs-CZ" smtClean="0"/>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37411280-A158-4096-BA46-4A4B46907ED1}" type="slidenum">
              <a:rPr lang="cs-CZ" altLang="cs-CZ"/>
              <a:pPr>
                <a:defRPr/>
              </a:pPr>
              <a:t>‹#›</a:t>
            </a:fld>
            <a:endParaRPr lang="cs-CZ" altLang="cs-CZ"/>
          </a:p>
        </p:txBody>
      </p:sp>
    </p:spTree>
    <p:extLst>
      <p:ext uri="{BB962C8B-B14F-4D97-AF65-F5344CB8AC3E}">
        <p14:creationId xmlns:p14="http://schemas.microsoft.com/office/powerpoint/2010/main" val="202369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A9D93BA4-7371-4568-9C22-766A85D7D85A}" type="datetime1">
              <a:rPr lang="cs-CZ" smtClean="0"/>
              <a:pPr>
                <a:defRPr/>
              </a:pPr>
              <a:t>12.10.2022</a:t>
            </a:fld>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E258BF9B-BA8B-445E-B16D-32BD0A1D35F0}" type="slidenum">
              <a:rPr lang="cs-CZ" altLang="cs-CZ"/>
              <a:pPr>
                <a:defRPr/>
              </a:pPr>
              <a:t>‹#›</a:t>
            </a:fld>
            <a:endParaRPr lang="cs-CZ" altLang="cs-CZ"/>
          </a:p>
        </p:txBody>
      </p:sp>
    </p:spTree>
    <p:extLst>
      <p:ext uri="{BB962C8B-B14F-4D97-AF65-F5344CB8AC3E}">
        <p14:creationId xmlns:p14="http://schemas.microsoft.com/office/powerpoint/2010/main" val="4196017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3"/>
          <p:cNvSpPr>
            <a:spLocks noGrp="1"/>
          </p:cNvSpPr>
          <p:nvPr>
            <p:ph type="dt" sz="half" idx="10"/>
          </p:nvPr>
        </p:nvSpPr>
        <p:spPr/>
        <p:txBody>
          <a:bodyPr/>
          <a:lstStyle>
            <a:lvl1pPr>
              <a:defRPr/>
            </a:lvl1pPr>
          </a:lstStyle>
          <a:p>
            <a:pPr>
              <a:defRPr/>
            </a:pPr>
            <a:fld id="{7061B97B-1AFB-4B05-ACBF-6C960AC2CF32}" type="datetime1">
              <a:rPr lang="cs-CZ" smtClean="0"/>
              <a:pPr>
                <a:defRPr/>
              </a:pPr>
              <a:t>12.10.2022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85D2FEAF-EF45-4059-BBD4-DD8B14AD8DE7}" type="slidenum">
              <a:rPr lang="cs-CZ" altLang="cs-CZ"/>
              <a:pPr>
                <a:defRPr/>
              </a:pPr>
              <a:t>‹#›</a:t>
            </a:fld>
            <a:endParaRPr lang="cs-CZ" altLang="cs-CZ"/>
          </a:p>
        </p:txBody>
      </p:sp>
    </p:spTree>
    <p:extLst>
      <p:ext uri="{BB962C8B-B14F-4D97-AF65-F5344CB8AC3E}">
        <p14:creationId xmlns:p14="http://schemas.microsoft.com/office/powerpoint/2010/main" val="3130541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3"/>
          <p:cNvSpPr>
            <a:spLocks noGrp="1"/>
          </p:cNvSpPr>
          <p:nvPr>
            <p:ph type="dt" sz="half" idx="10"/>
          </p:nvPr>
        </p:nvSpPr>
        <p:spPr/>
        <p:txBody>
          <a:bodyPr/>
          <a:lstStyle>
            <a:lvl1pPr>
              <a:defRPr/>
            </a:lvl1pPr>
          </a:lstStyle>
          <a:p>
            <a:pPr>
              <a:defRPr/>
            </a:pPr>
            <a:fld id="{D841E474-A563-4304-8914-2E73DBEEB16B}" type="datetime1">
              <a:rPr lang="cs-CZ" smtClean="0"/>
              <a:pPr>
                <a:defRPr/>
              </a:pPr>
              <a:t>12.10.2022</a:t>
            </a:fld>
            <a:endParaRPr lang="cs-CZ"/>
          </a:p>
        </p:txBody>
      </p:sp>
      <p:sp>
        <p:nvSpPr>
          <p:cNvPr id="8"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EC4B8F99-9655-4B7C-8B98-8B2A69EBAF3E}" type="slidenum">
              <a:rPr lang="cs-CZ" altLang="cs-CZ"/>
              <a:pPr>
                <a:defRPr/>
              </a:pPr>
              <a:t>‹#›</a:t>
            </a:fld>
            <a:endParaRPr lang="cs-CZ" altLang="cs-CZ"/>
          </a:p>
        </p:txBody>
      </p:sp>
    </p:spTree>
    <p:extLst>
      <p:ext uri="{BB962C8B-B14F-4D97-AF65-F5344CB8AC3E}">
        <p14:creationId xmlns:p14="http://schemas.microsoft.com/office/powerpoint/2010/main" val="3580108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datum 3"/>
          <p:cNvSpPr>
            <a:spLocks noGrp="1"/>
          </p:cNvSpPr>
          <p:nvPr>
            <p:ph type="dt" sz="half" idx="10"/>
          </p:nvPr>
        </p:nvSpPr>
        <p:spPr/>
        <p:txBody>
          <a:bodyPr/>
          <a:lstStyle>
            <a:lvl1pPr>
              <a:defRPr/>
            </a:lvl1pPr>
          </a:lstStyle>
          <a:p>
            <a:pPr>
              <a:defRPr/>
            </a:pPr>
            <a:fld id="{850CF5C7-B0C5-425B-93C6-06069B666657}" type="datetime1">
              <a:rPr lang="cs-CZ" smtClean="0"/>
              <a:pPr>
                <a:defRPr/>
              </a:pPr>
              <a:t>12.10.2022</a:t>
            </a:fld>
            <a:endParaRPr lang="cs-CZ"/>
          </a:p>
        </p:txBody>
      </p:sp>
      <p:sp>
        <p:nvSpPr>
          <p:cNvPr id="4"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846D42C8-6191-4442-9288-346603AF382E}" type="slidenum">
              <a:rPr lang="cs-CZ" altLang="cs-CZ"/>
              <a:pPr>
                <a:defRPr/>
              </a:pPr>
              <a:t>‹#›</a:t>
            </a:fld>
            <a:endParaRPr lang="cs-CZ" altLang="cs-CZ"/>
          </a:p>
        </p:txBody>
      </p:sp>
    </p:spTree>
    <p:extLst>
      <p:ext uri="{BB962C8B-B14F-4D97-AF65-F5344CB8AC3E}">
        <p14:creationId xmlns:p14="http://schemas.microsoft.com/office/powerpoint/2010/main" val="3186443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10739469-42C0-4F55-B7D6-E97961A55223}" type="datetime1">
              <a:rPr lang="cs-CZ" smtClean="0"/>
              <a:pPr>
                <a:defRPr/>
              </a:pPr>
              <a:t>12.10.2022</a:t>
            </a:fld>
            <a:endParaRPr lang="cs-CZ"/>
          </a:p>
        </p:txBody>
      </p:sp>
      <p:sp>
        <p:nvSpPr>
          <p:cNvPr id="3"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E13E0799-E2BD-41FA-B32A-93113682B0F4}" type="slidenum">
              <a:rPr lang="cs-CZ" altLang="cs-CZ"/>
              <a:pPr>
                <a:defRPr/>
              </a:pPr>
              <a:t>‹#›</a:t>
            </a:fld>
            <a:endParaRPr lang="cs-CZ" altLang="cs-CZ"/>
          </a:p>
        </p:txBody>
      </p:sp>
    </p:spTree>
    <p:extLst>
      <p:ext uri="{BB962C8B-B14F-4D97-AF65-F5344CB8AC3E}">
        <p14:creationId xmlns:p14="http://schemas.microsoft.com/office/powerpoint/2010/main" val="382437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D3FA38B2-00E9-41B2-B7DC-DE9686675388}" type="datetime1">
              <a:rPr lang="cs-CZ" smtClean="0"/>
              <a:pPr>
                <a:defRPr/>
              </a:pPr>
              <a:t>12.10.2022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7D8C965-706B-4E7B-A971-A44D3B5931EC}" type="slidenum">
              <a:rPr lang="cs-CZ" altLang="cs-CZ"/>
              <a:pPr>
                <a:defRPr/>
              </a:pPr>
              <a:t>‹#›</a:t>
            </a:fld>
            <a:endParaRPr lang="cs-CZ" altLang="cs-CZ"/>
          </a:p>
        </p:txBody>
      </p:sp>
    </p:spTree>
    <p:extLst>
      <p:ext uri="{BB962C8B-B14F-4D97-AF65-F5344CB8AC3E}">
        <p14:creationId xmlns:p14="http://schemas.microsoft.com/office/powerpoint/2010/main" val="3222438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E4D7F467-E6F5-4F31-AB19-2DDC4232A2EA}" type="datetime1">
              <a:rPr lang="cs-CZ" smtClean="0"/>
              <a:pPr>
                <a:defRPr/>
              </a:pPr>
              <a:t>12.10.2022</a:t>
            </a:fld>
            <a:endParaRPr lang="cs-CZ"/>
          </a:p>
        </p:txBody>
      </p:sp>
      <p:sp>
        <p:nvSpPr>
          <p:cNvPr id="6" name="Zástupný symbol pro zápatí 4"/>
          <p:cNvSpPr>
            <a:spLocks noGrp="1"/>
          </p:cNvSpPr>
          <p:nvPr>
            <p:ph type="ftr" sz="quarter" idx="11"/>
          </p:nvPr>
        </p:nvSpPr>
        <p:spPr/>
        <p:txBody>
          <a:bodyPr/>
          <a:lstStyle>
            <a:lvl1pPr>
              <a:defRPr/>
            </a:lvl1pPr>
          </a:lstStyle>
          <a:p>
            <a:pPr>
              <a:defRPr/>
            </a:pPr>
            <a:r>
              <a:rPr lang="en-GB"/>
              <a:t>CCTF: 5thIJFatigue &amp; FFEMS Joint Workshop, Characterisation of Crack Tip Fields, Heidelberg April 08–10, 2019</a:t>
            </a: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574014B2-2790-4ED9-9707-79205140FEBF}" type="slidenum">
              <a:rPr lang="cs-CZ" altLang="cs-CZ"/>
              <a:pPr>
                <a:defRPr/>
              </a:pPr>
              <a:t>‹#›</a:t>
            </a:fld>
            <a:endParaRPr lang="cs-CZ" altLang="cs-CZ"/>
          </a:p>
        </p:txBody>
      </p:sp>
    </p:spTree>
    <p:extLst>
      <p:ext uri="{BB962C8B-B14F-4D97-AF65-F5344CB8AC3E}">
        <p14:creationId xmlns:p14="http://schemas.microsoft.com/office/powerpoint/2010/main" val="343326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EC166A2-2348-47D5-B51F-CEB6DAB7FD11}" type="datetime1">
              <a:rPr lang="cs-CZ" smtClean="0"/>
              <a:pPr>
                <a:defRPr/>
              </a:pPr>
              <a:t>12.10.2022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GB"/>
              <a:t>CCTF: 5thIJFatigue &amp; FFEMS Joint Workshop, Characterisation of Crack Tip Fields, Heidelberg April 08–10, 2019</a:t>
            </a: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7103420-0405-4289-8888-952E5BF60A61}"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37828" y="1412776"/>
            <a:ext cx="7668344" cy="1285118"/>
          </a:xfrm>
        </p:spPr>
        <p:txBody>
          <a:bodyPr rtlCol="0">
            <a:noAutofit/>
          </a:bodyPr>
          <a:lstStyle/>
          <a:p>
            <a:r>
              <a:rPr lang="en-GB" sz="2800" b="1" dirty="0">
                <a:solidFill>
                  <a:srgbClr val="FF0000"/>
                </a:solidFill>
                <a:latin typeface="Corbel" panose="020B0503020204020204" pitchFamily="34" charset="0"/>
              </a:rPr>
              <a:t>Advanced continuum models for crack analyses in nano-sized structures</a:t>
            </a:r>
            <a:endParaRPr lang="cs-CZ" sz="2400" dirty="0">
              <a:solidFill>
                <a:srgbClr val="FF0000"/>
              </a:solidFill>
              <a:latin typeface="Corbel" panose="020B0503020204020204" pitchFamily="34" charset="0"/>
            </a:endParaRPr>
          </a:p>
        </p:txBody>
      </p:sp>
      <p:sp>
        <p:nvSpPr>
          <p:cNvPr id="4" name="TextovéPole 3"/>
          <p:cNvSpPr txBox="1"/>
          <p:nvPr/>
        </p:nvSpPr>
        <p:spPr>
          <a:xfrm>
            <a:off x="0" y="2909046"/>
            <a:ext cx="9144000" cy="406265"/>
          </a:xfrm>
          <a:prstGeom prst="rect">
            <a:avLst/>
          </a:prstGeom>
          <a:noFill/>
        </p:spPr>
        <p:txBody>
          <a:bodyPr wrap="square" rtlCol="0">
            <a:spAutoFit/>
          </a:bodyPr>
          <a:lstStyle/>
          <a:p>
            <a:pPr algn="ctr"/>
            <a:r>
              <a:rPr lang="en-GB" altLang="cs-CZ" i="1" dirty="0">
                <a:latin typeface="Corbel" panose="020B0503020204020204" pitchFamily="34" charset="0"/>
                <a:ea typeface="Yu Gothic" panose="020B0400000000000000" pitchFamily="34" charset="-128"/>
                <a:cs typeface="Times New Roman" panose="02020603050405020304" pitchFamily="18" charset="0"/>
              </a:rPr>
              <a:t>Slovak Academy of Sciences, Slovak Republic</a:t>
            </a:r>
          </a:p>
        </p:txBody>
      </p:sp>
      <p:pic>
        <p:nvPicPr>
          <p:cNvPr id="48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584847" y="3557469"/>
            <a:ext cx="1974306" cy="19827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1E3158A-F059-B3CC-A273-5600119ECD56}"/>
              </a:ext>
            </a:extLst>
          </p:cNvPr>
          <p:cNvSpPr/>
          <p:nvPr/>
        </p:nvSpPr>
        <p:spPr>
          <a:xfrm>
            <a:off x="0" y="980728"/>
            <a:ext cx="9144000" cy="52322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8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Flexoelectricity</a:t>
            </a:r>
            <a:endParaRPr lang="en-GB" sz="2800"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p:txBody>
      </p:sp>
      <p:pic>
        <p:nvPicPr>
          <p:cNvPr id="5" name="Picture 4">
            <a:extLst>
              <a:ext uri="{FF2B5EF4-FFF2-40B4-BE49-F238E27FC236}">
                <a16:creationId xmlns:a16="http://schemas.microsoft.com/office/drawing/2014/main" id="{C98F3D95-7690-918E-4235-2D2C0DD97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3BD609D8-0DC3-F944-0CBD-283F882CAB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3303" y="1412776"/>
            <a:ext cx="5357393" cy="2668167"/>
          </a:xfrm>
          <a:prstGeom prst="rect">
            <a:avLst/>
          </a:prstGeom>
        </p:spPr>
      </p:pic>
      <p:grpSp>
        <p:nvGrpSpPr>
          <p:cNvPr id="16" name="Skupina 15">
            <a:extLst>
              <a:ext uri="{FF2B5EF4-FFF2-40B4-BE49-F238E27FC236}">
                <a16:creationId xmlns:a16="http://schemas.microsoft.com/office/drawing/2014/main" id="{0A293880-39E8-1821-3DF0-31509B564F98}"/>
              </a:ext>
            </a:extLst>
          </p:cNvPr>
          <p:cNvGrpSpPr/>
          <p:nvPr/>
        </p:nvGrpSpPr>
        <p:grpSpPr>
          <a:xfrm>
            <a:off x="3635896" y="4178628"/>
            <a:ext cx="1872208" cy="474508"/>
            <a:chOff x="3635896" y="4257580"/>
            <a:chExt cx="1872208" cy="474508"/>
          </a:xfrm>
        </p:grpSpPr>
        <p:sp>
          <p:nvSpPr>
            <p:cNvPr id="9" name="Obdélník: se zakulacenými rohy 8">
              <a:extLst>
                <a:ext uri="{FF2B5EF4-FFF2-40B4-BE49-F238E27FC236}">
                  <a16:creationId xmlns:a16="http://schemas.microsoft.com/office/drawing/2014/main" id="{548BB3C5-4489-953B-7DF3-6BA5C204AE5E}"/>
                </a:ext>
              </a:extLst>
            </p:cNvPr>
            <p:cNvSpPr/>
            <p:nvPr/>
          </p:nvSpPr>
          <p:spPr>
            <a:xfrm>
              <a:off x="3635896" y="4257580"/>
              <a:ext cx="1872208" cy="474508"/>
            </a:xfrm>
            <a:prstGeom prst="rect">
              <a:avLst/>
            </a:prstGeom>
            <a:solidFill>
              <a:srgbClr val="FF0000">
                <a:alpha val="48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mc:AlternateContent xmlns:mc="http://schemas.openxmlformats.org/markup-compatibility/2006" xmlns:a14="http://schemas.microsoft.com/office/drawing/2010/main">
          <mc:Choice Requires="a14">
            <p:sp>
              <p:nvSpPr>
                <p:cNvPr id="8" name="TextovéPole 7">
                  <a:extLst>
                    <a:ext uri="{FF2B5EF4-FFF2-40B4-BE49-F238E27FC236}">
                      <a16:creationId xmlns:a16="http://schemas.microsoft.com/office/drawing/2014/main" id="{AFA604C6-367D-632D-5586-16FEF7AEACD6}"/>
                    </a:ext>
                  </a:extLst>
                </p:cNvPr>
                <p:cNvSpPr txBox="1"/>
                <p:nvPr/>
              </p:nvSpPr>
              <p:spPr>
                <a:xfrm>
                  <a:off x="3654997" y="4343190"/>
                  <a:ext cx="1853107" cy="303288"/>
                </a:xfrm>
                <a:prstGeom prst="rect">
                  <a:avLst/>
                </a:prstGeom>
                <a:noFill/>
                <a:ln w="12700">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1" i="1" smtClean="0">
                                <a:solidFill>
                                  <a:schemeClr val="bg1"/>
                                </a:solidFill>
                                <a:latin typeface="Cambria Math" panose="02040503050406030204" pitchFamily="18" charset="0"/>
                              </a:rPr>
                            </m:ctrlPr>
                          </m:sSubPr>
                          <m:e>
                            <m:r>
                              <a:rPr lang="en-GB" b="1" i="1" smtClean="0">
                                <a:solidFill>
                                  <a:schemeClr val="bg1"/>
                                </a:solidFill>
                                <a:latin typeface="Cambria Math" panose="02040503050406030204" pitchFamily="18" charset="0"/>
                              </a:rPr>
                              <m:t>𝑷</m:t>
                            </m:r>
                          </m:e>
                          <m:sub>
                            <m:r>
                              <a:rPr lang="en-GB" b="1" i="1" smtClean="0">
                                <a:solidFill>
                                  <a:schemeClr val="bg1"/>
                                </a:solidFill>
                                <a:latin typeface="Cambria Math" panose="02040503050406030204" pitchFamily="18" charset="0"/>
                              </a:rPr>
                              <m:t>𝒊</m:t>
                            </m:r>
                          </m:sub>
                        </m:sSub>
                        <m:r>
                          <a:rPr lang="en-GB" b="1" i="1" smtClean="0">
                            <a:solidFill>
                              <a:schemeClr val="bg1"/>
                            </a:solidFill>
                            <a:latin typeface="Cambria Math" panose="02040503050406030204" pitchFamily="18" charset="0"/>
                          </a:rPr>
                          <m:t>≈</m:t>
                        </m:r>
                        <m:sSub>
                          <m:sSubPr>
                            <m:ctrlPr>
                              <a:rPr lang="en-GB" b="1" i="1" smtClean="0">
                                <a:solidFill>
                                  <a:schemeClr val="bg1"/>
                                </a:solidFill>
                                <a:latin typeface="Cambria Math" panose="02040503050406030204" pitchFamily="18" charset="0"/>
                              </a:rPr>
                            </m:ctrlPr>
                          </m:sSubPr>
                          <m:e>
                            <m:r>
                              <a:rPr lang="en-GB" b="1" i="1" smtClean="0">
                                <a:solidFill>
                                  <a:schemeClr val="bg1"/>
                                </a:solidFill>
                                <a:latin typeface="Cambria Math" panose="02040503050406030204" pitchFamily="18" charset="0"/>
                              </a:rPr>
                              <m:t>𝒇</m:t>
                            </m:r>
                          </m:e>
                          <m:sub>
                            <m:r>
                              <a:rPr lang="en-GB" b="1" i="1" smtClean="0">
                                <a:solidFill>
                                  <a:schemeClr val="bg1"/>
                                </a:solidFill>
                                <a:latin typeface="Cambria Math" panose="02040503050406030204" pitchFamily="18" charset="0"/>
                              </a:rPr>
                              <m:t>𝒊𝒋𝒌𝒍</m:t>
                            </m:r>
                          </m:sub>
                        </m:sSub>
                        <m:sSub>
                          <m:sSubPr>
                            <m:ctrlPr>
                              <a:rPr lang="en-GB" b="1" i="1" smtClean="0">
                                <a:solidFill>
                                  <a:schemeClr val="bg1"/>
                                </a:solidFill>
                                <a:latin typeface="Cambria Math" panose="02040503050406030204" pitchFamily="18" charset="0"/>
                              </a:rPr>
                            </m:ctrlPr>
                          </m:sSubPr>
                          <m:e>
                            <m:r>
                              <a:rPr lang="en-GB" b="1" i="1" smtClean="0">
                                <a:solidFill>
                                  <a:schemeClr val="bg1"/>
                                </a:solidFill>
                                <a:latin typeface="Cambria Math" panose="02040503050406030204" pitchFamily="18" charset="0"/>
                              </a:rPr>
                              <m:t>𝜺</m:t>
                            </m:r>
                          </m:e>
                          <m:sub>
                            <m:r>
                              <a:rPr lang="en-GB" b="1" i="1" smtClean="0">
                                <a:solidFill>
                                  <a:schemeClr val="bg1"/>
                                </a:solidFill>
                                <a:latin typeface="Cambria Math" panose="02040503050406030204" pitchFamily="18" charset="0"/>
                              </a:rPr>
                              <m:t>𝒋𝒌</m:t>
                            </m:r>
                            <m:r>
                              <a:rPr lang="en-GB" b="1" i="1" smtClean="0">
                                <a:solidFill>
                                  <a:schemeClr val="bg1"/>
                                </a:solidFill>
                                <a:latin typeface="Cambria Math" panose="02040503050406030204" pitchFamily="18" charset="0"/>
                              </a:rPr>
                              <m:t>,</m:t>
                            </m:r>
                            <m:r>
                              <a:rPr lang="en-GB" b="1" i="1" smtClean="0">
                                <a:solidFill>
                                  <a:schemeClr val="bg1"/>
                                </a:solidFill>
                                <a:latin typeface="Cambria Math" panose="02040503050406030204" pitchFamily="18" charset="0"/>
                              </a:rPr>
                              <m:t>𝒍</m:t>
                            </m:r>
                          </m:sub>
                        </m:sSub>
                      </m:oMath>
                    </m:oMathPara>
                  </a14:m>
                  <a:endParaRPr lang="cs-CZ" b="1" dirty="0">
                    <a:solidFill>
                      <a:schemeClr val="bg1"/>
                    </a:solidFill>
                  </a:endParaRPr>
                </a:p>
              </p:txBody>
            </p:sp>
          </mc:Choice>
          <mc:Fallback xmlns="">
            <p:sp>
              <p:nvSpPr>
                <p:cNvPr id="8" name="TextovéPole 7">
                  <a:extLst>
                    <a:ext uri="{FF2B5EF4-FFF2-40B4-BE49-F238E27FC236}">
                      <a16:creationId xmlns:a16="http://schemas.microsoft.com/office/drawing/2014/main" id="{AFA604C6-367D-632D-5586-16FEF7AEACD6}"/>
                    </a:ext>
                  </a:extLst>
                </p:cNvPr>
                <p:cNvSpPr txBox="1">
                  <a:spLocks noRot="1" noChangeAspect="1" noMove="1" noResize="1" noEditPoints="1" noAdjustHandles="1" noChangeArrowheads="1" noChangeShapeType="1" noTextEdit="1"/>
                </p:cNvSpPr>
                <p:nvPr/>
              </p:nvSpPr>
              <p:spPr>
                <a:xfrm>
                  <a:off x="3654997" y="4343190"/>
                  <a:ext cx="1853107" cy="303288"/>
                </a:xfrm>
                <a:prstGeom prst="rect">
                  <a:avLst/>
                </a:prstGeom>
                <a:blipFill>
                  <a:blip r:embed="rId4"/>
                  <a:stretch>
                    <a:fillRect t="-2041" b="-30612"/>
                  </a:stretch>
                </a:blipFill>
                <a:ln w="12700">
                  <a:noFill/>
                </a:ln>
              </p:spPr>
              <p:txBody>
                <a:bodyPr/>
                <a:lstStyle/>
                <a:p>
                  <a:r>
                    <a:rPr lang="cs-CZ">
                      <a:noFill/>
                    </a:rPr>
                    <a:t> </a:t>
                  </a:r>
                </a:p>
              </p:txBody>
            </p:sp>
          </mc:Fallback>
        </mc:AlternateContent>
      </p:grpSp>
      <p:sp>
        <p:nvSpPr>
          <p:cNvPr id="14" name="TextovéPole 13">
            <a:extLst>
              <a:ext uri="{FF2B5EF4-FFF2-40B4-BE49-F238E27FC236}">
                <a16:creationId xmlns:a16="http://schemas.microsoft.com/office/drawing/2014/main" id="{F19AB9B0-02DC-A344-48C1-86ABCD0BD915}"/>
              </a:ext>
            </a:extLst>
          </p:cNvPr>
          <p:cNvSpPr txBox="1"/>
          <p:nvPr/>
        </p:nvSpPr>
        <p:spPr>
          <a:xfrm>
            <a:off x="513098" y="4797152"/>
            <a:ext cx="8136904" cy="2062103"/>
          </a:xfrm>
          <a:prstGeom prst="rect">
            <a:avLst/>
          </a:prstGeom>
          <a:noFill/>
        </p:spPr>
        <p:txBody>
          <a:bodyPr wrap="square" rtlCol="0">
            <a:spAutoFit/>
          </a:bodyPr>
          <a:lstStyle/>
          <a:p>
            <a:pPr marL="285750" indent="-285750">
              <a:buClr>
                <a:srgbClr val="FF0000"/>
              </a:buClr>
              <a:buSzPct val="150000"/>
              <a:buFont typeface="Wingdings" panose="05000000000000000000" pitchFamily="2" charset="2"/>
              <a:buChar char="§"/>
            </a:pPr>
            <a:r>
              <a:rPr lang="en-GB" sz="1600" dirty="0">
                <a:latin typeface="Corbel" panose="020B0503020204020204" pitchFamily="34" charset="0"/>
              </a:rPr>
              <a:t>The presence of strain gradients may potentially break the inversion symmetry and induce polarization even in centrosymmetric crystals (direct effect).</a:t>
            </a:r>
          </a:p>
          <a:p>
            <a:pPr marL="285750" indent="-285750">
              <a:buClr>
                <a:srgbClr val="FF0000"/>
              </a:buClr>
              <a:buSzPct val="150000"/>
              <a:buFont typeface="Wingdings" panose="05000000000000000000" pitchFamily="2" charset="2"/>
              <a:buChar char="§"/>
            </a:pPr>
            <a:r>
              <a:rPr lang="en-GB" sz="1600" dirty="0">
                <a:latin typeface="Corbel" panose="020B0503020204020204" pitchFamily="34" charset="0"/>
              </a:rPr>
              <a:t>The flexoelectric effect is the consequence of the coupling of the large strain gradients and the electric polarization in dielectric materials.</a:t>
            </a:r>
          </a:p>
          <a:p>
            <a:pPr marL="285750" indent="-285750">
              <a:buClr>
                <a:srgbClr val="FF0000"/>
              </a:buClr>
              <a:buSzPct val="150000"/>
              <a:buFont typeface="Wingdings" panose="05000000000000000000" pitchFamily="2" charset="2"/>
              <a:buChar char="§"/>
            </a:pPr>
            <a:r>
              <a:rPr lang="en-GB" sz="1600" dirty="0">
                <a:latin typeface="Corbel" panose="020B0503020204020204" pitchFamily="34" charset="0"/>
              </a:rPr>
              <a:t>The flexoelectric effect is the size dependent material property.</a:t>
            </a:r>
          </a:p>
          <a:p>
            <a:pPr marL="285750" indent="-285750">
              <a:buClr>
                <a:srgbClr val="FF0000"/>
              </a:buClr>
              <a:buSzPct val="150000"/>
              <a:buFont typeface="Wingdings" panose="05000000000000000000" pitchFamily="2" charset="2"/>
              <a:buChar char="§"/>
            </a:pPr>
            <a:r>
              <a:rPr lang="en-GB" sz="1600" dirty="0">
                <a:latin typeface="Corbel" panose="020B0503020204020204" pitchFamily="34" charset="0"/>
              </a:rPr>
              <a:t>The practical utilization of research results can be used, for example, in health monitoring structures (prevention of catastrophic accidents) or in the detection of microcracks in structural elements.</a:t>
            </a:r>
            <a:endParaRPr lang="cs-CZ" sz="1600" dirty="0">
              <a:latin typeface="Corbel" panose="020B0503020204020204" pitchFamily="34" charset="0"/>
            </a:endParaRPr>
          </a:p>
        </p:txBody>
      </p:sp>
      <p:cxnSp>
        <p:nvCxnSpPr>
          <p:cNvPr id="3" name="Přímá spojnice 2">
            <a:extLst>
              <a:ext uri="{FF2B5EF4-FFF2-40B4-BE49-F238E27FC236}">
                <a16:creationId xmlns:a16="http://schemas.microsoft.com/office/drawing/2014/main" id="{17CB41DB-6F76-0D16-8BF8-4DF27B483738}"/>
              </a:ext>
            </a:extLst>
          </p:cNvPr>
          <p:cNvCxnSpPr/>
          <p:nvPr/>
        </p:nvCxnSpPr>
        <p:spPr>
          <a:xfrm>
            <a:off x="6588224" y="3406044"/>
            <a:ext cx="576064"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6" name="Přímá spojnice 5">
            <a:extLst>
              <a:ext uri="{FF2B5EF4-FFF2-40B4-BE49-F238E27FC236}">
                <a16:creationId xmlns:a16="http://schemas.microsoft.com/office/drawing/2014/main" id="{CD9DFB14-2567-27EE-C741-FADAEA533F58}"/>
              </a:ext>
            </a:extLst>
          </p:cNvPr>
          <p:cNvCxnSpPr/>
          <p:nvPr/>
        </p:nvCxnSpPr>
        <p:spPr>
          <a:xfrm>
            <a:off x="6588224" y="3265044"/>
            <a:ext cx="576064" cy="0"/>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1" name="Přímá spojnice se šipkou 10">
            <a:extLst>
              <a:ext uri="{FF2B5EF4-FFF2-40B4-BE49-F238E27FC236}">
                <a16:creationId xmlns:a16="http://schemas.microsoft.com/office/drawing/2014/main" id="{24935165-5F13-6092-B1CE-CF4589334806}"/>
              </a:ext>
            </a:extLst>
          </p:cNvPr>
          <p:cNvCxnSpPr>
            <a:cxnSpLocks/>
          </p:cNvCxnSpPr>
          <p:nvPr/>
        </p:nvCxnSpPr>
        <p:spPr>
          <a:xfrm>
            <a:off x="7164288" y="3046004"/>
            <a:ext cx="0" cy="213008"/>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5" name="Přímá spojnice se šipkou 14">
            <a:extLst>
              <a:ext uri="{FF2B5EF4-FFF2-40B4-BE49-F238E27FC236}">
                <a16:creationId xmlns:a16="http://schemas.microsoft.com/office/drawing/2014/main" id="{AD1DC913-8DC3-A0D0-E6FF-9D2609DC7A1C}"/>
              </a:ext>
            </a:extLst>
          </p:cNvPr>
          <p:cNvCxnSpPr>
            <a:cxnSpLocks/>
          </p:cNvCxnSpPr>
          <p:nvPr/>
        </p:nvCxnSpPr>
        <p:spPr>
          <a:xfrm flipV="1">
            <a:off x="7164288" y="3406044"/>
            <a:ext cx="0" cy="210656"/>
          </a:xfrm>
          <a:prstGeom prst="straightConnector1">
            <a:avLst/>
          </a:prstGeom>
          <a:ln>
            <a:solidFill>
              <a:srgbClr val="FF000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8" name="TextovéPole 17">
                <a:extLst>
                  <a:ext uri="{FF2B5EF4-FFF2-40B4-BE49-F238E27FC236}">
                    <a16:creationId xmlns:a16="http://schemas.microsoft.com/office/drawing/2014/main" id="{5E0D9819-98AB-D013-09D5-27F3113B95BB}"/>
                  </a:ext>
                </a:extLst>
              </p:cNvPr>
              <p:cNvSpPr txBox="1"/>
              <p:nvPr/>
            </p:nvSpPr>
            <p:spPr>
              <a:xfrm>
                <a:off x="7250696" y="3161939"/>
                <a:ext cx="44133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𝜀</m:t>
                          </m:r>
                        </m:e>
                        <m:sub>
                          <m:r>
                            <a:rPr lang="en-GB" b="0" i="1" smtClean="0">
                              <a:solidFill>
                                <a:srgbClr val="FF0000"/>
                              </a:solidFill>
                              <a:latin typeface="Cambria Math" panose="02040503050406030204" pitchFamily="18" charset="0"/>
                            </a:rPr>
                            <m:t>𝑗𝑘</m:t>
                          </m:r>
                          <m:r>
                            <a:rPr lang="en-GB" b="0" i="1" smtClean="0">
                              <a:solidFill>
                                <a:srgbClr val="FF0000"/>
                              </a:solidFill>
                              <a:latin typeface="Cambria Math" panose="02040503050406030204" pitchFamily="18" charset="0"/>
                            </a:rPr>
                            <m:t>,</m:t>
                          </m:r>
                          <m:r>
                            <a:rPr lang="en-GB" b="0" i="1" smtClean="0">
                              <a:solidFill>
                                <a:srgbClr val="FF0000"/>
                              </a:solidFill>
                              <a:latin typeface="Cambria Math" panose="02040503050406030204" pitchFamily="18" charset="0"/>
                            </a:rPr>
                            <m:t>𝑙</m:t>
                          </m:r>
                        </m:sub>
                      </m:sSub>
                    </m:oMath>
                  </m:oMathPara>
                </a14:m>
                <a:endParaRPr lang="cs-CZ" dirty="0">
                  <a:solidFill>
                    <a:srgbClr val="FF0000"/>
                  </a:solidFill>
                </a:endParaRPr>
              </a:p>
            </p:txBody>
          </p:sp>
        </mc:Choice>
        <mc:Fallback xmlns="">
          <p:sp>
            <p:nvSpPr>
              <p:cNvPr id="18" name="TextovéPole 17">
                <a:extLst>
                  <a:ext uri="{FF2B5EF4-FFF2-40B4-BE49-F238E27FC236}">
                    <a16:creationId xmlns:a16="http://schemas.microsoft.com/office/drawing/2014/main" id="{5E0D9819-98AB-D013-09D5-27F3113B95BB}"/>
                  </a:ext>
                </a:extLst>
              </p:cNvPr>
              <p:cNvSpPr txBox="1">
                <a:spLocks noRot="1" noChangeAspect="1" noMove="1" noResize="1" noEditPoints="1" noAdjustHandles="1" noChangeArrowheads="1" noChangeShapeType="1" noTextEdit="1"/>
              </p:cNvSpPr>
              <p:nvPr/>
            </p:nvSpPr>
            <p:spPr>
              <a:xfrm>
                <a:off x="7250696" y="3161939"/>
                <a:ext cx="441338" cy="299313"/>
              </a:xfrm>
              <a:prstGeom prst="rect">
                <a:avLst/>
              </a:prstGeom>
              <a:blipFill>
                <a:blip r:embed="rId5"/>
                <a:stretch>
                  <a:fillRect l="-5479" r="-2740" b="-26531"/>
                </a:stretch>
              </a:blipFill>
            </p:spPr>
            <p:txBody>
              <a:bodyPr/>
              <a:lstStyle/>
              <a:p>
                <a:r>
                  <a:rPr lang="cs-CZ">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F1E3158A-F059-B3CC-A273-5600119ECD56}"/>
              </a:ext>
            </a:extLst>
          </p:cNvPr>
          <p:cNvSpPr/>
          <p:nvPr/>
        </p:nvSpPr>
        <p:spPr>
          <a:xfrm>
            <a:off x="0" y="980728"/>
            <a:ext cx="9144000" cy="52322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8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Flexoelectricity</a:t>
            </a:r>
            <a:endParaRPr lang="en-GB" sz="2800"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p:txBody>
      </p:sp>
      <p:pic>
        <p:nvPicPr>
          <p:cNvPr id="5" name="Picture 4">
            <a:extLst>
              <a:ext uri="{FF2B5EF4-FFF2-40B4-BE49-F238E27FC236}">
                <a16:creationId xmlns:a16="http://schemas.microsoft.com/office/drawing/2014/main" id="{C98F3D95-7690-918E-4235-2D2C0DD97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pic>
        <p:nvPicPr>
          <p:cNvPr id="7" name="Obrázek 6">
            <a:extLst>
              <a:ext uri="{FF2B5EF4-FFF2-40B4-BE49-F238E27FC236}">
                <a16:creationId xmlns:a16="http://schemas.microsoft.com/office/drawing/2014/main" id="{4F5EADC1-B75C-A583-08A8-F7C7A7C253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3568" y="1829018"/>
            <a:ext cx="3888432" cy="1856092"/>
          </a:xfrm>
          <a:prstGeom prst="rect">
            <a:avLst/>
          </a:prstGeom>
        </p:spPr>
      </p:pic>
      <p:sp>
        <p:nvSpPr>
          <p:cNvPr id="8" name="TextovéPole 7">
            <a:extLst>
              <a:ext uri="{FF2B5EF4-FFF2-40B4-BE49-F238E27FC236}">
                <a16:creationId xmlns:a16="http://schemas.microsoft.com/office/drawing/2014/main" id="{35E55F87-05A6-8C07-DD71-8E8950CE5C69}"/>
              </a:ext>
            </a:extLst>
          </p:cNvPr>
          <p:cNvSpPr txBox="1"/>
          <p:nvPr/>
        </p:nvSpPr>
        <p:spPr>
          <a:xfrm>
            <a:off x="3059832" y="3871680"/>
            <a:ext cx="3178178" cy="276999"/>
          </a:xfrm>
          <a:prstGeom prst="rect">
            <a:avLst/>
          </a:prstGeom>
          <a:noFill/>
        </p:spPr>
        <p:txBody>
          <a:bodyPr wrap="none" rtlCol="0">
            <a:spAutoFit/>
          </a:bodyPr>
          <a:lstStyle/>
          <a:p>
            <a:r>
              <a:rPr lang="cs-CZ" sz="1200" i="0" dirty="0" err="1">
                <a:solidFill>
                  <a:srgbClr val="333333"/>
                </a:solidFill>
                <a:effectLst/>
                <a:latin typeface="Corbel" panose="020B0503020204020204" pitchFamily="34" charset="0"/>
              </a:rPr>
              <a:t>Javvaji</a:t>
            </a:r>
            <a:r>
              <a:rPr lang="en-GB" sz="1200" i="0" dirty="0">
                <a:solidFill>
                  <a:srgbClr val="333333"/>
                </a:solidFill>
                <a:effectLst/>
                <a:latin typeface="Corbel" panose="020B0503020204020204" pitchFamily="34" charset="0"/>
              </a:rPr>
              <a:t> et al., </a:t>
            </a:r>
            <a:r>
              <a:rPr lang="cs-CZ" sz="1200" i="1" dirty="0" err="1">
                <a:solidFill>
                  <a:srgbClr val="333333"/>
                </a:solidFill>
                <a:effectLst/>
                <a:latin typeface="Corbel" panose="020B0503020204020204" pitchFamily="34" charset="0"/>
              </a:rPr>
              <a:t>Nanotechnology</a:t>
            </a:r>
            <a:r>
              <a:rPr lang="en-GB" sz="1200" i="1" dirty="0">
                <a:solidFill>
                  <a:srgbClr val="333333"/>
                </a:solidFill>
                <a:effectLst/>
                <a:latin typeface="Corbel" panose="020B0503020204020204" pitchFamily="34" charset="0"/>
              </a:rPr>
              <a:t>,</a:t>
            </a:r>
            <a:r>
              <a:rPr lang="cs-CZ" sz="1200" i="0" dirty="0">
                <a:solidFill>
                  <a:srgbClr val="333333"/>
                </a:solidFill>
                <a:effectLst/>
                <a:latin typeface="Corbel" panose="020B0503020204020204" pitchFamily="34" charset="0"/>
              </a:rPr>
              <a:t> 29</a:t>
            </a:r>
            <a:r>
              <a:rPr lang="en-GB" sz="1200" i="0" dirty="0">
                <a:solidFill>
                  <a:srgbClr val="333333"/>
                </a:solidFill>
                <a:effectLst/>
                <a:latin typeface="Corbel" panose="020B0503020204020204" pitchFamily="34" charset="0"/>
              </a:rPr>
              <a:t>, 2018</a:t>
            </a:r>
            <a:r>
              <a:rPr lang="cs-CZ" sz="1200" i="0" dirty="0">
                <a:solidFill>
                  <a:srgbClr val="333333"/>
                </a:solidFill>
                <a:effectLst/>
                <a:latin typeface="Corbel" panose="020B0503020204020204" pitchFamily="34" charset="0"/>
              </a:rPr>
              <a:t> 225702</a:t>
            </a:r>
            <a:r>
              <a:rPr lang="en-GB" sz="1200" i="0" dirty="0">
                <a:solidFill>
                  <a:srgbClr val="333333"/>
                </a:solidFill>
                <a:effectLst/>
                <a:latin typeface="Corbel" panose="020B0503020204020204" pitchFamily="34" charset="0"/>
              </a:rPr>
              <a:t> </a:t>
            </a:r>
            <a:endParaRPr lang="cs-CZ" sz="1200" dirty="0">
              <a:latin typeface="Corbel" panose="020B0503020204020204" pitchFamily="34" charset="0"/>
            </a:endParaRPr>
          </a:p>
        </p:txBody>
      </p:sp>
      <p:sp>
        <p:nvSpPr>
          <p:cNvPr id="9" name="TextovéPole 8">
            <a:extLst>
              <a:ext uri="{FF2B5EF4-FFF2-40B4-BE49-F238E27FC236}">
                <a16:creationId xmlns:a16="http://schemas.microsoft.com/office/drawing/2014/main" id="{AF33994B-D930-1E5C-F1FE-AA06DA3EEBC9}"/>
              </a:ext>
            </a:extLst>
          </p:cNvPr>
          <p:cNvSpPr txBox="1"/>
          <p:nvPr/>
        </p:nvSpPr>
        <p:spPr>
          <a:xfrm>
            <a:off x="473324" y="4509120"/>
            <a:ext cx="4098676" cy="1200329"/>
          </a:xfrm>
          <a:prstGeom prst="rect">
            <a:avLst/>
          </a:prstGeom>
          <a:noFill/>
        </p:spPr>
        <p:txBody>
          <a:bodyPr wrap="square" rtlCol="0">
            <a:spAutoFit/>
          </a:bodyPr>
          <a:lstStyle/>
          <a:p>
            <a:pPr marL="285750" indent="-285750">
              <a:buClr>
                <a:srgbClr val="FF0000"/>
              </a:buClr>
              <a:buSzPct val="150000"/>
              <a:buFont typeface="Wingdings" panose="05000000000000000000" pitchFamily="2" charset="2"/>
              <a:buChar char="§"/>
            </a:pPr>
            <a:r>
              <a:rPr lang="en-GB" sz="1800" dirty="0">
                <a:effectLst/>
                <a:latin typeface="Corbel" panose="020B0503020204020204" pitchFamily="34" charset="0"/>
                <a:ea typeface="Times New Roman" panose="02020603050405020304" pitchFamily="18" charset="0"/>
              </a:rPr>
              <a:t>The flexoelectric effect observed by the non-uniform straining of a graphene nanoribbon, which is a manifestly non-piezoelectric material </a:t>
            </a:r>
            <a:endParaRPr lang="cs-CZ" dirty="0">
              <a:latin typeface="Corbel" panose="020B0503020204020204" pitchFamily="34" charset="0"/>
            </a:endParaRPr>
          </a:p>
        </p:txBody>
      </p:sp>
      <p:pic>
        <p:nvPicPr>
          <p:cNvPr id="11" name="Obrázek 10">
            <a:extLst>
              <a:ext uri="{FF2B5EF4-FFF2-40B4-BE49-F238E27FC236}">
                <a16:creationId xmlns:a16="http://schemas.microsoft.com/office/drawing/2014/main" id="{A9C0E4B0-5FE6-9B89-D58F-E0ED591C77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1849711"/>
            <a:ext cx="2422914" cy="2067229"/>
          </a:xfrm>
          <a:prstGeom prst="rect">
            <a:avLst/>
          </a:prstGeom>
        </p:spPr>
      </p:pic>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5F9587E1-6947-31D5-8648-03C0AD9F5DD1}"/>
                  </a:ext>
                </a:extLst>
              </p:cNvPr>
              <p:cNvSpPr txBox="1"/>
              <p:nvPr/>
            </p:nvSpPr>
            <p:spPr>
              <a:xfrm>
                <a:off x="4932040" y="4509120"/>
                <a:ext cx="4098676" cy="1261436"/>
              </a:xfrm>
              <a:prstGeom prst="rect">
                <a:avLst/>
              </a:prstGeom>
              <a:noFill/>
            </p:spPr>
            <p:txBody>
              <a:bodyPr wrap="square" rtlCol="0">
                <a:spAutoFit/>
              </a:bodyPr>
              <a:lstStyle/>
              <a:p>
                <a:pPr marL="285750" indent="-285750">
                  <a:buClr>
                    <a:srgbClr val="FF0000"/>
                  </a:buClr>
                  <a:buSzPct val="150000"/>
                  <a:buFont typeface="Wingdings" panose="05000000000000000000" pitchFamily="2" charset="2"/>
                  <a:buChar char="§"/>
                </a:pPr>
                <a:r>
                  <a:rPr lang="en-GB" sz="1800" dirty="0">
                    <a:effectLst/>
                    <a:latin typeface="Corbel" panose="020B0503020204020204" pitchFamily="34" charset="0"/>
                    <a:ea typeface="Times New Roman" panose="02020603050405020304" pitchFamily="18" charset="0"/>
                  </a:rPr>
                  <a:t>The variation of polarization </a:t>
                </a:r>
                <a14:m>
                  <m:oMath xmlns:m="http://schemas.openxmlformats.org/officeDocument/2006/math">
                    <m:sSubSup>
                      <m:sSubSupPr>
                        <m:ctrlPr>
                          <a:rPr lang="en-GB" sz="1800" b="0" i="1" smtClean="0">
                            <a:effectLst/>
                            <a:latin typeface="Cambria Math" panose="02040503050406030204" pitchFamily="18" charset="0"/>
                            <a:ea typeface="Times New Roman" panose="02020603050405020304" pitchFamily="18" charset="0"/>
                          </a:rPr>
                        </m:ctrlPr>
                      </m:sSubSupPr>
                      <m:e>
                        <m:r>
                          <a:rPr lang="en-GB" sz="1800" b="0" i="1" smtClean="0">
                            <a:effectLst/>
                            <a:latin typeface="Cambria Math" panose="02040503050406030204" pitchFamily="18" charset="0"/>
                            <a:ea typeface="Times New Roman" panose="02020603050405020304" pitchFamily="18" charset="0"/>
                          </a:rPr>
                          <m:t>𝑃</m:t>
                        </m:r>
                      </m:e>
                      <m:sub>
                        <m:r>
                          <a:rPr lang="en-GB" sz="1800" b="0" i="1" smtClean="0">
                            <a:effectLst/>
                            <a:latin typeface="Cambria Math" panose="02040503050406030204" pitchFamily="18" charset="0"/>
                            <a:ea typeface="Times New Roman" panose="02020603050405020304" pitchFamily="18" charset="0"/>
                          </a:rPr>
                          <m:t>𝑥</m:t>
                        </m:r>
                      </m:sub>
                      <m:sup>
                        <m:r>
                          <a:rPr lang="en-GB" sz="1800" b="0" i="1" smtClean="0">
                            <a:effectLst/>
                            <a:latin typeface="Cambria Math" panose="02040503050406030204" pitchFamily="18" charset="0"/>
                            <a:ea typeface="Times New Roman" panose="02020603050405020304" pitchFamily="18" charset="0"/>
                          </a:rPr>
                          <m:t>𝑓</m:t>
                        </m:r>
                      </m:sup>
                    </m:sSubSup>
                  </m:oMath>
                </a14:m>
                <a:r>
                  <a:rPr lang="en-GB" sz="1800" dirty="0">
                    <a:effectLst/>
                    <a:latin typeface="Corbel" panose="020B0503020204020204" pitchFamily="34" charset="0"/>
                    <a:ea typeface="Times New Roman" panose="02020603050405020304" pitchFamily="18" charset="0"/>
                  </a:rPr>
                  <a:t> with </a:t>
                </a:r>
                <a14:m>
                  <m:oMath xmlns:m="http://schemas.openxmlformats.org/officeDocument/2006/math">
                    <m:sSub>
                      <m:sSubPr>
                        <m:ctrlPr>
                          <a:rPr lang="en-GB" sz="1800" b="0" i="1" smtClean="0">
                            <a:effectLst/>
                            <a:latin typeface="Cambria Math" panose="02040503050406030204" pitchFamily="18" charset="0"/>
                            <a:ea typeface="Times New Roman" panose="02020603050405020304" pitchFamily="18" charset="0"/>
                          </a:rPr>
                        </m:ctrlPr>
                      </m:sSubPr>
                      <m:e>
                        <m:r>
                          <a:rPr lang="en-GB" sz="1800" b="0" i="1" smtClean="0">
                            <a:effectLst/>
                            <a:latin typeface="Cambria Math" panose="02040503050406030204" pitchFamily="18" charset="0"/>
                            <a:ea typeface="Times New Roman" panose="02020603050405020304" pitchFamily="18" charset="0"/>
                          </a:rPr>
                          <m:t>𝜀</m:t>
                        </m:r>
                      </m:e>
                      <m:sub>
                        <m:r>
                          <a:rPr lang="en-GB" sz="1800" b="0" i="1" smtClean="0">
                            <a:effectLst/>
                            <a:latin typeface="Cambria Math" panose="02040503050406030204" pitchFamily="18" charset="0"/>
                            <a:ea typeface="Times New Roman" panose="02020603050405020304" pitchFamily="18" charset="0"/>
                          </a:rPr>
                          <m:t>𝑥𝑥</m:t>
                        </m:r>
                        <m:r>
                          <a:rPr lang="en-GB" sz="1800" b="0" i="1" smtClean="0">
                            <a:effectLst/>
                            <a:latin typeface="Cambria Math" panose="02040503050406030204" pitchFamily="18" charset="0"/>
                            <a:ea typeface="Times New Roman" panose="02020603050405020304" pitchFamily="18" charset="0"/>
                          </a:rPr>
                          <m:t>,</m:t>
                        </m:r>
                        <m:r>
                          <a:rPr lang="en-GB" sz="1800" b="0" i="1" smtClean="0">
                            <a:effectLst/>
                            <a:latin typeface="Cambria Math" panose="02040503050406030204" pitchFamily="18" charset="0"/>
                            <a:ea typeface="Times New Roman" panose="02020603050405020304" pitchFamily="18" charset="0"/>
                          </a:rPr>
                          <m:t>𝑥</m:t>
                        </m:r>
                      </m:sub>
                    </m:sSub>
                  </m:oMath>
                </a14:m>
                <a:r>
                  <a:rPr lang="en-GB" sz="1800" dirty="0">
                    <a:effectLst/>
                    <a:latin typeface="Corbel" panose="020B0503020204020204" pitchFamily="34" charset="0"/>
                    <a:ea typeface="Times New Roman" panose="02020603050405020304" pitchFamily="18" charset="0"/>
                  </a:rPr>
                  <a:t> for graphene sheet with triangular defect. Solid lines represent the linear fitting between them.</a:t>
                </a:r>
                <a:endParaRPr lang="cs-CZ" dirty="0">
                  <a:latin typeface="Corbel" panose="020B0503020204020204" pitchFamily="34" charset="0"/>
                </a:endParaRPr>
              </a:p>
            </p:txBody>
          </p:sp>
        </mc:Choice>
        <mc:Fallback xmlns="">
          <p:sp>
            <p:nvSpPr>
              <p:cNvPr id="13" name="TextovéPole 12">
                <a:extLst>
                  <a:ext uri="{FF2B5EF4-FFF2-40B4-BE49-F238E27FC236}">
                    <a16:creationId xmlns:a16="http://schemas.microsoft.com/office/drawing/2014/main" id="{5F9587E1-6947-31D5-8648-03C0AD9F5DD1}"/>
                  </a:ext>
                </a:extLst>
              </p:cNvPr>
              <p:cNvSpPr txBox="1">
                <a:spLocks noRot="1" noChangeAspect="1" noMove="1" noResize="1" noEditPoints="1" noAdjustHandles="1" noChangeArrowheads="1" noChangeShapeType="1" noTextEdit="1"/>
              </p:cNvSpPr>
              <p:nvPr/>
            </p:nvSpPr>
            <p:spPr>
              <a:xfrm>
                <a:off x="4932040" y="4509120"/>
                <a:ext cx="4098676" cy="1261436"/>
              </a:xfrm>
              <a:prstGeom prst="rect">
                <a:avLst/>
              </a:prstGeom>
              <a:blipFill>
                <a:blip r:embed="rId5"/>
                <a:stretch>
                  <a:fillRect l="-2381" t="-7729" r="-1339" b="-6763"/>
                </a:stretch>
              </a:blipFill>
            </p:spPr>
            <p:txBody>
              <a:bodyPr/>
              <a:lstStyle/>
              <a:p>
                <a:r>
                  <a:rPr lang="cs-CZ">
                    <a:noFill/>
                  </a:rPr>
                  <a:t> </a:t>
                </a:r>
              </a:p>
            </p:txBody>
          </p:sp>
        </mc:Fallback>
      </mc:AlternateContent>
    </p:spTree>
    <p:extLst>
      <p:ext uri="{BB962C8B-B14F-4D97-AF65-F5344CB8AC3E}">
        <p14:creationId xmlns:p14="http://schemas.microsoft.com/office/powerpoint/2010/main" val="2478094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980728"/>
            <a:ext cx="9144000" cy="52322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8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Flexoelectricity</a:t>
            </a:r>
            <a:endParaRPr lang="en-GB" sz="2800"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p:txBody>
      </p:sp>
      <p:pic>
        <p:nvPicPr>
          <p:cNvPr id="8" name="Picture 4">
            <a:extLst>
              <a:ext uri="{FF2B5EF4-FFF2-40B4-BE49-F238E27FC236}">
                <a16:creationId xmlns:a16="http://schemas.microsoft.com/office/drawing/2014/main" id="{7015AAAC-602C-0291-BB1C-2130766B5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12" name="Obdélník 1">
            <a:extLst>
              <a:ext uri="{FF2B5EF4-FFF2-40B4-BE49-F238E27FC236}">
                <a16:creationId xmlns:a16="http://schemas.microsoft.com/office/drawing/2014/main" id="{BD954C74-3636-6FF8-1146-7F6F2D9C0682}"/>
              </a:ext>
            </a:extLst>
          </p:cNvPr>
          <p:cNvSpPr>
            <a:spLocks noChangeArrowheads="1"/>
          </p:cNvSpPr>
          <p:nvPr/>
        </p:nvSpPr>
        <p:spPr bwMode="auto">
          <a:xfrm>
            <a:off x="467544" y="4869160"/>
            <a:ext cx="3493779" cy="1169551"/>
          </a:xfrm>
          <a:prstGeom prst="rect">
            <a:avLst/>
          </a:prstGeom>
          <a:solidFill>
            <a:srgbClr val="FF0000">
              <a:alpha val="50000"/>
            </a:srgbClr>
          </a:solidFill>
          <a:ln w="12700">
            <a:solidFill>
              <a:srgbClr val="FF0000"/>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None/>
            </a:pPr>
            <a:r>
              <a:rPr lang="en-GB" altLang="cs-CZ" sz="1400" dirty="0">
                <a:solidFill>
                  <a:schemeClr val="bg1"/>
                </a:solidFill>
                <a:latin typeface="Corbel" panose="020B0503020204020204" pitchFamily="34" charset="0"/>
                <a:cs typeface="Times New Roman" panose="02020603050405020304" pitchFamily="18" charset="0"/>
              </a:rPr>
              <a:t>The strain gradients usually occur near the crack tip and therefore it is relevant to suppose that the crack formation and propagation is affected by the flexoelectricity in the dielectric materials.</a:t>
            </a:r>
          </a:p>
        </p:txBody>
      </p:sp>
      <p:pic>
        <p:nvPicPr>
          <p:cNvPr id="14" name="Main graphic">
            <a:extLst>
              <a:ext uri="{FF2B5EF4-FFF2-40B4-BE49-F238E27FC236}">
                <a16:creationId xmlns:a16="http://schemas.microsoft.com/office/drawing/2014/main" id="{673FC829-48B0-4A50-9B0D-8E22229C454C}"/>
              </a:ext>
            </a:extLst>
          </p:cNvPr>
          <p:cNvPicPr>
            <a:picLocks noChangeAspect="1"/>
          </p:cNvPicPr>
          <p:nvPr/>
        </p:nvPicPr>
        <p:blipFill>
          <a:blip r:embed="rId3"/>
          <a:stretch/>
        </p:blipFill>
        <p:spPr>
          <a:xfrm>
            <a:off x="2479100" y="1678292"/>
            <a:ext cx="4177575" cy="2109748"/>
          </a:xfrm>
          <a:prstGeom prst="rect">
            <a:avLst/>
          </a:prstGeom>
          <a:ln>
            <a:noFill/>
          </a:ln>
        </p:spPr>
      </p:pic>
      <p:sp>
        <p:nvSpPr>
          <p:cNvPr id="15" name="TextovéPole 14">
            <a:extLst>
              <a:ext uri="{FF2B5EF4-FFF2-40B4-BE49-F238E27FC236}">
                <a16:creationId xmlns:a16="http://schemas.microsoft.com/office/drawing/2014/main" id="{00E47043-3058-4EF0-BBA6-7E51D0813F56}"/>
              </a:ext>
            </a:extLst>
          </p:cNvPr>
          <p:cNvSpPr txBox="1"/>
          <p:nvPr/>
        </p:nvSpPr>
        <p:spPr>
          <a:xfrm>
            <a:off x="2681359" y="3935132"/>
            <a:ext cx="3773056" cy="276999"/>
          </a:xfrm>
          <a:prstGeom prst="rect">
            <a:avLst/>
          </a:prstGeom>
          <a:noFill/>
        </p:spPr>
        <p:txBody>
          <a:bodyPr wrap="square">
            <a:spAutoFit/>
          </a:bodyPr>
          <a:lstStyle/>
          <a:p>
            <a:pPr algn="ctr"/>
            <a:r>
              <a:rPr lang="cs-CZ" sz="1200" b="0" i="1" dirty="0" err="1">
                <a:solidFill>
                  <a:srgbClr val="000000"/>
                </a:solidFill>
                <a:effectLst/>
                <a:latin typeface="Corbel" panose="020B0503020204020204" pitchFamily="34" charset="0"/>
              </a:rPr>
              <a:t>Wang</a:t>
            </a:r>
            <a:r>
              <a:rPr lang="cs-CZ" sz="1200" b="0" i="1" dirty="0">
                <a:solidFill>
                  <a:srgbClr val="000000"/>
                </a:solidFill>
                <a:effectLst/>
                <a:latin typeface="Corbel" panose="020B0503020204020204" pitchFamily="34" charset="0"/>
              </a:rPr>
              <a:t> et al., </a:t>
            </a:r>
            <a:r>
              <a:rPr lang="it-IT" sz="1200" b="0" i="1" dirty="0">
                <a:solidFill>
                  <a:srgbClr val="000000"/>
                </a:solidFill>
                <a:effectLst/>
                <a:latin typeface="Corbel" panose="020B0503020204020204" pitchFamily="34" charset="0"/>
              </a:rPr>
              <a:t>Nano Lett</a:t>
            </a:r>
            <a:r>
              <a:rPr lang="cs-CZ" sz="1200" b="0" i="1" dirty="0" err="1">
                <a:solidFill>
                  <a:srgbClr val="000000"/>
                </a:solidFill>
                <a:effectLst/>
                <a:latin typeface="Corbel" panose="020B0503020204020204" pitchFamily="34" charset="0"/>
              </a:rPr>
              <a:t>ers</a:t>
            </a:r>
            <a:r>
              <a:rPr lang="it-IT" sz="1200" b="0" i="0" dirty="0">
                <a:solidFill>
                  <a:srgbClr val="000000"/>
                </a:solidFill>
                <a:effectLst/>
                <a:latin typeface="Corbel" panose="020B0503020204020204" pitchFamily="34" charset="0"/>
              </a:rPr>
              <a:t>, 20, 1, 2020</a:t>
            </a:r>
            <a:endParaRPr lang="cs-CZ" sz="1200" dirty="0">
              <a:latin typeface="Corbel" panose="020B0503020204020204" pitchFamily="34" charset="0"/>
            </a:endParaRPr>
          </a:p>
        </p:txBody>
      </p:sp>
      <p:sp>
        <p:nvSpPr>
          <p:cNvPr id="17" name="TextovéPole 16">
            <a:extLst>
              <a:ext uri="{FF2B5EF4-FFF2-40B4-BE49-F238E27FC236}">
                <a16:creationId xmlns:a16="http://schemas.microsoft.com/office/drawing/2014/main" id="{1BF8DF91-ACEB-40C9-81D3-1431EF9E1ADD}"/>
              </a:ext>
            </a:extLst>
          </p:cNvPr>
          <p:cNvSpPr txBox="1"/>
          <p:nvPr/>
        </p:nvSpPr>
        <p:spPr>
          <a:xfrm>
            <a:off x="4567887" y="4797152"/>
            <a:ext cx="3979173" cy="1815882"/>
          </a:xfrm>
          <a:prstGeom prst="rect">
            <a:avLst/>
          </a:prstGeom>
          <a:noFill/>
        </p:spPr>
        <p:txBody>
          <a:bodyPr wrap="square">
            <a:spAutoFit/>
          </a:bodyPr>
          <a:lstStyle/>
          <a:p>
            <a:pPr marL="285750" indent="-285750">
              <a:buClr>
                <a:srgbClr val="FF0000"/>
              </a:buClr>
              <a:buSzPct val="150000"/>
              <a:buFont typeface="Wingdings" panose="05000000000000000000" pitchFamily="2" charset="2"/>
              <a:buChar char="§"/>
            </a:pPr>
            <a:r>
              <a:rPr lang="en-US" sz="1400" b="0" i="0" dirty="0">
                <a:solidFill>
                  <a:srgbClr val="000000"/>
                </a:solidFill>
                <a:effectLst/>
                <a:latin typeface="Corbel" panose="020B0503020204020204" pitchFamily="34" charset="0"/>
              </a:rPr>
              <a:t>Displacement vector map between the </a:t>
            </a:r>
            <a:r>
              <a:rPr lang="en-US" sz="1400" b="0" i="0" dirty="0" err="1">
                <a:solidFill>
                  <a:srgbClr val="000000"/>
                </a:solidFill>
                <a:effectLst/>
                <a:latin typeface="Corbel" panose="020B0503020204020204" pitchFamily="34" charset="0"/>
              </a:rPr>
              <a:t>TiO</a:t>
            </a:r>
            <a:r>
              <a:rPr lang="en-US" sz="1400" b="0" i="0" dirty="0">
                <a:solidFill>
                  <a:srgbClr val="000000"/>
                </a:solidFill>
                <a:effectLst/>
                <a:latin typeface="Corbel" panose="020B0503020204020204" pitchFamily="34" charset="0"/>
              </a:rPr>
              <a:t> and Sr columns overlaid with the scanning </a:t>
            </a:r>
            <a:r>
              <a:rPr lang="en-US" sz="1400" b="0" i="1" dirty="0">
                <a:solidFill>
                  <a:srgbClr val="000000"/>
                </a:solidFill>
                <a:effectLst/>
                <a:latin typeface="Corbel" panose="020B0503020204020204" pitchFamily="34" charset="0"/>
              </a:rPr>
              <a:t>transmission electron microscopy</a:t>
            </a:r>
            <a:r>
              <a:rPr lang="en-US" sz="1400" dirty="0">
                <a:solidFill>
                  <a:srgbClr val="000000"/>
                </a:solidFill>
                <a:latin typeface="Corbel" panose="020B0503020204020204" pitchFamily="34" charset="0"/>
              </a:rPr>
              <a:t>.</a:t>
            </a:r>
            <a:endParaRPr lang="en-US" sz="1400" b="0" i="0" dirty="0">
              <a:solidFill>
                <a:srgbClr val="000000"/>
              </a:solidFill>
              <a:effectLst/>
              <a:latin typeface="Corbel" panose="020B0503020204020204" pitchFamily="34" charset="0"/>
            </a:endParaRPr>
          </a:p>
          <a:p>
            <a:pPr marL="285750" indent="-285750">
              <a:buClr>
                <a:srgbClr val="FF0000"/>
              </a:buClr>
              <a:buSzPct val="150000"/>
              <a:buFont typeface="Wingdings" panose="05000000000000000000" pitchFamily="2" charset="2"/>
              <a:buChar char="§"/>
            </a:pPr>
            <a:r>
              <a:rPr lang="en-US" sz="1400" b="0" i="0" dirty="0">
                <a:solidFill>
                  <a:srgbClr val="000000"/>
                </a:solidFill>
                <a:effectLst/>
                <a:latin typeface="Corbel" panose="020B0503020204020204" pitchFamily="34" charset="0"/>
              </a:rPr>
              <a:t> The big yellow arrow highlights the interfacial </a:t>
            </a:r>
            <a:r>
              <a:rPr lang="en-US" sz="1400" b="0" i="0" dirty="0" err="1">
                <a:solidFill>
                  <a:srgbClr val="000000"/>
                </a:solidFill>
                <a:effectLst/>
                <a:latin typeface="Corbel" panose="020B0503020204020204" pitchFamily="34" charset="0"/>
              </a:rPr>
              <a:t>SrO</a:t>
            </a:r>
            <a:r>
              <a:rPr lang="en-US" sz="1400" b="0" i="0" dirty="0">
                <a:solidFill>
                  <a:srgbClr val="000000"/>
                </a:solidFill>
                <a:effectLst/>
                <a:latin typeface="Corbel" panose="020B0503020204020204" pitchFamily="34" charset="0"/>
              </a:rPr>
              <a:t> plane between SrMnO</a:t>
            </a:r>
            <a:r>
              <a:rPr lang="en-US" sz="1400" b="0" i="0" baseline="-25000" dirty="0">
                <a:solidFill>
                  <a:srgbClr val="000000"/>
                </a:solidFill>
                <a:effectLst/>
                <a:latin typeface="Corbel" panose="020B0503020204020204" pitchFamily="34" charset="0"/>
              </a:rPr>
              <a:t>3</a:t>
            </a:r>
            <a:r>
              <a:rPr lang="en-US" sz="1400" b="0" i="0" dirty="0">
                <a:solidFill>
                  <a:srgbClr val="000000"/>
                </a:solidFill>
                <a:effectLst/>
                <a:latin typeface="Corbel" panose="020B0503020204020204" pitchFamily="34" charset="0"/>
              </a:rPr>
              <a:t> and SrTiO</a:t>
            </a:r>
            <a:r>
              <a:rPr lang="en-US" sz="1400" b="0" i="0" baseline="-25000" dirty="0">
                <a:solidFill>
                  <a:srgbClr val="000000"/>
                </a:solidFill>
                <a:effectLst/>
                <a:latin typeface="Corbel" panose="020B0503020204020204" pitchFamily="34" charset="0"/>
              </a:rPr>
              <a:t>3</a:t>
            </a:r>
            <a:endParaRPr lang="cs-CZ" sz="1400" baseline="-25000" dirty="0">
              <a:solidFill>
                <a:srgbClr val="000000"/>
              </a:solidFill>
              <a:latin typeface="Corbel" panose="020B0503020204020204" pitchFamily="34" charset="0"/>
            </a:endParaRPr>
          </a:p>
          <a:p>
            <a:pPr marL="285750" indent="-285750">
              <a:buClr>
                <a:srgbClr val="FF0000"/>
              </a:buClr>
              <a:buSzPct val="150000"/>
              <a:buFont typeface="Wingdings" panose="05000000000000000000" pitchFamily="2" charset="2"/>
              <a:buChar char="§"/>
            </a:pPr>
            <a:r>
              <a:rPr lang="en-US" sz="1400" b="0" i="0" dirty="0">
                <a:solidFill>
                  <a:srgbClr val="000000"/>
                </a:solidFill>
                <a:effectLst/>
                <a:latin typeface="Corbel" panose="020B0503020204020204" pitchFamily="34" charset="0"/>
              </a:rPr>
              <a:t>The red arrows highlights polarization observed in a region about 3–4 unit cells surrounding the crack tip.</a:t>
            </a:r>
            <a:endParaRPr lang="cs-CZ" sz="1400" dirty="0">
              <a:latin typeface="Corbel" panose="020B0503020204020204" pitchFamily="34" charset="0"/>
            </a:endParaRPr>
          </a:p>
        </p:txBody>
      </p:sp>
      <p:cxnSp>
        <p:nvCxnSpPr>
          <p:cNvPr id="3" name="Přímá spojnice se šipkou 28">
            <a:extLst>
              <a:ext uri="{FF2B5EF4-FFF2-40B4-BE49-F238E27FC236}">
                <a16:creationId xmlns:a16="http://schemas.microsoft.com/office/drawing/2014/main" id="{D30A6B4D-A3F9-8855-27FD-9D2F6FCCA8B8}"/>
              </a:ext>
            </a:extLst>
          </p:cNvPr>
          <p:cNvCxnSpPr>
            <a:cxnSpLocks/>
            <a:stCxn id="12" idx="0"/>
          </p:cNvCxnSpPr>
          <p:nvPr/>
        </p:nvCxnSpPr>
        <p:spPr>
          <a:xfrm rot="5400000" flipH="1" flipV="1">
            <a:off x="2026197" y="3331467"/>
            <a:ext cx="1725930" cy="1349456"/>
          </a:xfrm>
          <a:prstGeom prst="curvedConnector3">
            <a:avLst>
              <a:gd name="adj1" fmla="val 50000"/>
            </a:avLst>
          </a:prstGeom>
          <a:ln>
            <a:solidFill>
              <a:srgbClr val="FF0000"/>
            </a:solidFill>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0" name="Levá složená závorka 19">
            <a:extLst>
              <a:ext uri="{FF2B5EF4-FFF2-40B4-BE49-F238E27FC236}">
                <a16:creationId xmlns:a16="http://schemas.microsoft.com/office/drawing/2014/main" id="{5177258D-8718-1966-7A38-825AF0ED5F76}"/>
              </a:ext>
            </a:extLst>
          </p:cNvPr>
          <p:cNvSpPr/>
          <p:nvPr/>
        </p:nvSpPr>
        <p:spPr>
          <a:xfrm>
            <a:off x="1957578" y="1713796"/>
            <a:ext cx="197568" cy="2038740"/>
          </a:xfrm>
          <a:prstGeom prst="leftBrace">
            <a:avLst>
              <a:gd name="adj1" fmla="val 8333"/>
              <a:gd name="adj2" fmla="val 50365"/>
            </a:avLst>
          </a:prstGeom>
          <a:ln>
            <a:solidFill>
              <a:srgbClr val="FF000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cs-CZ"/>
          </a:p>
        </p:txBody>
      </p:sp>
      <p:sp>
        <p:nvSpPr>
          <p:cNvPr id="21" name="TextovéPole 20">
            <a:extLst>
              <a:ext uri="{FF2B5EF4-FFF2-40B4-BE49-F238E27FC236}">
                <a16:creationId xmlns:a16="http://schemas.microsoft.com/office/drawing/2014/main" id="{23E8FB0D-C056-D3B2-8D5E-1D3083518AA0}"/>
              </a:ext>
            </a:extLst>
          </p:cNvPr>
          <p:cNvSpPr txBox="1"/>
          <p:nvPr/>
        </p:nvSpPr>
        <p:spPr>
          <a:xfrm rot="16200000">
            <a:off x="1484360" y="2564598"/>
            <a:ext cx="616524" cy="307777"/>
          </a:xfrm>
          <a:prstGeom prst="rect">
            <a:avLst/>
          </a:prstGeom>
          <a:solidFill>
            <a:schemeClr val="bg1"/>
          </a:solidFill>
        </p:spPr>
        <p:txBody>
          <a:bodyPr wrap="square" rtlCol="0">
            <a:spAutoFit/>
          </a:bodyPr>
          <a:lstStyle/>
          <a:p>
            <a:pPr algn="ctr"/>
            <a:r>
              <a:rPr lang="en-GB" sz="1400" b="1" dirty="0">
                <a:solidFill>
                  <a:srgbClr val="FF0000"/>
                </a:solidFill>
                <a:latin typeface="Corbel" panose="020B0503020204020204" pitchFamily="34" charset="0"/>
              </a:rPr>
              <a:t>2 nm</a:t>
            </a:r>
          </a:p>
        </p:txBody>
      </p:sp>
    </p:spTree>
    <p:extLst>
      <p:ext uri="{BB962C8B-B14F-4D97-AF65-F5344CB8AC3E}">
        <p14:creationId xmlns:p14="http://schemas.microsoft.com/office/powerpoint/2010/main" val="25091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980728"/>
            <a:ext cx="9144000" cy="52322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8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Flexoelectricity</a:t>
            </a:r>
            <a:endParaRPr lang="en-GB" sz="2800"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p:txBody>
      </p:sp>
      <p:pic>
        <p:nvPicPr>
          <p:cNvPr id="8" name="Picture 4">
            <a:extLst>
              <a:ext uri="{FF2B5EF4-FFF2-40B4-BE49-F238E27FC236}">
                <a16:creationId xmlns:a16="http://schemas.microsoft.com/office/drawing/2014/main" id="{7015AAAC-602C-0291-BB1C-2130766B5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a:extLst>
              <a:ext uri="{FF2B5EF4-FFF2-40B4-BE49-F238E27FC236}">
                <a16:creationId xmlns:a16="http://schemas.microsoft.com/office/drawing/2014/main" id="{A59F4AE3-542F-513D-B4DD-7EBB14D33E79}"/>
              </a:ext>
            </a:extLst>
          </p:cNvPr>
          <p:cNvSpPr txBox="1"/>
          <p:nvPr/>
        </p:nvSpPr>
        <p:spPr>
          <a:xfrm>
            <a:off x="3150777" y="1533858"/>
            <a:ext cx="2842445" cy="369332"/>
          </a:xfrm>
          <a:prstGeom prst="rect">
            <a:avLst/>
          </a:prstGeom>
          <a:noFill/>
        </p:spPr>
        <p:txBody>
          <a:bodyPr wrap="none" rtlCol="0">
            <a:spAutoFit/>
          </a:bodyPr>
          <a:lstStyle/>
          <a:p>
            <a:r>
              <a:rPr lang="en-US" sz="1800" b="1" dirty="0">
                <a:effectLst/>
                <a:latin typeface="Corbel" panose="020B0503020204020204" pitchFamily="34" charset="0"/>
                <a:ea typeface="Times New Roman" panose="02020603050405020304" pitchFamily="18" charset="0"/>
              </a:rPr>
              <a:t>The constitutive equations</a:t>
            </a:r>
            <a:endParaRPr lang="cs-CZ" b="1" dirty="0">
              <a:latin typeface="Corbel" panose="020B0503020204020204" pitchFamily="34" charset="0"/>
            </a:endParaRPr>
          </a:p>
        </p:txBody>
      </p:sp>
      <p:sp>
        <p:nvSpPr>
          <p:cNvPr id="5" name="Rectangle 2">
            <a:extLst>
              <a:ext uri="{FF2B5EF4-FFF2-40B4-BE49-F238E27FC236}">
                <a16:creationId xmlns:a16="http://schemas.microsoft.com/office/drawing/2014/main" id="{E01006EF-A1B1-9F87-9649-461700AEA9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mc:AlternateContent xmlns:mc="http://schemas.openxmlformats.org/markup-compatibility/2006" xmlns:a14="http://schemas.microsoft.com/office/drawing/2010/main">
        <mc:Choice Requires="a14">
          <p:sp>
            <p:nvSpPr>
              <p:cNvPr id="7" name="TextovéPole 6">
                <a:extLst>
                  <a:ext uri="{FF2B5EF4-FFF2-40B4-BE49-F238E27FC236}">
                    <a16:creationId xmlns:a16="http://schemas.microsoft.com/office/drawing/2014/main" id="{AAC04FFB-B46E-9DBB-8105-76BFD75B4EF5}"/>
                  </a:ext>
                </a:extLst>
              </p:cNvPr>
              <p:cNvSpPr txBox="1"/>
              <p:nvPr/>
            </p:nvSpPr>
            <p:spPr>
              <a:xfrm>
                <a:off x="2933409" y="2484675"/>
                <a:ext cx="3277179"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𝜎</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𝑐</m:t>
                          </m:r>
                        </m:e>
                        <m:sub>
                          <m:r>
                            <a:rPr lang="en-GB" b="0" i="1" smtClean="0">
                              <a:latin typeface="Cambria Math" panose="02040503050406030204" pitchFamily="18" charset="0"/>
                            </a:rPr>
                            <m:t>𝑖𝑗𝑘𝑙</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𝑘𝑙</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𝑘𝑖𝑗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𝑘𝑙𝑖𝑗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sub>
                      </m:sSub>
                    </m:oMath>
                  </m:oMathPara>
                </a14:m>
                <a:endParaRPr lang="cs-CZ" dirty="0"/>
              </a:p>
            </p:txBody>
          </p:sp>
        </mc:Choice>
        <mc:Fallback xmlns="">
          <p:sp>
            <p:nvSpPr>
              <p:cNvPr id="7" name="TextovéPole 6">
                <a:extLst>
                  <a:ext uri="{FF2B5EF4-FFF2-40B4-BE49-F238E27FC236}">
                    <a16:creationId xmlns:a16="http://schemas.microsoft.com/office/drawing/2014/main" id="{AAC04FFB-B46E-9DBB-8105-76BFD75B4EF5}"/>
                  </a:ext>
                </a:extLst>
              </p:cNvPr>
              <p:cNvSpPr txBox="1">
                <a:spLocks noRot="1" noChangeAspect="1" noMove="1" noResize="1" noEditPoints="1" noAdjustHandles="1" noChangeArrowheads="1" noChangeShapeType="1" noTextEdit="1"/>
              </p:cNvSpPr>
              <p:nvPr/>
            </p:nvSpPr>
            <p:spPr>
              <a:xfrm>
                <a:off x="2933409" y="2484675"/>
                <a:ext cx="3277179" cy="299313"/>
              </a:xfrm>
              <a:prstGeom prst="rect">
                <a:avLst/>
              </a:prstGeom>
              <a:blipFill>
                <a:blip r:embed="rId3"/>
                <a:stretch>
                  <a:fillRect l="-372" b="-26531"/>
                </a:stretch>
              </a:blipFill>
            </p:spPr>
            <p:txBody>
              <a:bodyPr/>
              <a:lstStyle/>
              <a:p>
                <a:r>
                  <a:rPr lang="cs-CZ">
                    <a:noFill/>
                  </a:rPr>
                  <a:t> </a:t>
                </a:r>
              </a:p>
            </p:txBody>
          </p:sp>
        </mc:Fallback>
      </mc:AlternateContent>
      <p:sp>
        <p:nvSpPr>
          <p:cNvPr id="9" name="Rectangle 4">
            <a:extLst>
              <a:ext uri="{FF2B5EF4-FFF2-40B4-BE49-F238E27FC236}">
                <a16:creationId xmlns:a16="http://schemas.microsoft.com/office/drawing/2014/main" id="{DAA684A5-664C-B1A3-BD7F-5406BD2BAFB1}"/>
              </a:ext>
            </a:extLst>
          </p:cNvPr>
          <p:cNvSpPr>
            <a:spLocks noChangeArrowheads="1"/>
          </p:cNvSpPr>
          <p:nvPr/>
        </p:nvSpPr>
        <p:spPr bwMode="auto">
          <a:xfrm>
            <a:off x="-252536" y="12904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mc:AlternateContent xmlns:mc="http://schemas.openxmlformats.org/markup-compatibility/2006" xmlns:a14="http://schemas.microsoft.com/office/drawing/2010/main">
        <mc:Choice Requires="a14">
          <p:sp>
            <p:nvSpPr>
              <p:cNvPr id="11" name="TextovéPole 10">
                <a:extLst>
                  <a:ext uri="{FF2B5EF4-FFF2-40B4-BE49-F238E27FC236}">
                    <a16:creationId xmlns:a16="http://schemas.microsoft.com/office/drawing/2014/main" id="{F514BF3F-17AE-612F-1A58-B79C0AB0A2C3}"/>
                  </a:ext>
                </a:extLst>
              </p:cNvPr>
              <p:cNvSpPr txBox="1"/>
              <p:nvPr/>
            </p:nvSpPr>
            <p:spPr>
              <a:xfrm>
                <a:off x="3079474" y="2924944"/>
                <a:ext cx="298504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𝜇</m:t>
                          </m:r>
                        </m:e>
                        <m:sub>
                          <m:r>
                            <a:rPr lang="en-GB" b="0" i="1" smtClean="0">
                              <a:latin typeface="Cambria Math" panose="02040503050406030204" pitchFamily="18" charset="0"/>
                            </a:rPr>
                            <m:t>𝑖𝑗𝑘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𝑖𝑗𝑘𝑙</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𝑔</m:t>
                          </m:r>
                        </m:e>
                        <m:sub>
                          <m:r>
                            <a:rPr lang="en-GB" b="0" i="1" smtClean="0">
                              <a:latin typeface="Cambria Math" panose="02040503050406030204" pitchFamily="18" charset="0"/>
                            </a:rPr>
                            <m:t>𝑗𝑘𝑙𝑚𝑛𝑖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𝜂</m:t>
                          </m:r>
                        </m:e>
                        <m:sub>
                          <m:r>
                            <a:rPr lang="en-GB" b="0" i="1" smtClean="0">
                              <a:latin typeface="Cambria Math" panose="02040503050406030204" pitchFamily="18" charset="0"/>
                            </a:rPr>
                            <m:t>𝑛𝑚𝑖</m:t>
                          </m:r>
                        </m:sub>
                      </m:sSub>
                    </m:oMath>
                  </m:oMathPara>
                </a14:m>
                <a:endParaRPr lang="cs-CZ" dirty="0"/>
              </a:p>
            </p:txBody>
          </p:sp>
        </mc:Choice>
        <mc:Fallback xmlns="">
          <p:sp>
            <p:nvSpPr>
              <p:cNvPr id="11" name="TextovéPole 10">
                <a:extLst>
                  <a:ext uri="{FF2B5EF4-FFF2-40B4-BE49-F238E27FC236}">
                    <a16:creationId xmlns:a16="http://schemas.microsoft.com/office/drawing/2014/main" id="{F514BF3F-17AE-612F-1A58-B79C0AB0A2C3}"/>
                  </a:ext>
                </a:extLst>
              </p:cNvPr>
              <p:cNvSpPr txBox="1">
                <a:spLocks noRot="1" noChangeAspect="1" noMove="1" noResize="1" noEditPoints="1" noAdjustHandles="1" noChangeArrowheads="1" noChangeShapeType="1" noTextEdit="1"/>
              </p:cNvSpPr>
              <p:nvPr/>
            </p:nvSpPr>
            <p:spPr>
              <a:xfrm>
                <a:off x="3079474" y="2924944"/>
                <a:ext cx="2985048" cy="299313"/>
              </a:xfrm>
              <a:prstGeom prst="rect">
                <a:avLst/>
              </a:prstGeom>
              <a:blipFill>
                <a:blip r:embed="rId4"/>
                <a:stretch>
                  <a:fillRect l="-1020" r="-408" b="-2653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983054E7-73BB-1E09-E35C-A5B4E3E554E2}"/>
                  </a:ext>
                </a:extLst>
              </p:cNvPr>
              <p:cNvSpPr txBox="1"/>
              <p:nvPr/>
            </p:nvSpPr>
            <p:spPr>
              <a:xfrm>
                <a:off x="1043608" y="1921728"/>
                <a:ext cx="2518385" cy="307777"/>
              </a:xfrm>
              <a:prstGeom prst="rect">
                <a:avLst/>
              </a:prstGeom>
              <a:solidFill>
                <a:schemeClr val="bg1"/>
              </a:solidFill>
            </p:spPr>
            <p:txBody>
              <a:bodyPr wrap="square" rtlCol="0">
                <a:spAutoFit/>
              </a:bodyPr>
              <a:lstStyle/>
              <a:p>
                <a:pPr algn="ctr"/>
                <a:r>
                  <a:rPr lang="en-GB" sz="1400" b="1" dirty="0">
                    <a:solidFill>
                      <a:schemeClr val="bg1">
                        <a:lumMod val="65000"/>
                      </a:schemeClr>
                    </a:solidFill>
                    <a:latin typeface="Corbel" panose="020B0503020204020204" pitchFamily="34" charset="0"/>
                  </a:rPr>
                  <a:t>indirect piezo (</a:t>
                </a:r>
                <a14:m>
                  <m:oMath xmlns:m="http://schemas.openxmlformats.org/officeDocument/2006/math">
                    <m:r>
                      <a:rPr lang="en-GB" sz="1400" b="1" i="1" smtClean="0">
                        <a:solidFill>
                          <a:schemeClr val="bg1">
                            <a:lumMod val="65000"/>
                          </a:schemeClr>
                        </a:solidFill>
                        <a:latin typeface="Cambria Math" panose="02040503050406030204" pitchFamily="18" charset="0"/>
                      </a:rPr>
                      <m:t>𝑬</m:t>
                    </m:r>
                    <m:r>
                      <a:rPr lang="en-GB" sz="1400" b="1" i="1" smtClean="0">
                        <a:solidFill>
                          <a:schemeClr val="bg1">
                            <a:lumMod val="65000"/>
                          </a:schemeClr>
                        </a:solidFill>
                        <a:latin typeface="Cambria Math" panose="02040503050406030204" pitchFamily="18" charset="0"/>
                      </a:rPr>
                      <m:t>−</m:t>
                    </m:r>
                    <m:r>
                      <a:rPr lang="en-GB" sz="1400" b="1" i="1" smtClean="0">
                        <a:solidFill>
                          <a:schemeClr val="bg1">
                            <a:lumMod val="65000"/>
                          </a:schemeClr>
                        </a:solidFill>
                        <a:latin typeface="Cambria Math" panose="02040503050406030204" pitchFamily="18" charset="0"/>
                      </a:rPr>
                      <m:t>𝜺</m:t>
                    </m:r>
                  </m:oMath>
                </a14:m>
                <a:r>
                  <a:rPr lang="en-GB" sz="1400" b="1" dirty="0">
                    <a:solidFill>
                      <a:schemeClr val="bg1">
                        <a:lumMod val="65000"/>
                      </a:schemeClr>
                    </a:solidFill>
                    <a:latin typeface="Corbel" panose="020B0503020204020204" pitchFamily="34" charset="0"/>
                  </a:rPr>
                  <a:t>  coupling)</a:t>
                </a:r>
              </a:p>
            </p:txBody>
          </p:sp>
        </mc:Choice>
        <mc:Fallback xmlns="">
          <p:sp>
            <p:nvSpPr>
              <p:cNvPr id="13" name="TextovéPole 12">
                <a:extLst>
                  <a:ext uri="{FF2B5EF4-FFF2-40B4-BE49-F238E27FC236}">
                    <a16:creationId xmlns:a16="http://schemas.microsoft.com/office/drawing/2014/main" id="{983054E7-73BB-1E09-E35C-A5B4E3E554E2}"/>
                  </a:ext>
                </a:extLst>
              </p:cNvPr>
              <p:cNvSpPr txBox="1">
                <a:spLocks noRot="1" noChangeAspect="1" noMove="1" noResize="1" noEditPoints="1" noAdjustHandles="1" noChangeArrowheads="1" noChangeShapeType="1" noTextEdit="1"/>
              </p:cNvSpPr>
              <p:nvPr/>
            </p:nvSpPr>
            <p:spPr>
              <a:xfrm>
                <a:off x="1043608" y="1921728"/>
                <a:ext cx="2518385" cy="307777"/>
              </a:xfrm>
              <a:prstGeom prst="rect">
                <a:avLst/>
              </a:prstGeom>
              <a:blipFill>
                <a:blip r:embed="rId5"/>
                <a:stretch>
                  <a:fillRect l="-484" t="-3922" r="-484" b="-19608"/>
                </a:stretch>
              </a:blipFill>
            </p:spPr>
            <p:txBody>
              <a:bodyPr/>
              <a:lstStyle/>
              <a:p>
                <a:r>
                  <a:rPr lang="cs-CZ">
                    <a:noFill/>
                  </a:rPr>
                  <a:t> </a:t>
                </a:r>
              </a:p>
            </p:txBody>
          </p:sp>
        </mc:Fallback>
      </mc:AlternateContent>
      <p:cxnSp>
        <p:nvCxnSpPr>
          <p:cNvPr id="16" name="Přímá spojnice se šipkou 28">
            <a:extLst>
              <a:ext uri="{FF2B5EF4-FFF2-40B4-BE49-F238E27FC236}">
                <a16:creationId xmlns:a16="http://schemas.microsoft.com/office/drawing/2014/main" id="{3DB55F84-4B5A-2AC9-0C37-968198F1FA13}"/>
              </a:ext>
            </a:extLst>
          </p:cNvPr>
          <p:cNvCxnSpPr>
            <a:cxnSpLocks/>
            <a:stCxn id="13" idx="3"/>
          </p:cNvCxnSpPr>
          <p:nvPr/>
        </p:nvCxnSpPr>
        <p:spPr>
          <a:xfrm>
            <a:off x="3561993" y="2075617"/>
            <a:ext cx="910058" cy="397164"/>
          </a:xfrm>
          <a:prstGeom prst="curvedConnector3">
            <a:avLst>
              <a:gd name="adj1" fmla="val 50000"/>
            </a:avLst>
          </a:prstGeom>
          <a:ln w="12700">
            <a:solidFill>
              <a:schemeClr val="bg1">
                <a:lumMod val="65000"/>
              </a:schemeClr>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18" name="Rectangle 6">
            <a:extLst>
              <a:ext uri="{FF2B5EF4-FFF2-40B4-BE49-F238E27FC236}">
                <a16:creationId xmlns:a16="http://schemas.microsoft.com/office/drawing/2014/main" id="{A27D0469-4A0B-AB8E-DE1B-0FCA5D04D7C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AEBFA22D-5983-60AE-E37B-1CE28AB48E17}"/>
                  </a:ext>
                </a:extLst>
              </p:cNvPr>
              <p:cNvSpPr txBox="1"/>
              <p:nvPr/>
            </p:nvSpPr>
            <p:spPr>
              <a:xfrm>
                <a:off x="2921354" y="3365213"/>
                <a:ext cx="3301288"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𝐷</m:t>
                          </m:r>
                        </m:e>
                        <m:sub>
                          <m:r>
                            <a:rPr lang="en-GB" b="0" i="1" smtClean="0">
                              <a:latin typeface="Cambria Math" panose="02040503050406030204" pitchFamily="18" charset="0"/>
                            </a:rPr>
                            <m:t>𝑘</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𝑘𝑙</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𝑙</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𝑒</m:t>
                          </m:r>
                        </m:e>
                        <m:sub>
                          <m:r>
                            <a:rPr lang="en-GB" b="0" i="1" smtClean="0">
                              <a:latin typeface="Cambria Math" panose="02040503050406030204" pitchFamily="18" charset="0"/>
                            </a:rPr>
                            <m:t>𝑘𝑖𝑗</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𝑘𝑙𝑚𝑛</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𝜂</m:t>
                          </m:r>
                        </m:e>
                        <m:sub>
                          <m:r>
                            <a:rPr lang="en-GB" b="0" i="1" smtClean="0">
                              <a:latin typeface="Cambria Math" panose="02040503050406030204" pitchFamily="18" charset="0"/>
                            </a:rPr>
                            <m:t>𝑙𝑚𝑛</m:t>
                          </m:r>
                        </m:sub>
                      </m:sSub>
                    </m:oMath>
                  </m:oMathPara>
                </a14:m>
                <a:endParaRPr lang="cs-CZ" dirty="0"/>
              </a:p>
            </p:txBody>
          </p:sp>
        </mc:Choice>
        <mc:Fallback xmlns="">
          <p:sp>
            <p:nvSpPr>
              <p:cNvPr id="3" name="TextovéPole 2">
                <a:extLst>
                  <a:ext uri="{FF2B5EF4-FFF2-40B4-BE49-F238E27FC236}">
                    <a16:creationId xmlns:a16="http://schemas.microsoft.com/office/drawing/2014/main" id="{AEBFA22D-5983-60AE-E37B-1CE28AB48E17}"/>
                  </a:ext>
                </a:extLst>
              </p:cNvPr>
              <p:cNvSpPr txBox="1">
                <a:spLocks noRot="1" noChangeAspect="1" noMove="1" noResize="1" noEditPoints="1" noAdjustHandles="1" noChangeArrowheads="1" noChangeShapeType="1" noTextEdit="1"/>
              </p:cNvSpPr>
              <p:nvPr/>
            </p:nvSpPr>
            <p:spPr>
              <a:xfrm>
                <a:off x="2921354" y="3365213"/>
                <a:ext cx="3301288" cy="299313"/>
              </a:xfrm>
              <a:prstGeom prst="rect">
                <a:avLst/>
              </a:prstGeom>
              <a:blipFill>
                <a:blip r:embed="rId6"/>
                <a:stretch>
                  <a:fillRect l="-923" r="-185" b="-26531"/>
                </a:stretch>
              </a:blipFill>
            </p:spPr>
            <p:txBody>
              <a:bodyPr/>
              <a:lstStyle/>
              <a:p>
                <a:r>
                  <a:rPr lang="cs-CZ">
                    <a:noFill/>
                  </a:rPr>
                  <a:t> </a:t>
                </a:r>
              </a:p>
            </p:txBody>
          </p:sp>
        </mc:Fallback>
      </mc:AlternateContent>
      <p:sp>
        <p:nvSpPr>
          <p:cNvPr id="6" name="Rectangle 2">
            <a:extLst>
              <a:ext uri="{FF2B5EF4-FFF2-40B4-BE49-F238E27FC236}">
                <a16:creationId xmlns:a16="http://schemas.microsoft.com/office/drawing/2014/main" id="{301449ED-66FD-91C9-EF2D-9B8280D98F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F72C58E6-6956-3AA7-51C5-DB1BCD33D44D}"/>
                  </a:ext>
                </a:extLst>
              </p:cNvPr>
              <p:cNvSpPr txBox="1"/>
              <p:nvPr/>
            </p:nvSpPr>
            <p:spPr>
              <a:xfrm>
                <a:off x="3348489" y="3805482"/>
                <a:ext cx="2447017"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𝑄</m:t>
                          </m:r>
                        </m:e>
                        <m:sub>
                          <m:r>
                            <a:rPr lang="en-GB" b="0" i="1" smtClean="0">
                              <a:latin typeface="Cambria Math" panose="02040503050406030204" pitchFamily="18" charset="0"/>
                            </a:rPr>
                            <m:t>𝑖𝑗</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𝑏</m:t>
                          </m:r>
                        </m:e>
                        <m:sub>
                          <m:r>
                            <a:rPr lang="en-GB" b="0" i="1" smtClean="0">
                              <a:latin typeface="Cambria Math" panose="02040503050406030204" pitchFamily="18" charset="0"/>
                            </a:rPr>
                            <m:t>𝑖𝑗𝑘𝑙</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𝜀</m:t>
                          </m:r>
                        </m:e>
                        <m:sub>
                          <m:r>
                            <a:rPr lang="en-GB" b="0" i="1" smtClean="0">
                              <a:latin typeface="Cambria Math" panose="02040503050406030204" pitchFamily="18" charset="0"/>
                            </a:rPr>
                            <m:t>𝑘𝑙</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h</m:t>
                          </m:r>
                        </m:e>
                        <m:sub>
                          <m:r>
                            <a:rPr lang="en-GB" b="0" i="1" smtClean="0">
                              <a:latin typeface="Cambria Math" panose="02040503050406030204" pitchFamily="18" charset="0"/>
                            </a:rPr>
                            <m:t>𝑖𝑗𝑘𝑙</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𝑘</m:t>
                          </m:r>
                          <m:r>
                            <a:rPr lang="en-GB" b="0" i="1" smtClean="0">
                              <a:latin typeface="Cambria Math" panose="02040503050406030204" pitchFamily="18" charset="0"/>
                            </a:rPr>
                            <m:t>,</m:t>
                          </m:r>
                          <m:r>
                            <a:rPr lang="en-GB" b="0" i="1" smtClean="0">
                              <a:latin typeface="Cambria Math" panose="02040503050406030204" pitchFamily="18" charset="0"/>
                            </a:rPr>
                            <m:t>𝑙</m:t>
                          </m:r>
                        </m:sub>
                      </m:sSub>
                    </m:oMath>
                  </m:oMathPara>
                </a14:m>
                <a:endParaRPr lang="cs-CZ" dirty="0"/>
              </a:p>
            </p:txBody>
          </p:sp>
        </mc:Choice>
        <mc:Fallback xmlns="">
          <p:sp>
            <p:nvSpPr>
              <p:cNvPr id="12" name="TextovéPole 11">
                <a:extLst>
                  <a:ext uri="{FF2B5EF4-FFF2-40B4-BE49-F238E27FC236}">
                    <a16:creationId xmlns:a16="http://schemas.microsoft.com/office/drawing/2014/main" id="{F72C58E6-6956-3AA7-51C5-DB1BCD33D44D}"/>
                  </a:ext>
                </a:extLst>
              </p:cNvPr>
              <p:cNvSpPr txBox="1">
                <a:spLocks noRot="1" noChangeAspect="1" noMove="1" noResize="1" noEditPoints="1" noAdjustHandles="1" noChangeArrowheads="1" noChangeShapeType="1" noTextEdit="1"/>
              </p:cNvSpPr>
              <p:nvPr/>
            </p:nvSpPr>
            <p:spPr>
              <a:xfrm>
                <a:off x="3348489" y="3805482"/>
                <a:ext cx="2447017" cy="299313"/>
              </a:xfrm>
              <a:prstGeom prst="rect">
                <a:avLst/>
              </a:prstGeom>
              <a:blipFill>
                <a:blip r:embed="rId7"/>
                <a:stretch>
                  <a:fillRect l="-2488" r="-249" b="-26531"/>
                </a:stretch>
              </a:blipFill>
            </p:spPr>
            <p:txBody>
              <a:bodyPr/>
              <a:lstStyle/>
              <a:p>
                <a:r>
                  <a:rPr lang="cs-CZ">
                    <a:noFill/>
                  </a:rPr>
                  <a:t> </a:t>
                </a:r>
              </a:p>
            </p:txBody>
          </p:sp>
        </mc:Fallback>
      </mc:AlternateContent>
      <p:sp>
        <p:nvSpPr>
          <p:cNvPr id="14" name="Obdélník: se zakulacenými rohy 13">
            <a:extLst>
              <a:ext uri="{FF2B5EF4-FFF2-40B4-BE49-F238E27FC236}">
                <a16:creationId xmlns:a16="http://schemas.microsoft.com/office/drawing/2014/main" id="{3F6829EC-32D3-8FD1-CD16-F583F007AF1A}"/>
              </a:ext>
            </a:extLst>
          </p:cNvPr>
          <p:cNvSpPr/>
          <p:nvPr/>
        </p:nvSpPr>
        <p:spPr>
          <a:xfrm>
            <a:off x="4478400" y="2484675"/>
            <a:ext cx="669664" cy="357318"/>
          </a:xfrm>
          <a:prstGeom prst="roundRect">
            <a:avLst/>
          </a:prstGeom>
          <a:noFill/>
          <a:ln w="12700">
            <a:solidFill>
              <a:schemeClr val="bg1">
                <a:lumMod val="6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solidFill>
                <a:schemeClr val="bg1">
                  <a:lumMod val="65000"/>
                </a:schemeClr>
              </a:solidFill>
            </a:endParaRPr>
          </a:p>
        </p:txBody>
      </p:sp>
      <p:sp>
        <p:nvSpPr>
          <p:cNvPr id="25" name="Obdélník: se zakulacenými rohy 24">
            <a:extLst>
              <a:ext uri="{FF2B5EF4-FFF2-40B4-BE49-F238E27FC236}">
                <a16:creationId xmlns:a16="http://schemas.microsoft.com/office/drawing/2014/main" id="{E03DDB33-8D88-223A-16C9-BBE34A4B4C6D}"/>
              </a:ext>
            </a:extLst>
          </p:cNvPr>
          <p:cNvSpPr/>
          <p:nvPr/>
        </p:nvSpPr>
        <p:spPr>
          <a:xfrm>
            <a:off x="5366122" y="2484675"/>
            <a:ext cx="844466" cy="357318"/>
          </a:xfrm>
          <a:prstGeom prst="roundRect">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mc:AlternateContent xmlns:mc="http://schemas.openxmlformats.org/markup-compatibility/2006" xmlns:a14="http://schemas.microsoft.com/office/drawing/2010/main">
        <mc:Choice Requires="a14">
          <p:sp>
            <p:nvSpPr>
              <p:cNvPr id="26" name="TextovéPole 25">
                <a:extLst>
                  <a:ext uri="{FF2B5EF4-FFF2-40B4-BE49-F238E27FC236}">
                    <a16:creationId xmlns:a16="http://schemas.microsoft.com/office/drawing/2014/main" id="{0EA8EABD-2C27-84CE-9913-0A15CBCE1A6A}"/>
                  </a:ext>
                </a:extLst>
              </p:cNvPr>
              <p:cNvSpPr txBox="1"/>
              <p:nvPr/>
            </p:nvSpPr>
            <p:spPr>
              <a:xfrm>
                <a:off x="6050183" y="1758528"/>
                <a:ext cx="1956177" cy="307777"/>
              </a:xfrm>
              <a:prstGeom prst="rect">
                <a:avLst/>
              </a:prstGeom>
              <a:noFill/>
            </p:spPr>
            <p:txBody>
              <a:bodyPr wrap="none" rtlCol="0">
                <a:spAutoFit/>
              </a:bodyPr>
              <a:lstStyle/>
              <a:p>
                <a:r>
                  <a:rPr lang="en-GB" sz="1400" b="1" dirty="0" err="1">
                    <a:solidFill>
                      <a:srgbClr val="FF0000"/>
                    </a:solidFill>
                    <a:latin typeface="Corbel" panose="020B0503020204020204" pitchFamily="34" charset="0"/>
                  </a:rPr>
                  <a:t>flexo</a:t>
                </a:r>
                <a:r>
                  <a:rPr lang="en-GB" sz="1400" b="1" dirty="0">
                    <a:solidFill>
                      <a:srgbClr val="FF0000"/>
                    </a:solidFill>
                    <a:latin typeface="Corbel" panose="020B0503020204020204" pitchFamily="34" charset="0"/>
                  </a:rPr>
                  <a:t> (</a:t>
                </a:r>
                <a14:m>
                  <m:oMath xmlns:m="http://schemas.openxmlformats.org/officeDocument/2006/math">
                    <m:r>
                      <a:rPr lang="en-GB" sz="1400" b="1" i="0" smtClean="0">
                        <a:solidFill>
                          <a:srgbClr val="FF0000"/>
                        </a:solidFill>
                        <a:latin typeface="Cambria Math" panose="02040503050406030204" pitchFamily="18" charset="0"/>
                      </a:rPr>
                      <m:t>𝛁</m:t>
                    </m:r>
                    <m:r>
                      <a:rPr lang="en-GB" sz="1400" b="1" i="1" smtClean="0">
                        <a:solidFill>
                          <a:srgbClr val="FF0000"/>
                        </a:solidFill>
                        <a:latin typeface="Cambria Math" panose="02040503050406030204" pitchFamily="18" charset="0"/>
                      </a:rPr>
                      <m:t>𝑬</m:t>
                    </m:r>
                    <m:r>
                      <a:rPr lang="en-GB" sz="1400" b="1" i="1" smtClean="0">
                        <a:solidFill>
                          <a:srgbClr val="FF0000"/>
                        </a:solidFill>
                        <a:latin typeface="Cambria Math" panose="02040503050406030204" pitchFamily="18" charset="0"/>
                      </a:rPr>
                      <m:t>−</m:t>
                    </m:r>
                    <m:r>
                      <a:rPr lang="en-GB" sz="1400" b="1" i="1" smtClean="0">
                        <a:solidFill>
                          <a:srgbClr val="FF0000"/>
                        </a:solidFill>
                        <a:latin typeface="Cambria Math" panose="02040503050406030204" pitchFamily="18" charset="0"/>
                      </a:rPr>
                      <m:t>𝜺</m:t>
                    </m:r>
                  </m:oMath>
                </a14:m>
                <a:r>
                  <a:rPr lang="en-GB" sz="1400" b="1" dirty="0">
                    <a:solidFill>
                      <a:srgbClr val="FF0000"/>
                    </a:solidFill>
                    <a:latin typeface="Corbel" panose="020B0503020204020204" pitchFamily="34" charset="0"/>
                  </a:rPr>
                  <a:t> coupling)</a:t>
                </a:r>
              </a:p>
            </p:txBody>
          </p:sp>
        </mc:Choice>
        <mc:Fallback xmlns="">
          <p:sp>
            <p:nvSpPr>
              <p:cNvPr id="26" name="TextovéPole 25">
                <a:extLst>
                  <a:ext uri="{FF2B5EF4-FFF2-40B4-BE49-F238E27FC236}">
                    <a16:creationId xmlns:a16="http://schemas.microsoft.com/office/drawing/2014/main" id="{0EA8EABD-2C27-84CE-9913-0A15CBCE1A6A}"/>
                  </a:ext>
                </a:extLst>
              </p:cNvPr>
              <p:cNvSpPr txBox="1">
                <a:spLocks noRot="1" noChangeAspect="1" noMove="1" noResize="1" noEditPoints="1" noAdjustHandles="1" noChangeArrowheads="1" noChangeShapeType="1" noTextEdit="1"/>
              </p:cNvSpPr>
              <p:nvPr/>
            </p:nvSpPr>
            <p:spPr>
              <a:xfrm>
                <a:off x="6050183" y="1758528"/>
                <a:ext cx="1956177" cy="307777"/>
              </a:xfrm>
              <a:prstGeom prst="rect">
                <a:avLst/>
              </a:prstGeom>
              <a:blipFill>
                <a:blip r:embed="rId8"/>
                <a:stretch>
                  <a:fillRect l="-935" t="-1961" b="-19608"/>
                </a:stretch>
              </a:blipFill>
            </p:spPr>
            <p:txBody>
              <a:bodyPr/>
              <a:lstStyle/>
              <a:p>
                <a:r>
                  <a:rPr lang="cs-CZ">
                    <a:noFill/>
                  </a:rPr>
                  <a:t> </a:t>
                </a:r>
              </a:p>
            </p:txBody>
          </p:sp>
        </mc:Fallback>
      </mc:AlternateContent>
      <p:cxnSp>
        <p:nvCxnSpPr>
          <p:cNvPr id="31" name="Přímá spojnice se šipkou 28">
            <a:extLst>
              <a:ext uri="{FF2B5EF4-FFF2-40B4-BE49-F238E27FC236}">
                <a16:creationId xmlns:a16="http://schemas.microsoft.com/office/drawing/2014/main" id="{340DC00D-AFDE-58C2-A43D-F31A0BCA26BD}"/>
              </a:ext>
            </a:extLst>
          </p:cNvPr>
          <p:cNvCxnSpPr>
            <a:cxnSpLocks/>
          </p:cNvCxnSpPr>
          <p:nvPr/>
        </p:nvCxnSpPr>
        <p:spPr>
          <a:xfrm rot="5400000">
            <a:off x="5866356" y="2075569"/>
            <a:ext cx="352380" cy="348802"/>
          </a:xfrm>
          <a:prstGeom prst="curvedConnector3">
            <a:avLst>
              <a:gd name="adj1" fmla="val 50000"/>
            </a:avLst>
          </a:prstGeom>
          <a:ln w="12700">
            <a:solidFill>
              <a:srgbClr val="FF0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6" name="TextovéPole 35">
            <a:extLst>
              <a:ext uri="{FF2B5EF4-FFF2-40B4-BE49-F238E27FC236}">
                <a16:creationId xmlns:a16="http://schemas.microsoft.com/office/drawing/2014/main" id="{0ED2D4E6-E96E-08AD-8D45-319711B65E86}"/>
              </a:ext>
            </a:extLst>
          </p:cNvPr>
          <p:cNvSpPr txBox="1"/>
          <p:nvPr/>
        </p:nvSpPr>
        <p:spPr>
          <a:xfrm>
            <a:off x="6739261" y="2414656"/>
            <a:ext cx="1317069" cy="523220"/>
          </a:xfrm>
          <a:prstGeom prst="rect">
            <a:avLst/>
          </a:prstGeom>
          <a:noFill/>
          <a:ln>
            <a:noFill/>
          </a:ln>
        </p:spPr>
        <p:txBody>
          <a:bodyPr wrap="square" rtlCol="0">
            <a:spAutoFit/>
          </a:bodyPr>
          <a:lstStyle/>
          <a:p>
            <a:r>
              <a:rPr lang="en-GB" sz="1400" b="1">
                <a:solidFill>
                  <a:srgbClr val="92D050"/>
                </a:solidFill>
                <a:latin typeface="Corbel" panose="020B0503020204020204" pitchFamily="34" charset="0"/>
              </a:rPr>
              <a:t>strain gradient elasticity</a:t>
            </a:r>
          </a:p>
        </p:txBody>
      </p:sp>
      <p:sp>
        <p:nvSpPr>
          <p:cNvPr id="37" name="Obdélník: se zakulacenými rohy 36">
            <a:extLst>
              <a:ext uri="{FF2B5EF4-FFF2-40B4-BE49-F238E27FC236}">
                <a16:creationId xmlns:a16="http://schemas.microsoft.com/office/drawing/2014/main" id="{A152968A-9A40-D206-659B-2E3CA8C8B5D3}"/>
              </a:ext>
            </a:extLst>
          </p:cNvPr>
          <p:cNvSpPr/>
          <p:nvPr/>
        </p:nvSpPr>
        <p:spPr>
          <a:xfrm>
            <a:off x="4822613" y="2924944"/>
            <a:ext cx="1213785" cy="357318"/>
          </a:xfrm>
          <a:prstGeom prst="roundRect">
            <a:avLst/>
          </a:prstGeom>
          <a:noFill/>
          <a:ln w="12700">
            <a:solidFill>
              <a:srgbClr val="92D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cxnSp>
        <p:nvCxnSpPr>
          <p:cNvPr id="38" name="Přímá spojnice se šipkou 28">
            <a:extLst>
              <a:ext uri="{FF2B5EF4-FFF2-40B4-BE49-F238E27FC236}">
                <a16:creationId xmlns:a16="http://schemas.microsoft.com/office/drawing/2014/main" id="{5F2E1FA8-AEB3-3D93-B63A-D3BFE2B02A89}"/>
              </a:ext>
            </a:extLst>
          </p:cNvPr>
          <p:cNvCxnSpPr>
            <a:cxnSpLocks/>
            <a:stCxn id="36" idx="1"/>
          </p:cNvCxnSpPr>
          <p:nvPr/>
        </p:nvCxnSpPr>
        <p:spPr>
          <a:xfrm rot="10800000" flipV="1">
            <a:off x="6084175" y="2676266"/>
            <a:ext cx="655087" cy="464702"/>
          </a:xfrm>
          <a:prstGeom prst="curvedConnector3">
            <a:avLst>
              <a:gd name="adj1" fmla="val 50000"/>
            </a:avLst>
          </a:prstGeom>
          <a:ln w="12700">
            <a:solidFill>
              <a:srgbClr val="92D05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mc:AlternateContent xmlns:mc="http://schemas.openxmlformats.org/markup-compatibility/2006" xmlns:a14="http://schemas.microsoft.com/office/drawing/2010/main">
        <mc:Choice Requires="a14">
          <p:sp>
            <p:nvSpPr>
              <p:cNvPr id="45" name="TextovéPole 44">
                <a:extLst>
                  <a:ext uri="{FF2B5EF4-FFF2-40B4-BE49-F238E27FC236}">
                    <a16:creationId xmlns:a16="http://schemas.microsoft.com/office/drawing/2014/main" id="{5945C59E-AA37-AA6D-074C-4C14C5CCCE18}"/>
                  </a:ext>
                </a:extLst>
              </p:cNvPr>
              <p:cNvSpPr txBox="1"/>
              <p:nvPr/>
            </p:nvSpPr>
            <p:spPr>
              <a:xfrm>
                <a:off x="381666" y="3675854"/>
                <a:ext cx="2518385" cy="307777"/>
              </a:xfrm>
              <a:prstGeom prst="rect">
                <a:avLst/>
              </a:prstGeom>
              <a:solidFill>
                <a:schemeClr val="bg1"/>
              </a:solidFill>
            </p:spPr>
            <p:txBody>
              <a:bodyPr wrap="square" rtlCol="0">
                <a:spAutoFit/>
              </a:bodyPr>
              <a:lstStyle/>
              <a:p>
                <a:pPr algn="ctr"/>
                <a:r>
                  <a:rPr lang="en-GB" sz="1400" b="1" dirty="0">
                    <a:solidFill>
                      <a:schemeClr val="bg1">
                        <a:lumMod val="65000"/>
                      </a:schemeClr>
                    </a:solidFill>
                    <a:latin typeface="Corbel" panose="020B0503020204020204" pitchFamily="34" charset="0"/>
                  </a:rPr>
                  <a:t>direct piezo (</a:t>
                </a:r>
                <a14:m>
                  <m:oMath xmlns:m="http://schemas.openxmlformats.org/officeDocument/2006/math">
                    <m:r>
                      <a:rPr lang="en-GB" sz="1400" b="1" i="1" smtClean="0">
                        <a:solidFill>
                          <a:schemeClr val="bg1">
                            <a:lumMod val="65000"/>
                          </a:schemeClr>
                        </a:solidFill>
                        <a:latin typeface="Cambria Math" panose="02040503050406030204" pitchFamily="18" charset="0"/>
                      </a:rPr>
                      <m:t>𝑬</m:t>
                    </m:r>
                    <m:r>
                      <a:rPr lang="en-GB" sz="1400" b="1" i="1" smtClean="0">
                        <a:solidFill>
                          <a:schemeClr val="bg1">
                            <a:lumMod val="65000"/>
                          </a:schemeClr>
                        </a:solidFill>
                        <a:latin typeface="Cambria Math" panose="02040503050406030204" pitchFamily="18" charset="0"/>
                      </a:rPr>
                      <m:t>−</m:t>
                    </m:r>
                    <m:r>
                      <a:rPr lang="en-GB" sz="1400" b="1" i="1" smtClean="0">
                        <a:solidFill>
                          <a:schemeClr val="bg1">
                            <a:lumMod val="65000"/>
                          </a:schemeClr>
                        </a:solidFill>
                        <a:latin typeface="Cambria Math" panose="02040503050406030204" pitchFamily="18" charset="0"/>
                      </a:rPr>
                      <m:t>𝜺</m:t>
                    </m:r>
                  </m:oMath>
                </a14:m>
                <a:r>
                  <a:rPr lang="en-GB" sz="1400" b="1" dirty="0">
                    <a:solidFill>
                      <a:schemeClr val="bg1">
                        <a:lumMod val="65000"/>
                      </a:schemeClr>
                    </a:solidFill>
                    <a:latin typeface="Corbel" panose="020B0503020204020204" pitchFamily="34" charset="0"/>
                  </a:rPr>
                  <a:t>  coupling)</a:t>
                </a:r>
              </a:p>
            </p:txBody>
          </p:sp>
        </mc:Choice>
        <mc:Fallback xmlns="">
          <p:sp>
            <p:nvSpPr>
              <p:cNvPr id="45" name="TextovéPole 44">
                <a:extLst>
                  <a:ext uri="{FF2B5EF4-FFF2-40B4-BE49-F238E27FC236}">
                    <a16:creationId xmlns:a16="http://schemas.microsoft.com/office/drawing/2014/main" id="{5945C59E-AA37-AA6D-074C-4C14C5CCCE18}"/>
                  </a:ext>
                </a:extLst>
              </p:cNvPr>
              <p:cNvSpPr txBox="1">
                <a:spLocks noRot="1" noChangeAspect="1" noMove="1" noResize="1" noEditPoints="1" noAdjustHandles="1" noChangeArrowheads="1" noChangeShapeType="1" noTextEdit="1"/>
              </p:cNvSpPr>
              <p:nvPr/>
            </p:nvSpPr>
            <p:spPr>
              <a:xfrm>
                <a:off x="381666" y="3675854"/>
                <a:ext cx="2518385" cy="307777"/>
              </a:xfrm>
              <a:prstGeom prst="rect">
                <a:avLst/>
              </a:prstGeom>
              <a:blipFill>
                <a:blip r:embed="rId9"/>
                <a:stretch>
                  <a:fillRect t="-4000" b="-20000"/>
                </a:stretch>
              </a:blipFill>
            </p:spPr>
            <p:txBody>
              <a:bodyPr/>
              <a:lstStyle/>
              <a:p>
                <a:r>
                  <a:rPr lang="cs-CZ">
                    <a:noFill/>
                  </a:rPr>
                  <a:t> </a:t>
                </a:r>
              </a:p>
            </p:txBody>
          </p:sp>
        </mc:Fallback>
      </mc:AlternateContent>
      <p:cxnSp>
        <p:nvCxnSpPr>
          <p:cNvPr id="46" name="Přímá spojnice se šipkou 28">
            <a:extLst>
              <a:ext uri="{FF2B5EF4-FFF2-40B4-BE49-F238E27FC236}">
                <a16:creationId xmlns:a16="http://schemas.microsoft.com/office/drawing/2014/main" id="{3F8CEBA0-14BD-D890-B819-D52F0FF5D5AA}"/>
              </a:ext>
            </a:extLst>
          </p:cNvPr>
          <p:cNvCxnSpPr>
            <a:cxnSpLocks/>
            <a:stCxn id="45" idx="3"/>
          </p:cNvCxnSpPr>
          <p:nvPr/>
        </p:nvCxnSpPr>
        <p:spPr>
          <a:xfrm flipV="1">
            <a:off x="2900051" y="3664526"/>
            <a:ext cx="1310557" cy="165217"/>
          </a:xfrm>
          <a:prstGeom prst="curvedConnector3">
            <a:avLst>
              <a:gd name="adj1" fmla="val 50000"/>
            </a:avLst>
          </a:prstGeom>
          <a:ln w="12700">
            <a:solidFill>
              <a:schemeClr val="bg1">
                <a:lumMod val="65000"/>
              </a:schemeClr>
            </a:solidFill>
            <a:prstDash val="sysDash"/>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47" name="Obdélník: se zakulacenými rohy 46">
            <a:extLst>
              <a:ext uri="{FF2B5EF4-FFF2-40B4-BE49-F238E27FC236}">
                <a16:creationId xmlns:a16="http://schemas.microsoft.com/office/drawing/2014/main" id="{BC266582-34BC-FA7D-9EC0-A577A6DBDF09}"/>
              </a:ext>
            </a:extLst>
          </p:cNvPr>
          <p:cNvSpPr/>
          <p:nvPr/>
        </p:nvSpPr>
        <p:spPr>
          <a:xfrm>
            <a:off x="4283968" y="3365213"/>
            <a:ext cx="669664" cy="357318"/>
          </a:xfrm>
          <a:prstGeom prst="roundRect">
            <a:avLst/>
          </a:prstGeom>
          <a:noFill/>
          <a:ln w="12700">
            <a:solidFill>
              <a:schemeClr val="bg1">
                <a:lumMod val="65000"/>
              </a:schemeClr>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solidFill>
                <a:schemeClr val="bg1">
                  <a:lumMod val="65000"/>
                </a:schemeClr>
              </a:solidFill>
            </a:endParaRPr>
          </a:p>
        </p:txBody>
      </p:sp>
      <p:sp>
        <p:nvSpPr>
          <p:cNvPr id="52" name="Obdélník: se zakulacenými rohy 51">
            <a:extLst>
              <a:ext uri="{FF2B5EF4-FFF2-40B4-BE49-F238E27FC236}">
                <a16:creationId xmlns:a16="http://schemas.microsoft.com/office/drawing/2014/main" id="{0851AE7E-8851-37C2-99E7-4AC136EF63BD}"/>
              </a:ext>
            </a:extLst>
          </p:cNvPr>
          <p:cNvSpPr/>
          <p:nvPr/>
        </p:nvSpPr>
        <p:spPr>
          <a:xfrm>
            <a:off x="5165180" y="3365818"/>
            <a:ext cx="1045408" cy="357318"/>
          </a:xfrm>
          <a:prstGeom prst="roundRect">
            <a:avLst/>
          </a:prstGeom>
          <a:noFill/>
          <a:ln w="127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mc:AlternateContent xmlns:mc="http://schemas.openxmlformats.org/markup-compatibility/2006" xmlns:a14="http://schemas.microsoft.com/office/drawing/2010/main">
        <mc:Choice Requires="a14">
          <p:sp>
            <p:nvSpPr>
              <p:cNvPr id="53" name="TextovéPole 52">
                <a:extLst>
                  <a:ext uri="{FF2B5EF4-FFF2-40B4-BE49-F238E27FC236}">
                    <a16:creationId xmlns:a16="http://schemas.microsoft.com/office/drawing/2014/main" id="{A0373A11-87D0-9155-39CC-C0401AC90F62}"/>
                  </a:ext>
                </a:extLst>
              </p:cNvPr>
              <p:cNvSpPr txBox="1"/>
              <p:nvPr/>
            </p:nvSpPr>
            <p:spPr>
              <a:xfrm>
                <a:off x="6845504" y="3664526"/>
                <a:ext cx="1974968" cy="307777"/>
              </a:xfrm>
              <a:prstGeom prst="rect">
                <a:avLst/>
              </a:prstGeom>
              <a:noFill/>
            </p:spPr>
            <p:txBody>
              <a:bodyPr wrap="square" rtlCol="0">
                <a:spAutoFit/>
              </a:bodyPr>
              <a:lstStyle/>
              <a:p>
                <a:r>
                  <a:rPr lang="en-GB" sz="1400" b="1" dirty="0" err="1">
                    <a:solidFill>
                      <a:srgbClr val="FF0000"/>
                    </a:solidFill>
                    <a:latin typeface="Corbel" panose="020B0503020204020204" pitchFamily="34" charset="0"/>
                  </a:rPr>
                  <a:t>flexo</a:t>
                </a:r>
                <a:r>
                  <a:rPr lang="en-GB" sz="1400" b="1" dirty="0">
                    <a:solidFill>
                      <a:srgbClr val="FF0000"/>
                    </a:solidFill>
                    <a:latin typeface="Corbel" panose="020B0503020204020204" pitchFamily="34" charset="0"/>
                  </a:rPr>
                  <a:t> (</a:t>
                </a:r>
                <a14:m>
                  <m:oMath xmlns:m="http://schemas.openxmlformats.org/officeDocument/2006/math">
                    <m:r>
                      <a:rPr lang="en-GB" sz="1400" b="1" i="0" smtClean="0">
                        <a:solidFill>
                          <a:srgbClr val="FF0000"/>
                        </a:solidFill>
                        <a:latin typeface="Cambria Math" panose="02040503050406030204" pitchFamily="18" charset="0"/>
                      </a:rPr>
                      <m:t>𝛁</m:t>
                    </m:r>
                    <m:r>
                      <a:rPr lang="en-GB" sz="1400" b="1" i="1" smtClean="0">
                        <a:solidFill>
                          <a:srgbClr val="FF0000"/>
                        </a:solidFill>
                        <a:latin typeface="Cambria Math" panose="02040503050406030204" pitchFamily="18" charset="0"/>
                      </a:rPr>
                      <m:t>𝜺</m:t>
                    </m:r>
                    <m:r>
                      <a:rPr lang="en-GB" sz="1400" b="1" i="1" smtClean="0">
                        <a:solidFill>
                          <a:srgbClr val="FF0000"/>
                        </a:solidFill>
                        <a:latin typeface="Cambria Math" panose="02040503050406030204" pitchFamily="18" charset="0"/>
                      </a:rPr>
                      <m:t>−</m:t>
                    </m:r>
                    <m:r>
                      <a:rPr lang="en-GB" sz="1400" b="1" i="1" smtClean="0">
                        <a:solidFill>
                          <a:srgbClr val="FF0000"/>
                        </a:solidFill>
                        <a:latin typeface="Cambria Math" panose="02040503050406030204" pitchFamily="18" charset="0"/>
                      </a:rPr>
                      <m:t>𝑬</m:t>
                    </m:r>
                  </m:oMath>
                </a14:m>
                <a:r>
                  <a:rPr lang="en-GB" sz="1400" b="1" dirty="0">
                    <a:solidFill>
                      <a:srgbClr val="FF0000"/>
                    </a:solidFill>
                    <a:latin typeface="Corbel" panose="020B0503020204020204" pitchFamily="34" charset="0"/>
                  </a:rPr>
                  <a:t> coupling)</a:t>
                </a:r>
              </a:p>
            </p:txBody>
          </p:sp>
        </mc:Choice>
        <mc:Fallback xmlns="">
          <p:sp>
            <p:nvSpPr>
              <p:cNvPr id="53" name="TextovéPole 52">
                <a:extLst>
                  <a:ext uri="{FF2B5EF4-FFF2-40B4-BE49-F238E27FC236}">
                    <a16:creationId xmlns:a16="http://schemas.microsoft.com/office/drawing/2014/main" id="{A0373A11-87D0-9155-39CC-C0401AC90F62}"/>
                  </a:ext>
                </a:extLst>
              </p:cNvPr>
              <p:cNvSpPr txBox="1">
                <a:spLocks noRot="1" noChangeAspect="1" noMove="1" noResize="1" noEditPoints="1" noAdjustHandles="1" noChangeArrowheads="1" noChangeShapeType="1" noTextEdit="1"/>
              </p:cNvSpPr>
              <p:nvPr/>
            </p:nvSpPr>
            <p:spPr>
              <a:xfrm>
                <a:off x="6845504" y="3664526"/>
                <a:ext cx="1974968" cy="307777"/>
              </a:xfrm>
              <a:prstGeom prst="rect">
                <a:avLst/>
              </a:prstGeom>
              <a:blipFill>
                <a:blip r:embed="rId10"/>
                <a:stretch>
                  <a:fillRect l="-926" t="-3922" b="-19608"/>
                </a:stretch>
              </a:blipFill>
            </p:spPr>
            <p:txBody>
              <a:bodyPr/>
              <a:lstStyle/>
              <a:p>
                <a:r>
                  <a:rPr lang="cs-CZ">
                    <a:noFill/>
                  </a:rPr>
                  <a:t> </a:t>
                </a:r>
              </a:p>
            </p:txBody>
          </p:sp>
        </mc:Fallback>
      </mc:AlternateContent>
      <p:cxnSp>
        <p:nvCxnSpPr>
          <p:cNvPr id="54" name="Přímá spojnice se šipkou 28">
            <a:extLst>
              <a:ext uri="{FF2B5EF4-FFF2-40B4-BE49-F238E27FC236}">
                <a16:creationId xmlns:a16="http://schemas.microsoft.com/office/drawing/2014/main" id="{83242959-3C99-B3BD-A3DF-0A918528F636}"/>
              </a:ext>
            </a:extLst>
          </p:cNvPr>
          <p:cNvCxnSpPr>
            <a:cxnSpLocks/>
            <a:stCxn id="53" idx="1"/>
          </p:cNvCxnSpPr>
          <p:nvPr/>
        </p:nvCxnSpPr>
        <p:spPr>
          <a:xfrm rot="10800000">
            <a:off x="6264190" y="3514871"/>
            <a:ext cx="581314" cy="303544"/>
          </a:xfrm>
          <a:prstGeom prst="curvedConnector3">
            <a:avLst>
              <a:gd name="adj1" fmla="val 50000"/>
            </a:avLst>
          </a:prstGeom>
          <a:ln w="12700">
            <a:solidFill>
              <a:srgbClr val="FF0000"/>
            </a:solidFill>
            <a:prstDash val="sysDash"/>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61" name="Obdélník: se zakulacenými rohy 60">
            <a:extLst>
              <a:ext uri="{FF2B5EF4-FFF2-40B4-BE49-F238E27FC236}">
                <a16:creationId xmlns:a16="http://schemas.microsoft.com/office/drawing/2014/main" id="{DA328E84-A440-88EF-6861-0D8E85C7198B}"/>
              </a:ext>
            </a:extLst>
          </p:cNvPr>
          <p:cNvSpPr/>
          <p:nvPr/>
        </p:nvSpPr>
        <p:spPr>
          <a:xfrm>
            <a:off x="3777204" y="2924944"/>
            <a:ext cx="808567" cy="357318"/>
          </a:xfrm>
          <a:prstGeom prst="roundRect">
            <a:avLst/>
          </a:prstGeom>
          <a:noFill/>
          <a:ln w="12700">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
        <p:nvSpPr>
          <p:cNvPr id="63" name="TextovéPole 62">
            <a:extLst>
              <a:ext uri="{FF2B5EF4-FFF2-40B4-BE49-F238E27FC236}">
                <a16:creationId xmlns:a16="http://schemas.microsoft.com/office/drawing/2014/main" id="{0AAF9925-C493-E771-93B6-8B1D8DD07A53}"/>
              </a:ext>
            </a:extLst>
          </p:cNvPr>
          <p:cNvSpPr txBox="1"/>
          <p:nvPr/>
        </p:nvSpPr>
        <p:spPr>
          <a:xfrm>
            <a:off x="6552363" y="4216314"/>
            <a:ext cx="1503967" cy="523220"/>
          </a:xfrm>
          <a:prstGeom prst="rect">
            <a:avLst/>
          </a:prstGeom>
          <a:noFill/>
          <a:ln>
            <a:noFill/>
          </a:ln>
        </p:spPr>
        <p:txBody>
          <a:bodyPr wrap="square" rtlCol="0">
            <a:spAutoFit/>
          </a:bodyPr>
          <a:lstStyle/>
          <a:p>
            <a:r>
              <a:rPr lang="en-GB" sz="1400" b="1">
                <a:solidFill>
                  <a:srgbClr val="FFC000"/>
                </a:solidFill>
                <a:latin typeface="Corbel" panose="020B0503020204020204" pitchFamily="34" charset="0"/>
              </a:rPr>
              <a:t>higher-grade polarization</a:t>
            </a:r>
          </a:p>
        </p:txBody>
      </p:sp>
      <p:sp>
        <p:nvSpPr>
          <p:cNvPr id="64" name="Obdélník: se zakulacenými rohy 63">
            <a:extLst>
              <a:ext uri="{FF2B5EF4-FFF2-40B4-BE49-F238E27FC236}">
                <a16:creationId xmlns:a16="http://schemas.microsoft.com/office/drawing/2014/main" id="{1AD39300-CB62-E447-0DC8-592F47848B52}"/>
              </a:ext>
            </a:extLst>
          </p:cNvPr>
          <p:cNvSpPr/>
          <p:nvPr/>
        </p:nvSpPr>
        <p:spPr>
          <a:xfrm>
            <a:off x="4928855" y="3798287"/>
            <a:ext cx="866651" cy="357318"/>
          </a:xfrm>
          <a:prstGeom prst="roundRect">
            <a:avLst/>
          </a:prstGeom>
          <a:noFill/>
          <a:ln w="12700">
            <a:solidFill>
              <a:srgbClr val="FFC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cxnSp>
        <p:nvCxnSpPr>
          <p:cNvPr id="65" name="Přímá spojnice se šipkou 28">
            <a:extLst>
              <a:ext uri="{FF2B5EF4-FFF2-40B4-BE49-F238E27FC236}">
                <a16:creationId xmlns:a16="http://schemas.microsoft.com/office/drawing/2014/main" id="{E9797177-5410-19DB-5E9D-DAEA6C45BE32}"/>
              </a:ext>
            </a:extLst>
          </p:cNvPr>
          <p:cNvCxnSpPr>
            <a:cxnSpLocks/>
          </p:cNvCxnSpPr>
          <p:nvPr/>
        </p:nvCxnSpPr>
        <p:spPr>
          <a:xfrm rot="10800000">
            <a:off x="5867517" y="3972303"/>
            <a:ext cx="655085" cy="423692"/>
          </a:xfrm>
          <a:prstGeom prst="curvedConnector3">
            <a:avLst>
              <a:gd name="adj1" fmla="val 50000"/>
            </a:avLst>
          </a:prstGeom>
          <a:ln w="12700">
            <a:solidFill>
              <a:srgbClr val="FFC000"/>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73" name="TextovéPole 72">
            <a:extLst>
              <a:ext uri="{FF2B5EF4-FFF2-40B4-BE49-F238E27FC236}">
                <a16:creationId xmlns:a16="http://schemas.microsoft.com/office/drawing/2014/main" id="{15B6857D-E113-B110-ABAA-EE8DA95416C0}"/>
              </a:ext>
            </a:extLst>
          </p:cNvPr>
          <p:cNvSpPr txBox="1"/>
          <p:nvPr/>
        </p:nvSpPr>
        <p:spPr>
          <a:xfrm>
            <a:off x="1307048" y="5098454"/>
            <a:ext cx="6529898" cy="1169551"/>
          </a:xfrm>
          <a:prstGeom prst="rect">
            <a:avLst/>
          </a:prstGeom>
          <a:noFill/>
        </p:spPr>
        <p:txBody>
          <a:bodyPr wrap="square" rtlCol="0">
            <a:spAutoFit/>
          </a:bodyPr>
          <a:lstStyle/>
          <a:p>
            <a:pPr marL="285750" indent="-285750">
              <a:buClr>
                <a:srgbClr val="FF0000"/>
              </a:buClr>
              <a:buSzPct val="150000"/>
              <a:buFont typeface="Wingdings" panose="05000000000000000000" pitchFamily="2" charset="2"/>
              <a:buChar char="§"/>
            </a:pPr>
            <a:r>
              <a:rPr lang="en-GB" sz="1400" dirty="0">
                <a:latin typeface="Corbel" panose="020B0503020204020204" pitchFamily="34" charset="0"/>
              </a:rPr>
              <a:t>It is well-known that classical continuum mechanics neglects the interaction of material microstructure, and the results are size-independent.</a:t>
            </a:r>
          </a:p>
          <a:p>
            <a:pPr marL="285750" indent="-285750">
              <a:buClr>
                <a:srgbClr val="FF0000"/>
              </a:buClr>
              <a:buSzPct val="150000"/>
              <a:buFont typeface="Wingdings" panose="05000000000000000000" pitchFamily="2" charset="2"/>
              <a:buChar char="§"/>
            </a:pPr>
            <a:r>
              <a:rPr lang="en-GB" sz="1400" dirty="0">
                <a:latin typeface="Corbel" panose="020B0503020204020204" pitchFamily="34" charset="0"/>
              </a:rPr>
              <a:t>It is necessary to employ a more appropriate and reliable size-dependent theory of piezoelectricity in which higher gradients of deformation and electric intensity vector are considered.</a:t>
            </a:r>
          </a:p>
        </p:txBody>
      </p:sp>
      <p:sp>
        <p:nvSpPr>
          <p:cNvPr id="15" name="Obdélník: se zakulacenými rohy 14">
            <a:extLst>
              <a:ext uri="{FF2B5EF4-FFF2-40B4-BE49-F238E27FC236}">
                <a16:creationId xmlns:a16="http://schemas.microsoft.com/office/drawing/2014/main" id="{74F96A6C-D916-6508-10BC-3BB9873A2D8C}"/>
              </a:ext>
            </a:extLst>
          </p:cNvPr>
          <p:cNvSpPr/>
          <p:nvPr/>
        </p:nvSpPr>
        <p:spPr>
          <a:xfrm>
            <a:off x="3950049" y="3785180"/>
            <a:ext cx="788342" cy="357318"/>
          </a:xfrm>
          <a:prstGeom prst="roundRect">
            <a:avLst/>
          </a:prstGeom>
          <a:noFill/>
          <a:ln w="127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359836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980728"/>
            <a:ext cx="9144000" cy="52322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8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Results</a:t>
            </a:r>
            <a:endParaRPr lang="en-GB" sz="2800"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p:txBody>
      </p:sp>
      <p:pic>
        <p:nvPicPr>
          <p:cNvPr id="8" name="Picture 4">
            <a:extLst>
              <a:ext uri="{FF2B5EF4-FFF2-40B4-BE49-F238E27FC236}">
                <a16:creationId xmlns:a16="http://schemas.microsoft.com/office/drawing/2014/main" id="{7015AAAC-602C-0291-BB1C-2130766B5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E01006EF-A1B1-9F87-9649-461700AEA9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9" name="Rectangle 4">
            <a:extLst>
              <a:ext uri="{FF2B5EF4-FFF2-40B4-BE49-F238E27FC236}">
                <a16:creationId xmlns:a16="http://schemas.microsoft.com/office/drawing/2014/main" id="{DAA684A5-664C-B1A3-BD7F-5406BD2BAFB1}"/>
              </a:ext>
            </a:extLst>
          </p:cNvPr>
          <p:cNvSpPr>
            <a:spLocks noChangeArrowheads="1"/>
          </p:cNvSpPr>
          <p:nvPr/>
        </p:nvSpPr>
        <p:spPr bwMode="auto">
          <a:xfrm>
            <a:off x="-252536" y="12904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8" name="Rectangle 6">
            <a:extLst>
              <a:ext uri="{FF2B5EF4-FFF2-40B4-BE49-F238E27FC236}">
                <a16:creationId xmlns:a16="http://schemas.microsoft.com/office/drawing/2014/main" id="{A27D0469-4A0B-AB8E-DE1B-0FCA5D04D7C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6" name="Rectangle 2">
            <a:extLst>
              <a:ext uri="{FF2B5EF4-FFF2-40B4-BE49-F238E27FC236}">
                <a16:creationId xmlns:a16="http://schemas.microsoft.com/office/drawing/2014/main" id="{301449ED-66FD-91C9-EF2D-9B8280D98F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73" name="TextovéPole 72">
            <a:extLst>
              <a:ext uri="{FF2B5EF4-FFF2-40B4-BE49-F238E27FC236}">
                <a16:creationId xmlns:a16="http://schemas.microsoft.com/office/drawing/2014/main" id="{15B6857D-E113-B110-ABAA-EE8DA95416C0}"/>
              </a:ext>
            </a:extLst>
          </p:cNvPr>
          <p:cNvSpPr txBox="1"/>
          <p:nvPr/>
        </p:nvSpPr>
        <p:spPr>
          <a:xfrm>
            <a:off x="729666" y="1961455"/>
            <a:ext cx="7684665" cy="4616648"/>
          </a:xfrm>
          <a:prstGeom prst="rect">
            <a:avLst/>
          </a:prstGeom>
          <a:noFill/>
        </p:spPr>
        <p:txBody>
          <a:bodyPr wrap="square" rtlCol="0">
            <a:spAutoFit/>
          </a:bodyPr>
          <a:lstStyle/>
          <a:p>
            <a:pPr marL="342900" indent="-342900">
              <a:buClr>
                <a:srgbClr val="FF0000"/>
              </a:buClr>
              <a:buSzPct val="100000"/>
              <a:buFont typeface="+mj-lt"/>
              <a:buAutoNum type="arabicPeriod"/>
            </a:pPr>
            <a:r>
              <a:rPr lang="en-GB" sz="1400" dirty="0">
                <a:latin typeface="Corbel" panose="020B0503020204020204" pitchFamily="34" charset="0"/>
              </a:rPr>
              <a:t>J. </a:t>
            </a:r>
            <a:r>
              <a:rPr lang="en-GB" sz="1400" dirty="0" err="1">
                <a:latin typeface="Corbel" panose="020B0503020204020204" pitchFamily="34" charset="0"/>
              </a:rPr>
              <a:t>Sladek</a:t>
            </a:r>
            <a:r>
              <a:rPr lang="en-GB" sz="1400" dirty="0">
                <a:latin typeface="Corbel" panose="020B0503020204020204" pitchFamily="34" charset="0"/>
              </a:rPr>
              <a:t>, V. </a:t>
            </a:r>
            <a:r>
              <a:rPr lang="en-GB" sz="1400" dirty="0" err="1">
                <a:latin typeface="Corbel" panose="020B0503020204020204" pitchFamily="34" charset="0"/>
              </a:rPr>
              <a:t>Sladek</a:t>
            </a:r>
            <a:r>
              <a:rPr lang="en-GB" sz="1400" dirty="0">
                <a:latin typeface="Corbel" panose="020B0503020204020204" pitchFamily="34" charset="0"/>
              </a:rPr>
              <a:t>, </a:t>
            </a:r>
            <a:r>
              <a:rPr lang="en-GB" sz="1400" dirty="0" err="1">
                <a:latin typeface="Corbel" panose="020B0503020204020204" pitchFamily="34" charset="0"/>
              </a:rPr>
              <a:t>X.Tian</a:t>
            </a:r>
            <a:r>
              <a:rPr lang="en-GB" sz="1400" dirty="0">
                <a:latin typeface="Corbel" panose="020B0503020204020204" pitchFamily="34" charset="0"/>
              </a:rPr>
              <a:t>, Q. Deng: Mixed FEM for flexoelectric effect analyses in a viscoelastic material.  </a:t>
            </a:r>
            <a:r>
              <a:rPr lang="en-GB" sz="1400" i="1" dirty="0">
                <a:latin typeface="Corbel" panose="020B0503020204020204" pitchFamily="34" charset="0"/>
              </a:rPr>
              <a:t>International Journal of Solids and Structures</a:t>
            </a:r>
            <a:r>
              <a:rPr lang="en-GB" sz="1400" dirty="0">
                <a:latin typeface="Corbel" panose="020B0503020204020204" pitchFamily="34" charset="0"/>
              </a:rPr>
              <a:t>, 234-235 (2022) 111269. </a:t>
            </a:r>
          </a:p>
          <a:p>
            <a:pPr marL="342900" indent="-342900">
              <a:buClr>
                <a:srgbClr val="FF0000"/>
              </a:buClr>
              <a:buSzPct val="100000"/>
              <a:buFont typeface="+mj-lt"/>
              <a:buAutoNum type="arabicPeriod"/>
            </a:pPr>
            <a:r>
              <a:rPr lang="en-GB" sz="1400" dirty="0">
                <a:latin typeface="Corbel" panose="020B0503020204020204" pitchFamily="34" charset="0"/>
              </a:rPr>
              <a:t>J. </a:t>
            </a:r>
            <a:r>
              <a:rPr lang="en-GB" sz="1400" dirty="0" err="1">
                <a:latin typeface="Corbel" panose="020B0503020204020204" pitchFamily="34" charset="0"/>
              </a:rPr>
              <a:t>Sladek</a:t>
            </a:r>
            <a:r>
              <a:rPr lang="en-GB" sz="1400" dirty="0">
                <a:latin typeface="Corbel" panose="020B0503020204020204" pitchFamily="34" charset="0"/>
              </a:rPr>
              <a:t>, V. </a:t>
            </a:r>
            <a:r>
              <a:rPr lang="en-GB" sz="1400" dirty="0" err="1">
                <a:latin typeface="Corbel" panose="020B0503020204020204" pitchFamily="34" charset="0"/>
              </a:rPr>
              <a:t>Sladek</a:t>
            </a:r>
            <a:r>
              <a:rPr lang="en-GB" sz="1400" dirty="0">
                <a:latin typeface="Corbel" panose="020B0503020204020204" pitchFamily="34" charset="0"/>
              </a:rPr>
              <a:t>, S.M. Hosseini: Analysis of a curved Timoshenko nano-beam with flexoelectricity, </a:t>
            </a:r>
            <a:r>
              <a:rPr lang="en-GB" sz="1400" i="1" dirty="0">
                <a:latin typeface="Corbel" panose="020B0503020204020204" pitchFamily="34" charset="0"/>
              </a:rPr>
              <a:t>Acta </a:t>
            </a:r>
            <a:r>
              <a:rPr lang="en-GB" sz="1400" i="1" dirty="0" err="1">
                <a:latin typeface="Corbel" panose="020B0503020204020204" pitchFamily="34" charset="0"/>
              </a:rPr>
              <a:t>Mechanica</a:t>
            </a:r>
            <a:r>
              <a:rPr lang="en-GB" sz="1400" i="1" dirty="0">
                <a:latin typeface="Corbel" panose="020B0503020204020204" pitchFamily="34" charset="0"/>
              </a:rPr>
              <a:t> </a:t>
            </a:r>
            <a:r>
              <a:rPr lang="en-GB" sz="1400" dirty="0">
                <a:latin typeface="Corbel" panose="020B0503020204020204" pitchFamily="34" charset="0"/>
              </a:rPr>
              <a:t>232 (2021) 1563-1581. </a:t>
            </a:r>
          </a:p>
          <a:p>
            <a:pPr marL="342900" indent="-342900">
              <a:buClr>
                <a:srgbClr val="FF0000"/>
              </a:buClr>
              <a:buSzPct val="100000"/>
              <a:buFont typeface="+mj-lt"/>
              <a:buAutoNum type="arabicPeriod"/>
            </a:pPr>
            <a:r>
              <a:rPr lang="en-GB" sz="1400" dirty="0">
                <a:latin typeface="Corbel" panose="020B0503020204020204" pitchFamily="34" charset="0"/>
              </a:rPr>
              <a:t>X. Tian, J. </a:t>
            </a:r>
            <a:r>
              <a:rPr lang="en-GB" sz="1400" dirty="0" err="1">
                <a:latin typeface="Corbel" panose="020B0503020204020204" pitchFamily="34" charset="0"/>
              </a:rPr>
              <a:t>Sladek</a:t>
            </a:r>
            <a:r>
              <a:rPr lang="en-GB" sz="1400" dirty="0">
                <a:latin typeface="Corbel" panose="020B0503020204020204" pitchFamily="34" charset="0"/>
              </a:rPr>
              <a:t>, V. </a:t>
            </a:r>
            <a:r>
              <a:rPr lang="en-GB" sz="1400" dirty="0" err="1">
                <a:latin typeface="Corbel" panose="020B0503020204020204" pitchFamily="34" charset="0"/>
              </a:rPr>
              <a:t>Sladek</a:t>
            </a:r>
            <a:r>
              <a:rPr lang="en-GB" sz="1400" dirty="0">
                <a:latin typeface="Corbel" panose="020B0503020204020204" pitchFamily="34" charset="0"/>
              </a:rPr>
              <a:t>, Q. Deng, Q. Li: A collocation mixed finite element method for the analysis of flexoelectric solids. </a:t>
            </a:r>
            <a:r>
              <a:rPr lang="en-GB" sz="1400" i="1" dirty="0">
                <a:latin typeface="Corbel" panose="020B0503020204020204" pitchFamily="34" charset="0"/>
              </a:rPr>
              <a:t>International Journal of Solids and Structures</a:t>
            </a:r>
            <a:r>
              <a:rPr lang="en-GB" sz="1400" dirty="0">
                <a:latin typeface="Corbel" panose="020B0503020204020204" pitchFamily="34" charset="0"/>
              </a:rPr>
              <a:t>, 217-218 (2021) 27-39. </a:t>
            </a:r>
          </a:p>
          <a:p>
            <a:pPr marL="342900" indent="-342900">
              <a:buClr>
                <a:srgbClr val="FF0000"/>
              </a:buClr>
              <a:buSzPct val="100000"/>
              <a:buFont typeface="+mj-lt"/>
              <a:buAutoNum type="arabicPeriod"/>
            </a:pPr>
            <a:r>
              <a:rPr lang="en-GB" sz="1400" dirty="0">
                <a:latin typeface="Corbel" panose="020B0503020204020204" pitchFamily="34" charset="0"/>
              </a:rPr>
              <a:t>J. </a:t>
            </a:r>
            <a:r>
              <a:rPr lang="en-GB" sz="1400" dirty="0" err="1">
                <a:latin typeface="Corbel" panose="020B0503020204020204" pitchFamily="34" charset="0"/>
              </a:rPr>
              <a:t>Sladek</a:t>
            </a:r>
            <a:r>
              <a:rPr lang="en-GB" sz="1400" dirty="0">
                <a:latin typeface="Corbel" panose="020B0503020204020204" pitchFamily="34" charset="0"/>
              </a:rPr>
              <a:t>, S. </a:t>
            </a:r>
            <a:r>
              <a:rPr lang="en-GB" sz="1400" dirty="0" err="1">
                <a:latin typeface="Corbel" panose="020B0503020204020204" pitchFamily="34" charset="0"/>
              </a:rPr>
              <a:t>Hocker</a:t>
            </a:r>
            <a:r>
              <a:rPr lang="en-GB" sz="1400" dirty="0">
                <a:latin typeface="Corbel" panose="020B0503020204020204" pitchFamily="34" charset="0"/>
              </a:rPr>
              <a:t>, H. </a:t>
            </a:r>
            <a:r>
              <a:rPr lang="en-GB" sz="1400" dirty="0" err="1">
                <a:latin typeface="Corbel" panose="020B0503020204020204" pitchFamily="34" charset="0"/>
              </a:rPr>
              <a:t>Lipp</a:t>
            </a:r>
            <a:r>
              <a:rPr lang="en-GB" sz="1400" dirty="0">
                <a:latin typeface="Corbel" panose="020B0503020204020204" pitchFamily="34" charset="0"/>
              </a:rPr>
              <a:t>, V. </a:t>
            </a:r>
            <a:r>
              <a:rPr lang="en-GB" sz="1400" dirty="0" err="1">
                <a:latin typeface="Corbel" panose="020B0503020204020204" pitchFamily="34" charset="0"/>
              </a:rPr>
              <a:t>Sladek</a:t>
            </a:r>
            <a:r>
              <a:rPr lang="en-GB" sz="1400" dirty="0">
                <a:latin typeface="Corbel" panose="020B0503020204020204" pitchFamily="34" charset="0"/>
              </a:rPr>
              <a:t>, Q. Deng: Atomistic approach for the evaluation of direct flexoelectric coefficients in gradient theory, </a:t>
            </a:r>
            <a:r>
              <a:rPr lang="en-GB" sz="1400" i="1" dirty="0">
                <a:latin typeface="Corbel" panose="020B0503020204020204" pitchFamily="34" charset="0"/>
              </a:rPr>
              <a:t>Ferroelectrics</a:t>
            </a:r>
            <a:r>
              <a:rPr lang="en-GB" sz="1400" dirty="0">
                <a:latin typeface="Corbel" panose="020B0503020204020204" pitchFamily="34" charset="0"/>
              </a:rPr>
              <a:t> 569 (2020) 182-195.  </a:t>
            </a:r>
          </a:p>
          <a:p>
            <a:pPr marL="342900" indent="-342900">
              <a:buClr>
                <a:srgbClr val="FF0000"/>
              </a:buClr>
              <a:buSzPct val="100000"/>
              <a:buFont typeface="+mj-lt"/>
              <a:buAutoNum type="arabicPeriod"/>
            </a:pPr>
            <a:r>
              <a:rPr lang="en-GB" sz="1400" dirty="0">
                <a:latin typeface="Corbel" panose="020B0503020204020204" pitchFamily="34" charset="0"/>
              </a:rPr>
              <a:t>X. Tian, M. Xu, Q. Deng, J. </a:t>
            </a:r>
            <a:r>
              <a:rPr lang="en-GB" sz="1400" dirty="0" err="1">
                <a:latin typeface="Corbel" panose="020B0503020204020204" pitchFamily="34" charset="0"/>
              </a:rPr>
              <a:t>Sladek</a:t>
            </a:r>
            <a:r>
              <a:rPr lang="en-GB" sz="1400" dirty="0">
                <a:latin typeface="Corbel" panose="020B0503020204020204" pitchFamily="34" charset="0"/>
              </a:rPr>
              <a:t>, V. </a:t>
            </a:r>
            <a:r>
              <a:rPr lang="en-GB" sz="1400" dirty="0" err="1">
                <a:latin typeface="Corbel" panose="020B0503020204020204" pitchFamily="34" charset="0"/>
              </a:rPr>
              <a:t>Sladek</a:t>
            </a:r>
            <a:r>
              <a:rPr lang="en-GB" sz="1400" dirty="0">
                <a:latin typeface="Corbel" panose="020B0503020204020204" pitchFamily="34" charset="0"/>
              </a:rPr>
              <a:t>, M. </a:t>
            </a:r>
            <a:r>
              <a:rPr lang="en-GB" sz="1400" dirty="0" err="1">
                <a:latin typeface="Corbel" panose="020B0503020204020204" pitchFamily="34" charset="0"/>
              </a:rPr>
              <a:t>Repka</a:t>
            </a:r>
            <a:r>
              <a:rPr lang="en-GB" sz="1400" dirty="0">
                <a:latin typeface="Corbel" panose="020B0503020204020204" pitchFamily="34" charset="0"/>
              </a:rPr>
              <a:t>, Q. Li: Size-dependent direct and converse flexoelectricity around a micro-hole. </a:t>
            </a:r>
            <a:r>
              <a:rPr lang="en-GB" sz="1400" i="1" dirty="0">
                <a:latin typeface="Corbel" panose="020B0503020204020204" pitchFamily="34" charset="0"/>
              </a:rPr>
              <a:t>Acta </a:t>
            </a:r>
            <a:r>
              <a:rPr lang="en-GB" sz="1400" i="1" dirty="0" err="1">
                <a:latin typeface="Corbel" panose="020B0503020204020204" pitchFamily="34" charset="0"/>
              </a:rPr>
              <a:t>Mechanica</a:t>
            </a:r>
            <a:r>
              <a:rPr lang="en-GB" sz="1400" i="1" dirty="0">
                <a:latin typeface="Corbel" panose="020B0503020204020204" pitchFamily="34" charset="0"/>
              </a:rPr>
              <a:t> </a:t>
            </a:r>
            <a:r>
              <a:rPr lang="en-GB" sz="1400" dirty="0">
                <a:latin typeface="Corbel" panose="020B0503020204020204" pitchFamily="34" charset="0"/>
              </a:rPr>
              <a:t>231 (2020) 4851-4865.</a:t>
            </a:r>
          </a:p>
          <a:p>
            <a:pPr marL="342900" indent="-342900">
              <a:buClr>
                <a:srgbClr val="FF0000"/>
              </a:buClr>
              <a:buSzPct val="100000"/>
              <a:buFont typeface="+mj-lt"/>
              <a:buAutoNum type="arabicPeriod"/>
            </a:pPr>
            <a:r>
              <a:rPr lang="en-GB" sz="1400" dirty="0">
                <a:latin typeface="Corbel" panose="020B0503020204020204" pitchFamily="34" charset="0"/>
              </a:rPr>
              <a:t>J. </a:t>
            </a:r>
            <a:r>
              <a:rPr lang="en-GB" sz="1400" dirty="0" err="1">
                <a:latin typeface="Corbel" panose="020B0503020204020204" pitchFamily="34" charset="0"/>
              </a:rPr>
              <a:t>Sladek</a:t>
            </a:r>
            <a:r>
              <a:rPr lang="en-GB" sz="1400" dirty="0">
                <a:latin typeface="Corbel" panose="020B0503020204020204" pitchFamily="34" charset="0"/>
              </a:rPr>
              <a:t>, V. </a:t>
            </a:r>
            <a:r>
              <a:rPr lang="en-GB" sz="1400" dirty="0" err="1">
                <a:latin typeface="Corbel" panose="020B0503020204020204" pitchFamily="34" charset="0"/>
              </a:rPr>
              <a:t>Sladek</a:t>
            </a:r>
            <a:r>
              <a:rPr lang="en-GB" sz="1400" dirty="0">
                <a:latin typeface="Corbel" panose="020B0503020204020204" pitchFamily="34" charset="0"/>
              </a:rPr>
              <a:t>, M. </a:t>
            </a:r>
            <a:r>
              <a:rPr lang="en-GB" sz="1400" dirty="0" err="1">
                <a:latin typeface="Corbel" panose="020B0503020204020204" pitchFamily="34" charset="0"/>
              </a:rPr>
              <a:t>Wunsche</a:t>
            </a:r>
            <a:r>
              <a:rPr lang="en-GB" sz="1400" dirty="0">
                <a:latin typeface="Corbel" panose="020B0503020204020204" pitchFamily="34" charset="0"/>
              </a:rPr>
              <a:t>, Ch. Zhang: Effects of electric field and strain gradients on cracks in piezoelectric solids. </a:t>
            </a:r>
            <a:r>
              <a:rPr lang="en-GB" sz="1400" i="1" dirty="0">
                <a:latin typeface="Corbel" panose="020B0503020204020204" pitchFamily="34" charset="0"/>
              </a:rPr>
              <a:t>European Journal of Mechanics/A Solids </a:t>
            </a:r>
            <a:r>
              <a:rPr lang="en-GB" sz="1400" dirty="0">
                <a:latin typeface="Corbel" panose="020B0503020204020204" pitchFamily="34" charset="0"/>
              </a:rPr>
              <a:t>71 (2018) 187–198.</a:t>
            </a:r>
          </a:p>
          <a:p>
            <a:pPr marL="342900" indent="-342900">
              <a:buClr>
                <a:srgbClr val="FF0000"/>
              </a:buClr>
              <a:buSzPct val="100000"/>
              <a:buFont typeface="+mj-lt"/>
              <a:buAutoNum type="arabicPeriod"/>
            </a:pPr>
            <a:r>
              <a:rPr lang="en-GB" sz="1400" dirty="0">
                <a:latin typeface="Corbel" panose="020B0503020204020204" pitchFamily="34" charset="0"/>
              </a:rPr>
              <a:t>J. </a:t>
            </a:r>
            <a:r>
              <a:rPr lang="en-GB" sz="1400" dirty="0" err="1">
                <a:latin typeface="Corbel" panose="020B0503020204020204" pitchFamily="34" charset="0"/>
              </a:rPr>
              <a:t>Sladek</a:t>
            </a:r>
            <a:r>
              <a:rPr lang="en-GB" sz="1400" dirty="0">
                <a:latin typeface="Corbel" panose="020B0503020204020204" pitchFamily="34" charset="0"/>
              </a:rPr>
              <a:t>, V. </a:t>
            </a:r>
            <a:r>
              <a:rPr lang="en-GB" sz="1400" dirty="0" err="1">
                <a:latin typeface="Corbel" panose="020B0503020204020204" pitchFamily="34" charset="0"/>
              </a:rPr>
              <a:t>Sladek</a:t>
            </a:r>
            <a:r>
              <a:rPr lang="en-GB" sz="1400" dirty="0">
                <a:latin typeface="Corbel" panose="020B0503020204020204" pitchFamily="34" charset="0"/>
              </a:rPr>
              <a:t>, M. </a:t>
            </a:r>
            <a:r>
              <a:rPr lang="en-GB" sz="1400" dirty="0" err="1">
                <a:latin typeface="Corbel" panose="020B0503020204020204" pitchFamily="34" charset="0"/>
              </a:rPr>
              <a:t>Repka</a:t>
            </a:r>
            <a:r>
              <a:rPr lang="en-GB" sz="1400" dirty="0">
                <a:latin typeface="Corbel" panose="020B0503020204020204" pitchFamily="34" charset="0"/>
              </a:rPr>
              <a:t>, E. Pan:  Size effect in piezoelectric semiconductor    nanostructures. </a:t>
            </a:r>
            <a:r>
              <a:rPr lang="en-GB" sz="1400" i="1" dirty="0">
                <a:latin typeface="Corbel" panose="020B0503020204020204" pitchFamily="34" charset="0"/>
              </a:rPr>
              <a:t>Journal of Intelligent Materials Systems and Structures  </a:t>
            </a:r>
            <a:r>
              <a:rPr lang="en-GB" sz="1400" dirty="0">
                <a:latin typeface="Corbel" panose="020B0503020204020204" pitchFamily="34" charset="0"/>
              </a:rPr>
              <a:t>33 (2022) 1351-1363.</a:t>
            </a:r>
          </a:p>
          <a:p>
            <a:pPr marL="342900" indent="-342900">
              <a:buClr>
                <a:srgbClr val="FF0000"/>
              </a:buClr>
              <a:buSzPct val="100000"/>
              <a:buFont typeface="+mj-lt"/>
              <a:buAutoNum type="arabicPeriod"/>
            </a:pPr>
            <a:r>
              <a:rPr lang="en-GB" sz="1400" dirty="0">
                <a:latin typeface="Corbel" panose="020B0503020204020204" pitchFamily="34" charset="0"/>
              </a:rPr>
              <a:t>J. </a:t>
            </a:r>
            <a:r>
              <a:rPr lang="en-GB" sz="1400" dirty="0" err="1">
                <a:latin typeface="Corbel" panose="020B0503020204020204" pitchFamily="34" charset="0"/>
              </a:rPr>
              <a:t>Sladek</a:t>
            </a:r>
            <a:r>
              <a:rPr lang="en-GB" sz="1400" dirty="0">
                <a:latin typeface="Corbel" panose="020B0503020204020204" pitchFamily="34" charset="0"/>
              </a:rPr>
              <a:t>, V. </a:t>
            </a:r>
            <a:r>
              <a:rPr lang="en-GB" sz="1400" dirty="0" err="1">
                <a:latin typeface="Corbel" panose="020B0503020204020204" pitchFamily="34" charset="0"/>
              </a:rPr>
              <a:t>Sladek</a:t>
            </a:r>
            <a:r>
              <a:rPr lang="en-GB" sz="1400" dirty="0">
                <a:latin typeface="Corbel" panose="020B0503020204020204" pitchFamily="34" charset="0"/>
              </a:rPr>
              <a:t>, </a:t>
            </a:r>
            <a:r>
              <a:rPr lang="en-GB" sz="1400" dirty="0" err="1">
                <a:latin typeface="Corbel" panose="020B0503020204020204" pitchFamily="34" charset="0"/>
              </a:rPr>
              <a:t>X.Tian</a:t>
            </a:r>
            <a:r>
              <a:rPr lang="en-GB" sz="1400" dirty="0">
                <a:latin typeface="Corbel" panose="020B0503020204020204" pitchFamily="34" charset="0"/>
              </a:rPr>
              <a:t>, Q. Deng: Mixed FEM for flexoelectric effect analyses in a viscoelastic material.  </a:t>
            </a:r>
            <a:r>
              <a:rPr lang="en-GB" sz="1400" i="1" dirty="0">
                <a:latin typeface="Corbel" panose="020B0503020204020204" pitchFamily="34" charset="0"/>
              </a:rPr>
              <a:t>International Journal of Solids and Structures</a:t>
            </a:r>
            <a:r>
              <a:rPr lang="en-GB" sz="1400" dirty="0">
                <a:latin typeface="Corbel" panose="020B0503020204020204" pitchFamily="34" charset="0"/>
              </a:rPr>
              <a:t>, 234-235 (2022) 111269. </a:t>
            </a:r>
          </a:p>
          <a:p>
            <a:pPr marL="342900" indent="-342900">
              <a:buClr>
                <a:srgbClr val="FF0000"/>
              </a:buClr>
              <a:buSzPct val="100000"/>
              <a:buFont typeface="+mj-lt"/>
              <a:buAutoNum type="arabicPeriod"/>
            </a:pPr>
            <a:r>
              <a:rPr lang="en-GB" sz="1400" dirty="0">
                <a:latin typeface="Corbel" panose="020B0503020204020204" pitchFamily="34" charset="0"/>
              </a:rPr>
              <a:t>X. Tian, M. Xu, H. Zhou, Q. Li, J. </a:t>
            </a:r>
            <a:r>
              <a:rPr lang="en-GB" sz="1400" dirty="0" err="1">
                <a:latin typeface="Corbel" panose="020B0503020204020204" pitchFamily="34" charset="0"/>
              </a:rPr>
              <a:t>Sladek</a:t>
            </a:r>
            <a:r>
              <a:rPr lang="en-GB" sz="1400" dirty="0">
                <a:latin typeface="Corbel" panose="020B0503020204020204" pitchFamily="34" charset="0"/>
              </a:rPr>
              <a:t>, V. </a:t>
            </a:r>
            <a:r>
              <a:rPr lang="en-GB" sz="1400" dirty="0" err="1">
                <a:latin typeface="Corbel" panose="020B0503020204020204" pitchFamily="34" charset="0"/>
              </a:rPr>
              <a:t>Sladek</a:t>
            </a:r>
            <a:r>
              <a:rPr lang="en-GB" sz="1400" dirty="0">
                <a:latin typeface="Corbel" panose="020B0503020204020204" pitchFamily="34" charset="0"/>
              </a:rPr>
              <a:t>: Analytical studies on mode III fracture in flexoelectric solids. </a:t>
            </a:r>
            <a:r>
              <a:rPr lang="en-GB" sz="1400" i="1" dirty="0">
                <a:latin typeface="Corbel" panose="020B0503020204020204" pitchFamily="34" charset="0"/>
              </a:rPr>
              <a:t>ASME Journal of Applied Mechanics </a:t>
            </a:r>
            <a:r>
              <a:rPr lang="en-GB" sz="1400" dirty="0">
                <a:latin typeface="Corbel" panose="020B0503020204020204" pitchFamily="34" charset="0"/>
              </a:rPr>
              <a:t>89(4) (2022) 041006.</a:t>
            </a:r>
          </a:p>
          <a:p>
            <a:pPr marL="342900" indent="-342900">
              <a:buClr>
                <a:srgbClr val="FF0000"/>
              </a:buClr>
              <a:buSzPct val="100000"/>
              <a:buFont typeface="+mj-lt"/>
              <a:buAutoNum type="arabicPeriod"/>
            </a:pPr>
            <a:r>
              <a:rPr lang="en-GB" sz="1400" dirty="0">
                <a:latin typeface="Corbel" panose="020B0503020204020204" pitchFamily="34" charset="0"/>
              </a:rPr>
              <a:t>T. Profant, J. </a:t>
            </a:r>
            <a:r>
              <a:rPr lang="en-GB" sz="1400" dirty="0" err="1">
                <a:latin typeface="Corbel" panose="020B0503020204020204" pitchFamily="34" charset="0"/>
              </a:rPr>
              <a:t>Sladek</a:t>
            </a:r>
            <a:r>
              <a:rPr lang="en-GB" sz="1400" dirty="0">
                <a:latin typeface="Corbel" panose="020B0503020204020204" pitchFamily="34" charset="0"/>
              </a:rPr>
              <a:t>, V. </a:t>
            </a:r>
            <a:r>
              <a:rPr lang="en-GB" sz="1400" dirty="0" err="1">
                <a:latin typeface="Corbel" panose="020B0503020204020204" pitchFamily="34" charset="0"/>
              </a:rPr>
              <a:t>Sladek</a:t>
            </a:r>
            <a:r>
              <a:rPr lang="en-GB" sz="1400" dirty="0">
                <a:latin typeface="Corbel" panose="020B0503020204020204" pitchFamily="34" charset="0"/>
              </a:rPr>
              <a:t>, M. </a:t>
            </a:r>
            <a:r>
              <a:rPr lang="en-GB" sz="1400" dirty="0" err="1">
                <a:latin typeface="Corbel" panose="020B0503020204020204" pitchFamily="34" charset="0"/>
              </a:rPr>
              <a:t>Kotoul</a:t>
            </a:r>
            <a:r>
              <a:rPr lang="en-GB" sz="1400" dirty="0">
                <a:latin typeface="Corbel" panose="020B0503020204020204" pitchFamily="34" charset="0"/>
              </a:rPr>
              <a:t>, Asymptotic solution for interface crack between two materials governed by dipolar gradient elasticity: Amplitude factor evaluation. </a:t>
            </a:r>
            <a:r>
              <a:rPr lang="en-GB" sz="1400" i="1" dirty="0">
                <a:latin typeface="Corbel" panose="020B0503020204020204" pitchFamily="34" charset="0"/>
              </a:rPr>
              <a:t>Theoretical and Applied Fracture Mechanics </a:t>
            </a:r>
            <a:r>
              <a:rPr lang="en-GB" sz="1400" dirty="0">
                <a:latin typeface="Corbel" panose="020B0503020204020204" pitchFamily="34" charset="0"/>
              </a:rPr>
              <a:t>120(8) (2022) 103378.</a:t>
            </a:r>
          </a:p>
        </p:txBody>
      </p:sp>
      <p:sp>
        <p:nvSpPr>
          <p:cNvPr id="10" name="TextovéPole 9">
            <a:extLst>
              <a:ext uri="{FF2B5EF4-FFF2-40B4-BE49-F238E27FC236}">
                <a16:creationId xmlns:a16="http://schemas.microsoft.com/office/drawing/2014/main" id="{A74241E3-5D2D-1811-FB99-719A598ADB76}"/>
              </a:ext>
            </a:extLst>
          </p:cNvPr>
          <p:cNvSpPr txBox="1"/>
          <p:nvPr/>
        </p:nvSpPr>
        <p:spPr>
          <a:xfrm>
            <a:off x="0" y="1533858"/>
            <a:ext cx="9143999" cy="369332"/>
          </a:xfrm>
          <a:prstGeom prst="rect">
            <a:avLst/>
          </a:prstGeom>
          <a:noFill/>
        </p:spPr>
        <p:txBody>
          <a:bodyPr wrap="square" rtlCol="0">
            <a:spAutoFit/>
          </a:bodyPr>
          <a:lstStyle/>
          <a:p>
            <a:pPr algn="ctr"/>
            <a:r>
              <a:rPr lang="en-US" sz="1800" b="1" dirty="0">
                <a:effectLst/>
                <a:latin typeface="Corbel" panose="020B0503020204020204" pitchFamily="34" charset="0"/>
                <a:ea typeface="Times New Roman" panose="02020603050405020304" pitchFamily="18" charset="0"/>
              </a:rPr>
              <a:t>Publications </a:t>
            </a:r>
            <a:endParaRPr lang="cs-CZ" b="1" dirty="0">
              <a:latin typeface="Corbel" panose="020B0503020204020204" pitchFamily="34" charset="0"/>
            </a:endParaRPr>
          </a:p>
        </p:txBody>
      </p:sp>
    </p:spTree>
    <p:extLst>
      <p:ext uri="{BB962C8B-B14F-4D97-AF65-F5344CB8AC3E}">
        <p14:creationId xmlns:p14="http://schemas.microsoft.com/office/powerpoint/2010/main" val="238659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0" y="980728"/>
            <a:ext cx="9144000" cy="523220"/>
          </a:xfrm>
          <a:prstGeom prst="rect">
            <a:avLst/>
          </a:prstGeom>
        </p:spPr>
        <p:txBody>
          <a:bodyPr wrap="square">
            <a:spAutoFit/>
          </a:bodyPr>
          <a:lstStyle/>
          <a:p>
            <a:pPr algn="ctr" eaLnBrk="1" fontAlgn="auto" hangingPunct="1">
              <a:spcBef>
                <a:spcPts val="0"/>
              </a:spcBef>
              <a:spcAft>
                <a:spcPts val="600"/>
              </a:spcAft>
              <a:buFont typeface="Arial" panose="020B0604020202020204" pitchFamily="34" charset="0"/>
              <a:buNone/>
              <a:defRPr/>
            </a:pPr>
            <a:r>
              <a:rPr lang="en-GB" sz="2800" b="1" dirty="0">
                <a:solidFill>
                  <a:srgbClr val="FF0000"/>
                </a:solidFill>
                <a:latin typeface="Corbel" panose="020B0503020204020204" pitchFamily="34" charset="0"/>
                <a:ea typeface="Yu Gothic" panose="020B0400000000000000" pitchFamily="34" charset="-128"/>
                <a:cs typeface="Times New Roman" panose="02020603050405020304" pitchFamily="18" charset="0"/>
              </a:rPr>
              <a:t>Results</a:t>
            </a:r>
            <a:endParaRPr lang="en-GB" sz="2800" dirty="0">
              <a:solidFill>
                <a:srgbClr val="FF0000"/>
              </a:solidFill>
              <a:latin typeface="Corbel" panose="020B0503020204020204" pitchFamily="34" charset="0"/>
              <a:ea typeface="Yu Gothic" panose="020B0400000000000000" pitchFamily="34" charset="-128"/>
              <a:cs typeface="Times New Roman" panose="02020603050405020304" pitchFamily="18" charset="0"/>
            </a:endParaRPr>
          </a:p>
        </p:txBody>
      </p:sp>
      <p:pic>
        <p:nvPicPr>
          <p:cNvPr id="8" name="Picture 4">
            <a:extLst>
              <a:ext uri="{FF2B5EF4-FFF2-40B4-BE49-F238E27FC236}">
                <a16:creationId xmlns:a16="http://schemas.microsoft.com/office/drawing/2014/main" id="{7015AAAC-602C-0291-BB1C-2130766B5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112724" y="58266"/>
            <a:ext cx="918552" cy="922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E01006EF-A1B1-9F87-9649-461700AEA93B}"/>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9" name="Rectangle 4">
            <a:extLst>
              <a:ext uri="{FF2B5EF4-FFF2-40B4-BE49-F238E27FC236}">
                <a16:creationId xmlns:a16="http://schemas.microsoft.com/office/drawing/2014/main" id="{DAA684A5-664C-B1A3-BD7F-5406BD2BAFB1}"/>
              </a:ext>
            </a:extLst>
          </p:cNvPr>
          <p:cNvSpPr>
            <a:spLocks noChangeArrowheads="1"/>
          </p:cNvSpPr>
          <p:nvPr/>
        </p:nvSpPr>
        <p:spPr bwMode="auto">
          <a:xfrm>
            <a:off x="-252536" y="129045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8" name="Rectangle 6">
            <a:extLst>
              <a:ext uri="{FF2B5EF4-FFF2-40B4-BE49-F238E27FC236}">
                <a16:creationId xmlns:a16="http://schemas.microsoft.com/office/drawing/2014/main" id="{A27D0469-4A0B-AB8E-DE1B-0FCA5D04D7C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6" name="Rectangle 2">
            <a:extLst>
              <a:ext uri="{FF2B5EF4-FFF2-40B4-BE49-F238E27FC236}">
                <a16:creationId xmlns:a16="http://schemas.microsoft.com/office/drawing/2014/main" id="{301449ED-66FD-91C9-EF2D-9B8280D98F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10" name="TextovéPole 9">
            <a:extLst>
              <a:ext uri="{FF2B5EF4-FFF2-40B4-BE49-F238E27FC236}">
                <a16:creationId xmlns:a16="http://schemas.microsoft.com/office/drawing/2014/main" id="{A74241E3-5D2D-1811-FB99-719A598ADB76}"/>
              </a:ext>
            </a:extLst>
          </p:cNvPr>
          <p:cNvSpPr txBox="1"/>
          <p:nvPr/>
        </p:nvSpPr>
        <p:spPr>
          <a:xfrm>
            <a:off x="0" y="1533858"/>
            <a:ext cx="9143999" cy="369332"/>
          </a:xfrm>
          <a:prstGeom prst="rect">
            <a:avLst/>
          </a:prstGeom>
          <a:noFill/>
        </p:spPr>
        <p:txBody>
          <a:bodyPr wrap="square" rtlCol="0">
            <a:spAutoFit/>
          </a:bodyPr>
          <a:lstStyle/>
          <a:p>
            <a:pPr algn="ctr"/>
            <a:r>
              <a:rPr lang="en-US" sz="1800" b="1" dirty="0">
                <a:effectLst/>
                <a:latin typeface="Corbel" panose="020B0503020204020204" pitchFamily="34" charset="0"/>
                <a:ea typeface="Times New Roman" panose="02020603050405020304" pitchFamily="18" charset="0"/>
              </a:rPr>
              <a:t>Examples </a:t>
            </a:r>
            <a:endParaRPr lang="cs-CZ" b="1" dirty="0">
              <a:latin typeface="Corbel" panose="020B0503020204020204" pitchFamily="34" charset="0"/>
            </a:endParaRPr>
          </a:p>
        </p:txBody>
      </p:sp>
      <p:pic>
        <p:nvPicPr>
          <p:cNvPr id="2050" name="图片 3" descr="图表&#10;&#10;中度可信度描述已自动生成">
            <a:extLst>
              <a:ext uri="{FF2B5EF4-FFF2-40B4-BE49-F238E27FC236}">
                <a16:creationId xmlns:a16="http://schemas.microsoft.com/office/drawing/2014/main" id="{13991F37-6211-31D7-7D4B-C58D3B692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4767"/>
            <a:ext cx="4107961" cy="314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9" descr="图表&#10;&#10;低可信度描述已自动生成">
            <a:extLst>
              <a:ext uri="{FF2B5EF4-FFF2-40B4-BE49-F238E27FC236}">
                <a16:creationId xmlns:a16="http://schemas.microsoft.com/office/drawing/2014/main" id="{7A0060E0-0668-3E42-329A-4EF6C751B1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9753" y="1984767"/>
            <a:ext cx="4107961" cy="314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 name="TextovéPole 2">
                <a:extLst>
                  <a:ext uri="{FF2B5EF4-FFF2-40B4-BE49-F238E27FC236}">
                    <a16:creationId xmlns:a16="http://schemas.microsoft.com/office/drawing/2014/main" id="{07858607-FF71-8B16-7399-218E95920F6B}"/>
                  </a:ext>
                </a:extLst>
              </p:cNvPr>
              <p:cNvSpPr txBox="1"/>
              <p:nvPr/>
            </p:nvSpPr>
            <p:spPr>
              <a:xfrm>
                <a:off x="827583" y="5324142"/>
                <a:ext cx="3675913" cy="923330"/>
              </a:xfrm>
              <a:prstGeom prst="rect">
                <a:avLst/>
              </a:prstGeom>
              <a:noFill/>
            </p:spPr>
            <p:txBody>
              <a:bodyPr wrap="square">
                <a:spAutoFit/>
              </a:bodyPr>
              <a:lstStyle/>
              <a:p>
                <a:pPr marL="285750" indent="-285750">
                  <a:buClr>
                    <a:srgbClr val="FF0000"/>
                  </a:buClr>
                  <a:buSzPct val="150000"/>
                  <a:buFont typeface="Wingdings" panose="05000000000000000000" pitchFamily="2" charset="2"/>
                  <a:buChar char="§"/>
                </a:pPr>
                <a:r>
                  <a:rPr lang="en-US" dirty="0">
                    <a:effectLst/>
                    <a:latin typeface="Corbel" panose="020B0503020204020204" pitchFamily="34" charset="0"/>
                    <a:ea typeface="Times New Roman" panose="02020603050405020304" pitchFamily="18" charset="0"/>
                  </a:rPr>
                  <a:t>Variation of the out-of-plane displacement on the upper crack surface (</a:t>
                </a:r>
                <a14:m>
                  <m:oMath xmlns:m="http://schemas.openxmlformats.org/officeDocument/2006/math">
                    <m:r>
                      <a:rPr lang="en-GB" b="0" i="1" smtClean="0">
                        <a:effectLst/>
                        <a:latin typeface="Cambria Math" panose="02040503050406030204" pitchFamily="18" charset="0"/>
                        <a:ea typeface="Times New Roman" panose="02020603050405020304" pitchFamily="18" charset="0"/>
                      </a:rPr>
                      <m:t>𝜃</m:t>
                    </m:r>
                    <m:r>
                      <a:rPr lang="en-GB" b="0" i="1" smtClean="0">
                        <a:effectLst/>
                        <a:latin typeface="Cambria Math" panose="02040503050406030204" pitchFamily="18" charset="0"/>
                        <a:ea typeface="Times New Roman" panose="02020603050405020304" pitchFamily="18" charset="0"/>
                      </a:rPr>
                      <m:t>=</m:t>
                    </m:r>
                    <m:r>
                      <a:rPr lang="en-GB" b="0" i="1" smtClean="0">
                        <a:effectLst/>
                        <a:latin typeface="Cambria Math" panose="02040503050406030204" pitchFamily="18" charset="0"/>
                        <a:ea typeface="Times New Roman" panose="02020603050405020304" pitchFamily="18" charset="0"/>
                      </a:rPr>
                      <m:t>𝜋</m:t>
                    </m:r>
                  </m:oMath>
                </a14:m>
                <a:r>
                  <a:rPr lang="en-US" dirty="0">
                    <a:effectLst/>
                    <a:latin typeface="Corbel" panose="020B0503020204020204" pitchFamily="34" charset="0"/>
                    <a:ea typeface="Times New Roman" panose="02020603050405020304" pitchFamily="18" charset="0"/>
                  </a:rPr>
                  <a:t>) of Mode III cracks.</a:t>
                </a:r>
                <a:endParaRPr lang="cs-CZ" dirty="0">
                  <a:latin typeface="Corbel" panose="020B0503020204020204" pitchFamily="34" charset="0"/>
                </a:endParaRPr>
              </a:p>
            </p:txBody>
          </p:sp>
        </mc:Choice>
        <mc:Fallback xmlns="">
          <p:sp>
            <p:nvSpPr>
              <p:cNvPr id="3" name="TextovéPole 2">
                <a:extLst>
                  <a:ext uri="{FF2B5EF4-FFF2-40B4-BE49-F238E27FC236}">
                    <a16:creationId xmlns:a16="http://schemas.microsoft.com/office/drawing/2014/main" id="{07858607-FF71-8B16-7399-218E95920F6B}"/>
                  </a:ext>
                </a:extLst>
              </p:cNvPr>
              <p:cNvSpPr txBox="1">
                <a:spLocks noRot="1" noChangeAspect="1" noMove="1" noResize="1" noEditPoints="1" noAdjustHandles="1" noChangeArrowheads="1" noChangeShapeType="1" noTextEdit="1"/>
              </p:cNvSpPr>
              <p:nvPr/>
            </p:nvSpPr>
            <p:spPr>
              <a:xfrm>
                <a:off x="827583" y="5324142"/>
                <a:ext cx="3675913" cy="923330"/>
              </a:xfrm>
              <a:prstGeom prst="rect">
                <a:avLst/>
              </a:prstGeom>
              <a:blipFill>
                <a:blip r:embed="rId5"/>
                <a:stretch>
                  <a:fillRect l="-2819" t="-15132" r="-1327" b="-9211"/>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 name="TextovéPole 6">
                <a:extLst>
                  <a:ext uri="{FF2B5EF4-FFF2-40B4-BE49-F238E27FC236}">
                    <a16:creationId xmlns:a16="http://schemas.microsoft.com/office/drawing/2014/main" id="{6AB0898F-32DC-8477-F832-D21BE64823E6}"/>
                  </a:ext>
                </a:extLst>
              </p:cNvPr>
              <p:cNvSpPr txBox="1"/>
              <p:nvPr/>
            </p:nvSpPr>
            <p:spPr>
              <a:xfrm>
                <a:off x="5000543" y="5324142"/>
                <a:ext cx="3675913" cy="1200329"/>
              </a:xfrm>
              <a:prstGeom prst="rect">
                <a:avLst/>
              </a:prstGeom>
              <a:noFill/>
            </p:spPr>
            <p:txBody>
              <a:bodyPr wrap="square">
                <a:spAutoFit/>
              </a:bodyPr>
              <a:lstStyle/>
              <a:p>
                <a:pPr marL="285750" indent="-285750">
                  <a:buClr>
                    <a:srgbClr val="FF0000"/>
                  </a:buClr>
                  <a:buSzPct val="150000"/>
                  <a:buFont typeface="Wingdings" panose="05000000000000000000" pitchFamily="2" charset="2"/>
                  <a:buChar char="§"/>
                </a:pPr>
                <a:r>
                  <a:rPr lang="en-GB" dirty="0">
                    <a:latin typeface="Corbel" panose="020B0503020204020204" pitchFamily="34" charset="0"/>
                    <a:ea typeface="Times New Roman" panose="02020603050405020304" pitchFamily="18" charset="0"/>
                  </a:rPr>
                  <a:t>Variation of the out-of-plane electric polarization on the upper crack surface (</a:t>
                </a:r>
                <a14:m>
                  <m:oMath xmlns:m="http://schemas.openxmlformats.org/officeDocument/2006/math">
                    <m:r>
                      <a:rPr lang="en-GB" b="0" i="1" smtClean="0">
                        <a:effectLst/>
                        <a:latin typeface="Cambria Math" panose="02040503050406030204" pitchFamily="18" charset="0"/>
                        <a:ea typeface="Times New Roman" panose="02020603050405020304" pitchFamily="18" charset="0"/>
                      </a:rPr>
                      <m:t>𝜃</m:t>
                    </m:r>
                    <m:r>
                      <a:rPr lang="en-GB" b="0" i="1" smtClean="0">
                        <a:effectLst/>
                        <a:latin typeface="Cambria Math" panose="02040503050406030204" pitchFamily="18" charset="0"/>
                        <a:ea typeface="Times New Roman" panose="02020603050405020304" pitchFamily="18" charset="0"/>
                      </a:rPr>
                      <m:t>=</m:t>
                    </m:r>
                    <m:r>
                      <a:rPr lang="en-GB" b="0" i="1" smtClean="0">
                        <a:effectLst/>
                        <a:latin typeface="Cambria Math" panose="02040503050406030204" pitchFamily="18" charset="0"/>
                        <a:ea typeface="Times New Roman" panose="02020603050405020304" pitchFamily="18" charset="0"/>
                      </a:rPr>
                      <m:t>𝜋</m:t>
                    </m:r>
                  </m:oMath>
                </a14:m>
                <a:r>
                  <a:rPr lang="en-GB" dirty="0">
                    <a:latin typeface="Corbel" panose="020B0503020204020204" pitchFamily="34" charset="0"/>
                    <a:ea typeface="Times New Roman" panose="02020603050405020304" pitchFamily="18" charset="0"/>
                  </a:rPr>
                  <a:t>) of Mode III cracks.</a:t>
                </a:r>
                <a:r>
                  <a:rPr lang="en-US" dirty="0">
                    <a:effectLst/>
                    <a:latin typeface="Corbel" panose="020B0503020204020204" pitchFamily="34" charset="0"/>
                    <a:ea typeface="Times New Roman" panose="02020603050405020304" pitchFamily="18" charset="0"/>
                  </a:rPr>
                  <a:t>.</a:t>
                </a:r>
                <a:endParaRPr lang="cs-CZ" dirty="0">
                  <a:latin typeface="Corbel" panose="020B0503020204020204" pitchFamily="34" charset="0"/>
                </a:endParaRPr>
              </a:p>
            </p:txBody>
          </p:sp>
        </mc:Choice>
        <mc:Fallback xmlns="">
          <p:sp>
            <p:nvSpPr>
              <p:cNvPr id="7" name="TextovéPole 6">
                <a:extLst>
                  <a:ext uri="{FF2B5EF4-FFF2-40B4-BE49-F238E27FC236}">
                    <a16:creationId xmlns:a16="http://schemas.microsoft.com/office/drawing/2014/main" id="{6AB0898F-32DC-8477-F832-D21BE64823E6}"/>
                  </a:ext>
                </a:extLst>
              </p:cNvPr>
              <p:cNvSpPr txBox="1">
                <a:spLocks noRot="1" noChangeAspect="1" noMove="1" noResize="1" noEditPoints="1" noAdjustHandles="1" noChangeArrowheads="1" noChangeShapeType="1" noTextEdit="1"/>
              </p:cNvSpPr>
              <p:nvPr/>
            </p:nvSpPr>
            <p:spPr>
              <a:xfrm>
                <a:off x="5000543" y="5324142"/>
                <a:ext cx="3675913" cy="1200329"/>
              </a:xfrm>
              <a:prstGeom prst="rect">
                <a:avLst/>
              </a:prstGeom>
              <a:blipFill>
                <a:blip r:embed="rId6"/>
                <a:stretch>
                  <a:fillRect l="-2653" t="-11675" b="-7107"/>
                </a:stretch>
              </a:blipFill>
            </p:spPr>
            <p:txBody>
              <a:bodyPr/>
              <a:lstStyle/>
              <a:p>
                <a:r>
                  <a:rPr lang="cs-CZ">
                    <a:noFill/>
                  </a:rPr>
                  <a:t> </a:t>
                </a:r>
              </a:p>
            </p:txBody>
          </p:sp>
        </mc:Fallback>
      </mc:AlternateContent>
    </p:spTree>
    <p:extLst>
      <p:ext uri="{BB962C8B-B14F-4D97-AF65-F5344CB8AC3E}">
        <p14:creationId xmlns:p14="http://schemas.microsoft.com/office/powerpoint/2010/main" val="2476018680"/>
      </p:ext>
    </p:extLst>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21874</TotalTime>
  <Words>839</Words>
  <Application>Microsoft Office PowerPoint</Application>
  <PresentationFormat>Předvádění na obrazovce (4:3)</PresentationFormat>
  <Paragraphs>51</Paragraphs>
  <Slides>7</Slides>
  <Notes>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vt:i4>
      </vt:variant>
    </vt:vector>
  </HeadingPairs>
  <TitlesOfParts>
    <vt:vector size="13" baseType="lpstr">
      <vt:lpstr>Arial</vt:lpstr>
      <vt:lpstr>Calibri</vt:lpstr>
      <vt:lpstr>Cambria Math</vt:lpstr>
      <vt:lpstr>Corbel</vt:lpstr>
      <vt:lpstr>Wingdings</vt:lpstr>
      <vt:lpstr>Motiv sady Office</vt:lpstr>
      <vt:lpstr>Advanced continuum models for crack analyses in nano-sized structures</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combined atomistic and gradient-elasticity approaches in fracture mechanics</dc:title>
  <dc:creator>Jaroslav Pokluda</dc:creator>
  <cp:lastModifiedBy>Tomáš Profant</cp:lastModifiedBy>
  <cp:revision>383</cp:revision>
  <dcterms:created xsi:type="dcterms:W3CDTF">2018-08-07T08:14:28Z</dcterms:created>
  <dcterms:modified xsi:type="dcterms:W3CDTF">2022-10-13T09:40:18Z</dcterms:modified>
</cp:coreProperties>
</file>