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73" r:id="rId9"/>
    <p:sldId id="262" r:id="rId10"/>
    <p:sldId id="274" r:id="rId11"/>
    <p:sldId id="275" r:id="rId12"/>
    <p:sldId id="264" r:id="rId13"/>
    <p:sldId id="265" r:id="rId14"/>
    <p:sldId id="266" r:id="rId15"/>
    <p:sldId id="267" r:id="rId16"/>
    <p:sldId id="268" r:id="rId17"/>
    <p:sldId id="271" r:id="rId18"/>
    <p:sldId id="270" r:id="rId19"/>
    <p:sldId id="272" r:id="rId20"/>
    <p:sldId id="276" r:id="rId21"/>
    <p:sldId id="277" r:id="rId22"/>
    <p:sldId id="280" r:id="rId23"/>
    <p:sldId id="278" r:id="rId24"/>
    <p:sldId id="289" r:id="rId25"/>
    <p:sldId id="288" r:id="rId26"/>
    <p:sldId id="290" r:id="rId27"/>
    <p:sldId id="291" r:id="rId28"/>
    <p:sldId id="279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92" r:id="rId37"/>
    <p:sldId id="293" r:id="rId38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90" autoAdjust="0"/>
  </p:normalViewPr>
  <p:slideViewPr>
    <p:cSldViewPr>
      <p:cViewPr varScale="1">
        <p:scale>
          <a:sx n="133" d="100"/>
          <a:sy n="133" d="100"/>
        </p:scale>
        <p:origin x="-7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01CEB-9E19-442F-B97B-83B3E7F6D255}" type="datetimeFigureOut">
              <a:rPr lang="cs-CZ" smtClean="0"/>
              <a:t>25.11.2011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2A376-4F73-4E7F-BF1F-E94454C395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85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2A376-4F73-4E7F-BF1F-E94454C39529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3306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2A376-4F73-4E7F-BF1F-E94454C3952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306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2A376-4F73-4E7F-BF1F-E94454C3952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306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2A376-4F73-4E7F-BF1F-E94454C3952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306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2A376-4F73-4E7F-BF1F-E94454C3952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306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2A376-4F73-4E7F-BF1F-E94454C3952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306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2A376-4F73-4E7F-BF1F-E94454C3952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306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2A376-4F73-4E7F-BF1F-E94454C39529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3063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2A376-4F73-4E7F-BF1F-E94454C39529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3063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2A376-4F73-4E7F-BF1F-E94454C39529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3063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2A376-4F73-4E7F-BF1F-E94454C39529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306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2A376-4F73-4E7F-BF1F-E94454C39529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33063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2A376-4F73-4E7F-BF1F-E94454C39529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3063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2A376-4F73-4E7F-BF1F-E94454C39529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3063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2A376-4F73-4E7F-BF1F-E94454C39529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3063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2A376-4F73-4E7F-BF1F-E94454C39529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3063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2A376-4F73-4E7F-BF1F-E94454C39529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3063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2A376-4F73-4E7F-BF1F-E94454C39529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3063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2A376-4F73-4E7F-BF1F-E94454C39529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3063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2A376-4F73-4E7F-BF1F-E94454C39529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3063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2A376-4F73-4E7F-BF1F-E94454C39529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3063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2A376-4F73-4E7F-BF1F-E94454C39529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306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2A376-4F73-4E7F-BF1F-E94454C39529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33063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2A376-4F73-4E7F-BF1F-E94454C39529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3063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2A376-4F73-4E7F-BF1F-E94454C39529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3063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2A376-4F73-4E7F-BF1F-E94454C39529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3063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2A376-4F73-4E7F-BF1F-E94454C39529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3063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2A376-4F73-4E7F-BF1F-E94454C39529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3063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2A376-4F73-4E7F-BF1F-E94454C39529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3063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2A376-4F73-4E7F-BF1F-E94454C39529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3063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2A376-4F73-4E7F-BF1F-E94454C39529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306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2A376-4F73-4E7F-BF1F-E94454C39529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3306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2A376-4F73-4E7F-BF1F-E94454C39529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3306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2A376-4F73-4E7F-BF1F-E94454C39529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3306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2A376-4F73-4E7F-BF1F-E94454C39529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3306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2A376-4F73-4E7F-BF1F-E94454C39529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3306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2A376-4F73-4E7F-BF1F-E94454C39529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3306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DF5D-E9A6-4D27-8468-5EC28B31ED65}" type="datetimeFigureOut">
              <a:rPr lang="cs-CZ" smtClean="0"/>
              <a:t>25.11.2011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D13A-FB21-428B-B2AF-B6EF6301FE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0607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DF5D-E9A6-4D27-8468-5EC28B31ED65}" type="datetimeFigureOut">
              <a:rPr lang="cs-CZ" smtClean="0"/>
              <a:t>25.11.2011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D13A-FB21-428B-B2AF-B6EF6301FE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6332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DF5D-E9A6-4D27-8468-5EC28B31ED65}" type="datetimeFigureOut">
              <a:rPr lang="cs-CZ" smtClean="0"/>
              <a:t>25.11.2011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D13A-FB21-428B-B2AF-B6EF6301FE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121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DF5D-E9A6-4D27-8468-5EC28B31ED65}" type="datetimeFigureOut">
              <a:rPr lang="cs-CZ" smtClean="0"/>
              <a:t>25.11.2011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D13A-FB21-428B-B2AF-B6EF6301FE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724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DF5D-E9A6-4D27-8468-5EC28B31ED65}" type="datetimeFigureOut">
              <a:rPr lang="cs-CZ" smtClean="0"/>
              <a:t>25.11.2011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D13A-FB21-428B-B2AF-B6EF6301FE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0500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DF5D-E9A6-4D27-8468-5EC28B31ED65}" type="datetimeFigureOut">
              <a:rPr lang="cs-CZ" smtClean="0"/>
              <a:t>25.11.2011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D13A-FB21-428B-B2AF-B6EF6301FE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2692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DF5D-E9A6-4D27-8468-5EC28B31ED65}" type="datetimeFigureOut">
              <a:rPr lang="cs-CZ" smtClean="0"/>
              <a:t>25.11.2011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D13A-FB21-428B-B2AF-B6EF6301FE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6350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DF5D-E9A6-4D27-8468-5EC28B31ED65}" type="datetimeFigureOut">
              <a:rPr lang="cs-CZ" smtClean="0"/>
              <a:t>25.11.2011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D13A-FB21-428B-B2AF-B6EF6301FE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6761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DF5D-E9A6-4D27-8468-5EC28B31ED65}" type="datetimeFigureOut">
              <a:rPr lang="cs-CZ" smtClean="0"/>
              <a:t>25.11.2011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D13A-FB21-428B-B2AF-B6EF6301FE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499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DF5D-E9A6-4D27-8468-5EC28B31ED65}" type="datetimeFigureOut">
              <a:rPr lang="cs-CZ" smtClean="0"/>
              <a:t>25.11.2011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D13A-FB21-428B-B2AF-B6EF6301FE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324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DF5D-E9A6-4D27-8468-5EC28B31ED65}" type="datetimeFigureOut">
              <a:rPr lang="cs-CZ" smtClean="0"/>
              <a:t>25.11.2011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D13A-FB21-428B-B2AF-B6EF6301FE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6660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0DF5D-E9A6-4D27-8468-5EC28B31ED65}" type="datetimeFigureOut">
              <a:rPr lang="cs-CZ" smtClean="0"/>
              <a:t>25.11.2011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6D13A-FB21-428B-B2AF-B6EF6301FE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759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image" Target="../media/image1.png"/><Relationship Id="rId7" Type="http://schemas.openxmlformats.org/officeDocument/2006/relationships/image" Target="../media/image38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0.png"/><Relationship Id="rId11" Type="http://schemas.openxmlformats.org/officeDocument/2006/relationships/image" Target="../media/image420.png"/><Relationship Id="rId5" Type="http://schemas.openxmlformats.org/officeDocument/2006/relationships/image" Target="../media/image360.png"/><Relationship Id="rId10" Type="http://schemas.openxmlformats.org/officeDocument/2006/relationships/image" Target="../media/image410.png"/><Relationship Id="rId4" Type="http://schemas.openxmlformats.org/officeDocument/2006/relationships/image" Target="../media/image47.jpg"/><Relationship Id="rId9" Type="http://schemas.openxmlformats.org/officeDocument/2006/relationships/image" Target="../media/image4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1.png"/><Relationship Id="rId7" Type="http://schemas.openxmlformats.org/officeDocument/2006/relationships/image" Target="../media/image4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0.png"/><Relationship Id="rId5" Type="http://schemas.openxmlformats.org/officeDocument/2006/relationships/image" Target="../media/image450.png"/><Relationship Id="rId10" Type="http://schemas.openxmlformats.org/officeDocument/2006/relationships/image" Target="../media/image500.png"/><Relationship Id="rId4" Type="http://schemas.openxmlformats.org/officeDocument/2006/relationships/image" Target="../media/image48.png"/><Relationship Id="rId9" Type="http://schemas.openxmlformats.org/officeDocument/2006/relationships/image" Target="../media/image49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0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png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0.png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0.png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0.png"/><Relationship Id="rId3" Type="http://schemas.openxmlformats.org/officeDocument/2006/relationships/image" Target="../media/image1.png"/><Relationship Id="rId7" Type="http://schemas.openxmlformats.org/officeDocument/2006/relationships/image" Target="../media/image6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0.png"/><Relationship Id="rId11" Type="http://schemas.openxmlformats.org/officeDocument/2006/relationships/image" Target="../media/image690.png"/><Relationship Id="rId5" Type="http://schemas.openxmlformats.org/officeDocument/2006/relationships/image" Target="../media/image630.png"/><Relationship Id="rId10" Type="http://schemas.openxmlformats.org/officeDocument/2006/relationships/image" Target="../media/image680.png"/><Relationship Id="rId4" Type="http://schemas.openxmlformats.org/officeDocument/2006/relationships/image" Target="../media/image71.png"/><Relationship Id="rId9" Type="http://schemas.openxmlformats.org/officeDocument/2006/relationships/image" Target="../media/image6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0.png"/><Relationship Id="rId5" Type="http://schemas.openxmlformats.org/officeDocument/2006/relationships/image" Target="../media/image630.png"/><Relationship Id="rId4" Type="http://schemas.openxmlformats.org/officeDocument/2006/relationships/image" Target="../media/image7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1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630.png"/><Relationship Id="rId4" Type="http://schemas.openxmlformats.org/officeDocument/2006/relationships/image" Target="../media/image7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1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630.png"/><Relationship Id="rId4" Type="http://schemas.openxmlformats.org/officeDocument/2006/relationships/image" Target="../media/image7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5.png"/><Relationship Id="rId10" Type="http://schemas.openxmlformats.org/officeDocument/2006/relationships/image" Target="../media/image25.png"/><Relationship Id="rId4" Type="http://schemas.openxmlformats.org/officeDocument/2006/relationships/image" Target="../media/image14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0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88" y="169968"/>
            <a:ext cx="2859024" cy="469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98884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chemeClr val="accent2">
                    <a:lumMod val="75000"/>
                  </a:schemeClr>
                </a:solidFill>
              </a:rPr>
              <a:t>Některé základní úlohy teorie </a:t>
            </a:r>
            <a:endParaRPr lang="en-US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</a:rPr>
              <a:t>lomové </a:t>
            </a:r>
            <a:r>
              <a:rPr lang="cs-CZ" sz="3600" b="1" dirty="0">
                <a:solidFill>
                  <a:schemeClr val="accent2">
                    <a:lumMod val="75000"/>
                  </a:schemeClr>
                </a:solidFill>
              </a:rPr>
              <a:t>mechaniky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22108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Tomáš Profant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409876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88" y="169968"/>
            <a:ext cx="2859024" cy="4693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908720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accent2"/>
                </a:solidFill>
              </a:rPr>
              <a:t>Příklad analytické funkce</a:t>
            </a:r>
          </a:p>
          <a:p>
            <a:pPr algn="ctr"/>
            <a:r>
              <a:rPr lang="cs-CZ" b="1" dirty="0">
                <a:solidFill>
                  <a:schemeClr val="accent2"/>
                </a:solidFill>
              </a:rPr>
              <a:t>v</a:t>
            </a:r>
            <a:r>
              <a:rPr lang="cs-CZ" b="1" dirty="0" smtClean="0">
                <a:solidFill>
                  <a:schemeClr val="accent2"/>
                </a:solidFill>
              </a:rPr>
              <a:t>yjádřené pomocí </a:t>
            </a:r>
            <a:r>
              <a:rPr lang="cs-CZ" b="1" dirty="0" err="1" smtClean="0">
                <a:solidFill>
                  <a:schemeClr val="accent2"/>
                </a:solidFill>
              </a:rPr>
              <a:t>Cauchyho</a:t>
            </a:r>
            <a:r>
              <a:rPr lang="cs-CZ" b="1" dirty="0" smtClean="0">
                <a:solidFill>
                  <a:schemeClr val="accent2"/>
                </a:solidFill>
              </a:rPr>
              <a:t> integrálu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802" y="3338358"/>
            <a:ext cx="7128402" cy="36190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63788" y="1821189"/>
                <a:ext cx="5832648" cy="739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  <a:ea typeface="Cambria Math"/>
                            </a:rPr>
                            <m:t>i</m:t>
                          </m:r>
                        </m:den>
                      </m:f>
                      <m:nary>
                        <m:nary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0" i="1" smtClean="0">
                              <a:latin typeface="Cambria Math"/>
                            </a:rPr>
                            <m:t>𝐶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/>
                                </a:rPr>
                                <m:t>d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𝑧</m:t>
                              </m:r>
                            </m:den>
                          </m:f>
                        </m:e>
                      </m:nary>
                      <m:r>
                        <a:rPr lang="cs-CZ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m:rPr>
                              <m:sty m:val="p"/>
                            </m:rPr>
                            <a:rPr lang="cs-CZ">
                              <a:latin typeface="Cambria Math"/>
                              <a:ea typeface="Cambria Math"/>
                            </a:rPr>
                            <m:t>i</m:t>
                          </m:r>
                        </m:den>
                      </m:f>
                      <m:sSubSup>
                        <m:sSubSupPr>
                          <m:ctrlPr>
                            <a:rPr lang="cs-CZ" i="1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cs-CZ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cs-CZ" b="0" i="0" smtClean="0"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) </m:t>
                                  </m:r>
                                </m:e>
                              </m:func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cs-CZ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cs-CZ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cs-CZ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cs-CZ" b="0" i="0" smtClean="0">
                                    <a:latin typeface="Cambria Math"/>
                                  </a:rPr>
                                  <m:t>p</m:t>
                                </m:r>
                                <m:r>
                                  <m:rPr>
                                    <m:sty m:val="p"/>
                                  </m:rPr>
                                  <a:rPr lang="cs-CZ" b="0" i="0" smtClean="0">
                                    <a:latin typeface="Cambria Math"/>
                                  </a:rPr>
                                  <m:t>ro</m:t>
                                </m:r>
                                <m:r>
                                  <m:rPr>
                                    <m:brk m:alnAt="7"/>
                                  </m:rPr>
                                  <a:rPr lang="cs-CZ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cs-CZ" b="0" i="1" smtClean="0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cs-CZ" b="0" i="1" smtClean="0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cs-CZ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0" i="1" smtClean="0">
                                        <a:latin typeface="Cambria Math"/>
                                        <a:ea typeface="Cambria Math"/>
                                      </a:rPr>
                                      <m:t>𝑆</m:t>
                                    </m:r>
                                  </m:e>
                                  <m:sup>
                                    <m:r>
                                      <a:rPr lang="cs-CZ" b="0" i="1" smtClean="0"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cs-CZ" b="0" i="1" smtClean="0">
                                    <a:latin typeface="Cambria Math"/>
                                  </a:rPr>
                                  <m:t>0 </m:t>
                                </m:r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cs-CZ">
                                    <a:latin typeface="Cambria Math"/>
                                  </a:rPr>
                                  <m:t>p</m:t>
                                </m:r>
                                <m:r>
                                  <m:rPr>
                                    <m:sty m:val="p"/>
                                  </m:rPr>
                                  <a:rPr lang="cs-CZ">
                                    <a:latin typeface="Cambria Math"/>
                                  </a:rPr>
                                  <m:t>ro</m:t>
                                </m:r>
                                <m:r>
                                  <m:rPr>
                                    <m:brk m:alnAt="7"/>
                                  </m:rPr>
                                  <a:rPr lang="cs-CZ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cs-CZ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i="1">
                                        <a:latin typeface="Cambria Math"/>
                                        <a:ea typeface="Cambria Math"/>
                                      </a:rPr>
                                      <m:t>𝑆</m:t>
                                    </m:r>
                                  </m:e>
                                  <m:sup>
                                    <m:r>
                                      <a:rPr lang="cs-CZ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788" y="1821189"/>
                <a:ext cx="5832648" cy="73969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71724" y="1484784"/>
                <a:ext cx="26078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cs-CZ" dirty="0" smtClean="0"/>
                  <a:t> je jednotková kružnice</a:t>
                </a:r>
              </a:p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cs-CZ" dirty="0" smtClean="0"/>
                  <a:t> pro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𝑡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𝐶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24" y="1484784"/>
                <a:ext cx="2607863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467" t="-4717" b="-141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Skupina 12"/>
          <p:cNvGrpSpPr/>
          <p:nvPr/>
        </p:nvGrpSpPr>
        <p:grpSpPr>
          <a:xfrm>
            <a:off x="-540568" y="2564904"/>
            <a:ext cx="7108168" cy="4392488"/>
            <a:chOff x="-540568" y="2564904"/>
            <a:chExt cx="7108168" cy="4392488"/>
          </a:xfrm>
        </p:grpSpPr>
        <p:sp>
          <p:nvSpPr>
            <p:cNvPr id="12" name="Obdélník 11"/>
            <p:cNvSpPr/>
            <p:nvPr/>
          </p:nvSpPr>
          <p:spPr>
            <a:xfrm>
              <a:off x="-108520" y="3007306"/>
              <a:ext cx="6676120" cy="3950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4" name="Picture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40568" y="2564904"/>
              <a:ext cx="7078802" cy="4392488"/>
            </a:xfrm>
            <a:prstGeom prst="rect">
              <a:avLst/>
            </a:prstGeom>
          </p:spPr>
        </p:pic>
      </p:grpSp>
      <p:grpSp>
        <p:nvGrpSpPr>
          <p:cNvPr id="20" name="Skupina 19"/>
          <p:cNvGrpSpPr/>
          <p:nvPr/>
        </p:nvGrpSpPr>
        <p:grpSpPr>
          <a:xfrm>
            <a:off x="-550685" y="2564904"/>
            <a:ext cx="7108168" cy="4396513"/>
            <a:chOff x="-560802" y="2560879"/>
            <a:chExt cx="7108168" cy="4396513"/>
          </a:xfrm>
        </p:grpSpPr>
        <p:sp>
          <p:nvSpPr>
            <p:cNvPr id="22" name="Obdélník 21"/>
            <p:cNvSpPr/>
            <p:nvPr/>
          </p:nvSpPr>
          <p:spPr>
            <a:xfrm>
              <a:off x="-128754" y="2560879"/>
              <a:ext cx="6676120" cy="43965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4" name="Picture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60802" y="2564904"/>
              <a:ext cx="7078802" cy="4392487"/>
            </a:xfrm>
            <a:prstGeom prst="rect">
              <a:avLst/>
            </a:prstGeom>
          </p:spPr>
        </p:pic>
      </p:grpSp>
      <p:cxnSp>
        <p:nvCxnSpPr>
          <p:cNvPr id="7" name="Přímá spojnice se šipkou 6"/>
          <p:cNvCxnSpPr>
            <a:stCxn id="11" idx="1"/>
          </p:cNvCxnSpPr>
          <p:nvPr/>
        </p:nvCxnSpPr>
        <p:spPr>
          <a:xfrm flipH="1" flipV="1">
            <a:off x="5580112" y="5301208"/>
            <a:ext cx="1548172" cy="184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48064" y="2708920"/>
                <a:ext cx="3780420" cy="739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𝐹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𝐹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  <a:ea typeface="Cambria Math"/>
                            </a:rPr>
                            <m:t>i</m:t>
                          </m:r>
                        </m:den>
                      </m:f>
                      <m:nary>
                        <m:nary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0" i="1" smtClean="0">
                              <a:latin typeface="Cambria Math"/>
                            </a:rPr>
                            <m:t>𝐶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cs-CZ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d</m:t>
                              </m:r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cs-CZ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2708920"/>
                <a:ext cx="3780420" cy="73969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904148" y="3501008"/>
                <a:ext cx="30243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cs-CZ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cs-CZ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−</m:t>
                        </m:r>
                      </m:sup>
                    </m:sSup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cs-CZ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cs-CZ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rgbClr val="00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cs-CZ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cs-CZ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cs-CZ" b="0" i="0" smtClean="0">
                        <a:solidFill>
                          <a:srgbClr val="000000"/>
                        </a:solidFill>
                        <a:latin typeface="Cambria Math"/>
                      </a:rPr>
                      <m:t>=1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148" y="3501008"/>
                <a:ext cx="3024336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ovéPole 10"/>
          <p:cNvSpPr txBox="1"/>
          <p:nvPr/>
        </p:nvSpPr>
        <p:spPr>
          <a:xfrm>
            <a:off x="7128284" y="530120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/>
                </a:solidFill>
              </a:rPr>
              <a:t>Komplexní rovina</a:t>
            </a:r>
            <a:endParaRPr lang="cs-CZ" dirty="0">
              <a:solidFill>
                <a:schemeClr val="accent6"/>
              </a:solidFill>
            </a:endParaRPr>
          </a:p>
        </p:txBody>
      </p:sp>
      <p:sp>
        <p:nvSpPr>
          <p:cNvPr id="25" name="Volný tvar 24"/>
          <p:cNvSpPr/>
          <p:nvPr/>
        </p:nvSpPr>
        <p:spPr>
          <a:xfrm>
            <a:off x="2830982" y="5618075"/>
            <a:ext cx="1484986" cy="526694"/>
          </a:xfrm>
          <a:custGeom>
            <a:avLst/>
            <a:gdLst>
              <a:gd name="connsiteX0" fmla="*/ 0 w 1455725"/>
              <a:gd name="connsiteY0" fmla="*/ 460857 h 460857"/>
              <a:gd name="connsiteX1" fmla="*/ 936346 w 1455725"/>
              <a:gd name="connsiteY1" fmla="*/ 343814 h 460857"/>
              <a:gd name="connsiteX2" fmla="*/ 1455725 w 1455725"/>
              <a:gd name="connsiteY2" fmla="*/ 0 h 460857"/>
              <a:gd name="connsiteX3" fmla="*/ 1455725 w 1455725"/>
              <a:gd name="connsiteY3" fmla="*/ 0 h 460857"/>
              <a:gd name="connsiteX0" fmla="*/ 0 w 1484986"/>
              <a:gd name="connsiteY0" fmla="*/ 526694 h 526694"/>
              <a:gd name="connsiteX1" fmla="*/ 965607 w 1484986"/>
              <a:gd name="connsiteY1" fmla="*/ 343814 h 526694"/>
              <a:gd name="connsiteX2" fmla="*/ 1484986 w 1484986"/>
              <a:gd name="connsiteY2" fmla="*/ 0 h 526694"/>
              <a:gd name="connsiteX3" fmla="*/ 1484986 w 1484986"/>
              <a:gd name="connsiteY3" fmla="*/ 0 h 52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4986" h="526694">
                <a:moveTo>
                  <a:pt x="0" y="526694"/>
                </a:moveTo>
                <a:cubicBezTo>
                  <a:pt x="346862" y="506577"/>
                  <a:pt x="718109" y="431596"/>
                  <a:pt x="965607" y="343814"/>
                </a:cubicBezTo>
                <a:cubicBezTo>
                  <a:pt x="1213105" y="256032"/>
                  <a:pt x="1484986" y="0"/>
                  <a:pt x="1484986" y="0"/>
                </a:cubicBezTo>
                <a:lnTo>
                  <a:pt x="1484986" y="0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ovéPole 25"/>
              <p:cNvSpPr txBox="1"/>
              <p:nvPr/>
            </p:nvSpPr>
            <p:spPr>
              <a:xfrm>
                <a:off x="3903738" y="5248743"/>
                <a:ext cx="4275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6" name="TextovéPol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738" y="5248743"/>
                <a:ext cx="427553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Volný tvar 26"/>
          <p:cNvSpPr/>
          <p:nvPr/>
        </p:nvSpPr>
        <p:spPr>
          <a:xfrm>
            <a:off x="4482813" y="4688524"/>
            <a:ext cx="91054" cy="768095"/>
          </a:xfrm>
          <a:custGeom>
            <a:avLst/>
            <a:gdLst>
              <a:gd name="connsiteX0" fmla="*/ 0 w 1455725"/>
              <a:gd name="connsiteY0" fmla="*/ 460857 h 460857"/>
              <a:gd name="connsiteX1" fmla="*/ 936346 w 1455725"/>
              <a:gd name="connsiteY1" fmla="*/ 343814 h 460857"/>
              <a:gd name="connsiteX2" fmla="*/ 1455725 w 1455725"/>
              <a:gd name="connsiteY2" fmla="*/ 0 h 460857"/>
              <a:gd name="connsiteX3" fmla="*/ 1455725 w 1455725"/>
              <a:gd name="connsiteY3" fmla="*/ 0 h 460857"/>
              <a:gd name="connsiteX0" fmla="*/ 0 w 1484986"/>
              <a:gd name="connsiteY0" fmla="*/ 526694 h 526694"/>
              <a:gd name="connsiteX1" fmla="*/ 965607 w 1484986"/>
              <a:gd name="connsiteY1" fmla="*/ 343814 h 526694"/>
              <a:gd name="connsiteX2" fmla="*/ 1484986 w 1484986"/>
              <a:gd name="connsiteY2" fmla="*/ 0 h 526694"/>
              <a:gd name="connsiteX3" fmla="*/ 1484986 w 1484986"/>
              <a:gd name="connsiteY3" fmla="*/ 0 h 526694"/>
              <a:gd name="connsiteX0" fmla="*/ 0 w 1484986"/>
              <a:gd name="connsiteY0" fmla="*/ 544296 h 544296"/>
              <a:gd name="connsiteX1" fmla="*/ 248718 w 1484986"/>
              <a:gd name="connsiteY1" fmla="*/ 46862 h 544296"/>
              <a:gd name="connsiteX2" fmla="*/ 1484986 w 1484986"/>
              <a:gd name="connsiteY2" fmla="*/ 17602 h 544296"/>
              <a:gd name="connsiteX3" fmla="*/ 1484986 w 1484986"/>
              <a:gd name="connsiteY3" fmla="*/ 17602 h 544296"/>
              <a:gd name="connsiteX0" fmla="*/ 0 w 1485760"/>
              <a:gd name="connsiteY0" fmla="*/ 819302 h 819302"/>
              <a:gd name="connsiteX1" fmla="*/ 248718 w 1485760"/>
              <a:gd name="connsiteY1" fmla="*/ 321868 h 819302"/>
              <a:gd name="connsiteX2" fmla="*/ 1484986 w 1485760"/>
              <a:gd name="connsiteY2" fmla="*/ 292608 h 819302"/>
              <a:gd name="connsiteX3" fmla="*/ 416967 w 1485760"/>
              <a:gd name="connsiteY3" fmla="*/ 0 h 819302"/>
              <a:gd name="connsiteX0" fmla="*/ 0 w 543803"/>
              <a:gd name="connsiteY0" fmla="*/ 819302 h 819302"/>
              <a:gd name="connsiteX1" fmla="*/ 248718 w 543803"/>
              <a:gd name="connsiteY1" fmla="*/ 321868 h 819302"/>
              <a:gd name="connsiteX2" fmla="*/ 241402 w 543803"/>
              <a:gd name="connsiteY2" fmla="*/ 182880 h 819302"/>
              <a:gd name="connsiteX3" fmla="*/ 416967 w 543803"/>
              <a:gd name="connsiteY3" fmla="*/ 0 h 819302"/>
              <a:gd name="connsiteX0" fmla="*/ 0 w 344318"/>
              <a:gd name="connsiteY0" fmla="*/ 760780 h 760780"/>
              <a:gd name="connsiteX1" fmla="*/ 248718 w 344318"/>
              <a:gd name="connsiteY1" fmla="*/ 263346 h 760780"/>
              <a:gd name="connsiteX2" fmla="*/ 241402 w 344318"/>
              <a:gd name="connsiteY2" fmla="*/ 124358 h 760780"/>
              <a:gd name="connsiteX3" fmla="*/ 168250 w 344318"/>
              <a:gd name="connsiteY3" fmla="*/ 0 h 760780"/>
              <a:gd name="connsiteX0" fmla="*/ 0 w 352030"/>
              <a:gd name="connsiteY0" fmla="*/ 760780 h 760780"/>
              <a:gd name="connsiteX1" fmla="*/ 80468 w 352030"/>
              <a:gd name="connsiteY1" fmla="*/ 512062 h 760780"/>
              <a:gd name="connsiteX2" fmla="*/ 241402 w 352030"/>
              <a:gd name="connsiteY2" fmla="*/ 124358 h 760780"/>
              <a:gd name="connsiteX3" fmla="*/ 168250 w 352030"/>
              <a:gd name="connsiteY3" fmla="*/ 0 h 760780"/>
              <a:gd name="connsiteX0" fmla="*/ 0 w 330084"/>
              <a:gd name="connsiteY0" fmla="*/ 760780 h 760780"/>
              <a:gd name="connsiteX1" fmla="*/ 58522 w 330084"/>
              <a:gd name="connsiteY1" fmla="*/ 512062 h 760780"/>
              <a:gd name="connsiteX2" fmla="*/ 219456 w 330084"/>
              <a:gd name="connsiteY2" fmla="*/ 124358 h 760780"/>
              <a:gd name="connsiteX3" fmla="*/ 146304 w 330084"/>
              <a:gd name="connsiteY3" fmla="*/ 0 h 760780"/>
              <a:gd name="connsiteX0" fmla="*/ 0 w 330084"/>
              <a:gd name="connsiteY0" fmla="*/ 760780 h 760780"/>
              <a:gd name="connsiteX1" fmla="*/ 58522 w 330084"/>
              <a:gd name="connsiteY1" fmla="*/ 512062 h 760780"/>
              <a:gd name="connsiteX2" fmla="*/ 219456 w 330084"/>
              <a:gd name="connsiteY2" fmla="*/ 124358 h 760780"/>
              <a:gd name="connsiteX3" fmla="*/ 146304 w 330084"/>
              <a:gd name="connsiteY3" fmla="*/ 0 h 760780"/>
              <a:gd name="connsiteX0" fmla="*/ 0 w 290268"/>
              <a:gd name="connsiteY0" fmla="*/ 760780 h 760780"/>
              <a:gd name="connsiteX1" fmla="*/ 58522 w 290268"/>
              <a:gd name="connsiteY1" fmla="*/ 512062 h 760780"/>
              <a:gd name="connsiteX2" fmla="*/ 73152 w 290268"/>
              <a:gd name="connsiteY2" fmla="*/ 248716 h 760780"/>
              <a:gd name="connsiteX3" fmla="*/ 146304 w 290268"/>
              <a:gd name="connsiteY3" fmla="*/ 0 h 760780"/>
              <a:gd name="connsiteX0" fmla="*/ 0 w 146570"/>
              <a:gd name="connsiteY0" fmla="*/ 760780 h 760780"/>
              <a:gd name="connsiteX1" fmla="*/ 58522 w 146570"/>
              <a:gd name="connsiteY1" fmla="*/ 512062 h 760780"/>
              <a:gd name="connsiteX2" fmla="*/ 73152 w 146570"/>
              <a:gd name="connsiteY2" fmla="*/ 248716 h 760780"/>
              <a:gd name="connsiteX3" fmla="*/ 146304 w 146570"/>
              <a:gd name="connsiteY3" fmla="*/ 0 h 760780"/>
              <a:gd name="connsiteX0" fmla="*/ 0 w 73152"/>
              <a:gd name="connsiteY0" fmla="*/ 768095 h 768095"/>
              <a:gd name="connsiteX1" fmla="*/ 58522 w 73152"/>
              <a:gd name="connsiteY1" fmla="*/ 519377 h 768095"/>
              <a:gd name="connsiteX2" fmla="*/ 73152 w 73152"/>
              <a:gd name="connsiteY2" fmla="*/ 256031 h 768095"/>
              <a:gd name="connsiteX3" fmla="*/ 58521 w 73152"/>
              <a:gd name="connsiteY3" fmla="*/ 0 h 768095"/>
              <a:gd name="connsiteX0" fmla="*/ 0 w 75916"/>
              <a:gd name="connsiteY0" fmla="*/ 768095 h 768095"/>
              <a:gd name="connsiteX1" fmla="*/ 58522 w 75916"/>
              <a:gd name="connsiteY1" fmla="*/ 519377 h 768095"/>
              <a:gd name="connsiteX2" fmla="*/ 73152 w 75916"/>
              <a:gd name="connsiteY2" fmla="*/ 256031 h 768095"/>
              <a:gd name="connsiteX3" fmla="*/ 58521 w 75916"/>
              <a:gd name="connsiteY3" fmla="*/ 0 h 768095"/>
              <a:gd name="connsiteX0" fmla="*/ 0 w 87783"/>
              <a:gd name="connsiteY0" fmla="*/ 768095 h 768095"/>
              <a:gd name="connsiteX1" fmla="*/ 58522 w 87783"/>
              <a:gd name="connsiteY1" fmla="*/ 519377 h 768095"/>
              <a:gd name="connsiteX2" fmla="*/ 87783 w 87783"/>
              <a:gd name="connsiteY2" fmla="*/ 299922 h 768095"/>
              <a:gd name="connsiteX3" fmla="*/ 58521 w 87783"/>
              <a:gd name="connsiteY3" fmla="*/ 0 h 768095"/>
              <a:gd name="connsiteX0" fmla="*/ 0 w 91054"/>
              <a:gd name="connsiteY0" fmla="*/ 768095 h 768095"/>
              <a:gd name="connsiteX1" fmla="*/ 80467 w 91054"/>
              <a:gd name="connsiteY1" fmla="*/ 541323 h 768095"/>
              <a:gd name="connsiteX2" fmla="*/ 87783 w 91054"/>
              <a:gd name="connsiteY2" fmla="*/ 299922 h 768095"/>
              <a:gd name="connsiteX3" fmla="*/ 58521 w 91054"/>
              <a:gd name="connsiteY3" fmla="*/ 0 h 7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054" h="768095">
                <a:moveTo>
                  <a:pt x="0" y="768095"/>
                </a:moveTo>
                <a:cubicBezTo>
                  <a:pt x="54254" y="667511"/>
                  <a:pt x="65837" y="619352"/>
                  <a:pt x="80467" y="541323"/>
                </a:cubicBezTo>
                <a:cubicBezTo>
                  <a:pt x="95097" y="463294"/>
                  <a:pt x="91441" y="390142"/>
                  <a:pt x="87783" y="299922"/>
                </a:cubicBezTo>
                <a:cubicBezTo>
                  <a:pt x="84125" y="209702"/>
                  <a:pt x="85343" y="134112"/>
                  <a:pt x="58521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/>
              <p:cNvSpPr txBox="1"/>
              <p:nvPr/>
            </p:nvSpPr>
            <p:spPr>
              <a:xfrm>
                <a:off x="4079239" y="5068393"/>
                <a:ext cx="4328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8" name="TextovéPol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239" y="5068393"/>
                <a:ext cx="432875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319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23" grpId="0"/>
      <p:bldP spid="25" grpId="0" animBg="1"/>
      <p:bldP spid="26" grpId="0"/>
      <p:bldP spid="27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88" y="169968"/>
            <a:ext cx="2859024" cy="4693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908720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accent2"/>
                </a:solidFill>
              </a:rPr>
              <a:t>Příklad analytické funkce</a:t>
            </a:r>
          </a:p>
          <a:p>
            <a:pPr algn="ctr"/>
            <a:r>
              <a:rPr lang="cs-CZ" b="1" dirty="0">
                <a:solidFill>
                  <a:schemeClr val="accent2"/>
                </a:solidFill>
              </a:rPr>
              <a:t>v</a:t>
            </a:r>
            <a:r>
              <a:rPr lang="cs-CZ" b="1" dirty="0" smtClean="0">
                <a:solidFill>
                  <a:schemeClr val="accent2"/>
                </a:solidFill>
              </a:rPr>
              <a:t>yjádřené pomocí </a:t>
            </a:r>
            <a:r>
              <a:rPr lang="cs-CZ" b="1" dirty="0" err="1" smtClean="0">
                <a:solidFill>
                  <a:schemeClr val="accent2"/>
                </a:solidFill>
              </a:rPr>
              <a:t>Cauchyho</a:t>
            </a:r>
            <a:r>
              <a:rPr lang="cs-CZ" b="1" dirty="0" smtClean="0">
                <a:solidFill>
                  <a:schemeClr val="accent2"/>
                </a:solidFill>
              </a:rPr>
              <a:t> integrálu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801" y="3338358"/>
            <a:ext cx="7128400" cy="36190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87538" y="2307717"/>
                <a:ext cx="5832648" cy="955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  <a:ea typeface="Cambria Math"/>
                            </a:rPr>
                            <m:t>i</m:t>
                          </m:r>
                        </m:den>
                      </m:f>
                      <m:nary>
                        <m:nary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400" b="0" i="1" smtClean="0">
                              <a:latin typeface="Cambria Math"/>
                            </a:rPr>
                            <m:t>𝐶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cs-CZ" sz="24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cs-CZ" sz="24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cs-CZ" sz="2400" i="1">
                                  <a:latin typeface="Cambria Math"/>
                                </a:rPr>
                                <m:t>)</m:t>
                              </m:r>
                              <m:r>
                                <m:rPr>
                                  <m:sty m:val="p"/>
                                </m:rPr>
                                <a:rPr lang="cs-CZ" sz="2400" b="0" i="0" smtClean="0">
                                  <a:latin typeface="Cambria Math"/>
                                </a:rPr>
                                <m:t>d</m:t>
                              </m:r>
                              <m:r>
                                <a:rPr lang="cs-CZ" sz="2400" b="0" i="1" smtClean="0">
                                  <a:latin typeface="Cambria Math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cs-CZ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cs-CZ" sz="2400" b="0" i="1" smtClean="0">
                                  <a:latin typeface="Cambria Math"/>
                                </a:rPr>
                                <m:t>𝑧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538" y="2307717"/>
                <a:ext cx="5832648" cy="95551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34625" y="2492896"/>
                <a:ext cx="26078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cs-CZ" dirty="0" smtClean="0"/>
                  <a:t> je otevřená křivka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25" y="2492896"/>
                <a:ext cx="2607863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801" y="3338358"/>
            <a:ext cx="7128400" cy="3619033"/>
          </a:xfrm>
          <a:prstGeom prst="rect">
            <a:avLst/>
          </a:prstGeom>
        </p:spPr>
      </p:pic>
      <p:cxnSp>
        <p:nvCxnSpPr>
          <p:cNvPr id="7" name="Přímá spojnice se šipkou 6"/>
          <p:cNvCxnSpPr>
            <a:stCxn id="11" idx="1"/>
          </p:cNvCxnSpPr>
          <p:nvPr/>
        </p:nvCxnSpPr>
        <p:spPr>
          <a:xfrm flipH="1" flipV="1">
            <a:off x="5580112" y="5301208"/>
            <a:ext cx="1548172" cy="184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7128284" y="530120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/>
                </a:solidFill>
              </a:rPr>
              <a:t>Komplexní rovina</a:t>
            </a:r>
            <a:endParaRPr lang="cs-CZ" dirty="0">
              <a:solidFill>
                <a:schemeClr val="accent6"/>
              </a:solidFill>
            </a:endParaRPr>
          </a:p>
        </p:txBody>
      </p:sp>
      <p:cxnSp>
        <p:nvCxnSpPr>
          <p:cNvPr id="29" name="Přímá spojnice se šipkou 28"/>
          <p:cNvCxnSpPr>
            <a:stCxn id="30" idx="1"/>
          </p:cNvCxnSpPr>
          <p:nvPr/>
        </p:nvCxnSpPr>
        <p:spPr>
          <a:xfrm flipH="1">
            <a:off x="3707904" y="3875857"/>
            <a:ext cx="1620180" cy="633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5328084" y="3645024"/>
            <a:ext cx="275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accent6"/>
                </a:solidFill>
              </a:rPr>
              <a:t>?</a:t>
            </a:r>
          </a:p>
        </p:txBody>
      </p:sp>
      <p:cxnSp>
        <p:nvCxnSpPr>
          <p:cNvPr id="31" name="Přímá spojnice se šipkou 30"/>
          <p:cNvCxnSpPr/>
          <p:nvPr/>
        </p:nvCxnSpPr>
        <p:spPr>
          <a:xfrm flipV="1">
            <a:off x="5603862" y="2785476"/>
            <a:ext cx="696330" cy="8595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22"/>
              <p:cNvSpPr txBox="1"/>
              <p:nvPr/>
            </p:nvSpPr>
            <p:spPr>
              <a:xfrm>
                <a:off x="5465973" y="4184265"/>
                <a:ext cx="2700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cs-CZ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cs-CZ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−</m:t>
                        </m:r>
                      </m:sup>
                    </m:sSup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cs-CZ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cs-CZ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rgbClr val="00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cs-CZ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cs-CZ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2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973" y="4184265"/>
                <a:ext cx="2700300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Přímá spojnice se šipkou 32"/>
          <p:cNvCxnSpPr/>
          <p:nvPr/>
        </p:nvCxnSpPr>
        <p:spPr>
          <a:xfrm>
            <a:off x="5652120" y="3875857"/>
            <a:ext cx="1800200" cy="3084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72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88" y="169968"/>
            <a:ext cx="2859024" cy="4693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9087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accent2"/>
                </a:solidFill>
              </a:rPr>
              <a:t>Komplexní potenciál v elektrostatice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99592" y="1628800"/>
                <a:ext cx="7488832" cy="4632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V jednoduše souvislé oblasti vyhovují </a:t>
                </a:r>
                <a:r>
                  <a:rPr lang="cs-CZ" i="1" dirty="0" smtClean="0"/>
                  <a:t>potenciál elektrostatického pole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/>
                      </a:rPr>
                      <m:t>𝑉</m:t>
                    </m:r>
                    <m:r>
                      <a:rPr lang="cs-CZ" i="1" dirty="0" smtClean="0">
                        <a:latin typeface="Cambria Math"/>
                      </a:rPr>
                      <m:t>(</m:t>
                    </m:r>
                    <m:r>
                      <a:rPr lang="cs-CZ" i="1" dirty="0" smtClean="0">
                        <a:latin typeface="Cambria Math"/>
                      </a:rPr>
                      <m:t>𝑥</m:t>
                    </m:r>
                    <m:r>
                      <a:rPr lang="cs-CZ" i="1" dirty="0" smtClean="0">
                        <a:latin typeface="Cambria Math"/>
                      </a:rPr>
                      <m:t>,</m:t>
                    </m:r>
                    <m:r>
                      <a:rPr lang="cs-CZ" i="1" dirty="0" smtClean="0">
                        <a:latin typeface="Cambria Math"/>
                      </a:rPr>
                      <m:t>𝑦</m:t>
                    </m:r>
                    <m:r>
                      <a:rPr lang="cs-CZ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cs-CZ" dirty="0" smtClean="0"/>
                  <a:t> a složky </a:t>
                </a:r>
                <a:r>
                  <a:rPr lang="cs-CZ" i="1" dirty="0" smtClean="0"/>
                  <a:t>rovinného pole intenzity bodového náboje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/>
                      </a:rPr>
                      <m:t>𝑬</m:t>
                    </m:r>
                    <m:r>
                      <a:rPr lang="cs-CZ" b="0" i="1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cs-CZ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cs-CZ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cs-CZ" dirty="0" smtClean="0"/>
                  <a:t> rovnicím</a:t>
                </a:r>
              </a:p>
              <a:p>
                <a:endParaRPr lang="cs-CZ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,  </m:t>
                      </m:r>
                      <m:sSub>
                        <m:sSub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cs-CZ" dirty="0" smtClean="0"/>
              </a:p>
              <a:p>
                <a:endParaRPr lang="cs-CZ" i="1" dirty="0" smtClean="0"/>
              </a:p>
              <a:p>
                <a:r>
                  <a:rPr lang="cs-CZ" i="1" dirty="0" smtClean="0"/>
                  <a:t>Silová </a:t>
                </a:r>
                <a:r>
                  <a:rPr lang="cs-CZ" i="1" dirty="0"/>
                  <a:t>funkce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/>
                      </a:rPr>
                      <m:t>𝑈</m:t>
                    </m:r>
                    <m:r>
                      <a:rPr lang="cs-CZ" i="1" dirty="0" smtClean="0">
                        <a:latin typeface="Cambria Math"/>
                      </a:rPr>
                      <m:t>(</m:t>
                    </m:r>
                    <m:r>
                      <a:rPr lang="cs-CZ" i="1" dirty="0" smtClean="0">
                        <a:latin typeface="Cambria Math"/>
                      </a:rPr>
                      <m:t>𝑥</m:t>
                    </m:r>
                    <m:r>
                      <a:rPr lang="cs-CZ" i="1" dirty="0" smtClean="0">
                        <a:latin typeface="Cambria Math"/>
                      </a:rPr>
                      <m:t>,</m:t>
                    </m:r>
                    <m:r>
                      <a:rPr lang="cs-CZ" i="1" dirty="0" smtClean="0">
                        <a:latin typeface="Cambria Math"/>
                      </a:rPr>
                      <m:t>𝑦</m:t>
                    </m:r>
                    <m:r>
                      <a:rPr lang="cs-CZ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cs-CZ" dirty="0"/>
                  <a:t> elektrostatického </a:t>
                </a:r>
                <a:r>
                  <a:rPr lang="cs-CZ" dirty="0" smtClean="0"/>
                  <a:t>pole vyhovuje podobným rovnicím</a:t>
                </a:r>
              </a:p>
              <a:p>
                <a:endParaRPr lang="cs-CZ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𝑈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den>
                      </m:f>
                      <m:r>
                        <a:rPr lang="cs-CZ" i="1">
                          <a:latin typeface="Cambria Math"/>
                        </a:rPr>
                        <m:t>,</m:t>
                      </m:r>
                      <m:r>
                        <a:rPr lang="cs-CZ" b="0" i="1" smtClean="0"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𝑈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  <m:r>
                        <a:rPr lang="cs-CZ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cs-CZ" dirty="0"/>
              </a:p>
              <a:p>
                <a:endParaRPr lang="cs-CZ" dirty="0" smtClean="0"/>
              </a:p>
              <a:p>
                <a:r>
                  <a:rPr lang="cs-CZ" dirty="0" smtClean="0"/>
                  <a:t>Výše uvedené rovnice vyjadřují Cauchy-Riemannovy podmínky </a:t>
                </a:r>
                <a:r>
                  <a:rPr lang="cs-CZ" i="1" dirty="0"/>
                  <a:t>komplexního potenciálu elektrostatického</a:t>
                </a:r>
                <a:r>
                  <a:rPr lang="cs-CZ" dirty="0"/>
                  <a:t> </a:t>
                </a:r>
                <a:r>
                  <a:rPr lang="cs-CZ" i="1" dirty="0" smtClean="0"/>
                  <a:t>pole</a:t>
                </a:r>
              </a:p>
              <a:p>
                <a:endParaRPr lang="cs-CZ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,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</a:rPr>
                        <m:t>i</m:t>
                      </m:r>
                      <m:r>
                        <a:rPr lang="cs-CZ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,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cs-CZ" b="1" i="1">
                          <a:latin typeface="Cambria Math"/>
                        </a:rPr>
                        <m:t>𝑬</m:t>
                      </m:r>
                      <m:r>
                        <a:rPr lang="cs-CZ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cs-CZ" i="0">
                          <a:latin typeface="Cambria Math"/>
                        </a:rPr>
                        <m:t>i</m:t>
                      </m:r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−</m:t>
                      </m:r>
                      <m:r>
                        <a:rPr lang="cs-CZ" i="1">
                          <a:latin typeface="Cambria Math"/>
                        </a:rPr>
                        <m:t>𝑖</m:t>
                      </m:r>
                      <m:acc>
                        <m:accPr>
                          <m:chr m:val="̅"/>
                          <m:ctrlPr>
                            <a:rPr lang="cs-CZ" i="1">
                              <a:latin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e>
                      </m:acc>
                      <m:r>
                        <a:rPr lang="cs-CZ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cs-CZ" b="0" dirty="0" smtClean="0"/>
              </a:p>
              <a:p>
                <a:r>
                  <a:rPr lang="cs-CZ" dirty="0" smtClean="0"/>
                  <a:t> </a:t>
                </a:r>
                <a:endParaRPr lang="cs-CZ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628800"/>
                <a:ext cx="7488832" cy="4632230"/>
              </a:xfrm>
              <a:prstGeom prst="rect">
                <a:avLst/>
              </a:prstGeom>
              <a:blipFill rotWithShape="1">
                <a:blip r:embed="rId4"/>
                <a:stretch>
                  <a:fillRect l="-733" t="-6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327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88" y="169968"/>
            <a:ext cx="2859024" cy="4693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90872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accent2"/>
                </a:solidFill>
              </a:rPr>
              <a:t>Komplexní potenciál v </a:t>
            </a:r>
            <a:r>
              <a:rPr lang="cs-CZ" sz="2800" b="1" dirty="0" smtClean="0">
                <a:solidFill>
                  <a:schemeClr val="accent2"/>
                </a:solidFill>
              </a:rPr>
              <a:t>elektrostatice</a:t>
            </a:r>
          </a:p>
          <a:p>
            <a:pPr algn="ctr"/>
            <a:r>
              <a:rPr lang="cs-CZ" sz="2000" b="1" dirty="0" smtClean="0">
                <a:solidFill>
                  <a:schemeClr val="accent2"/>
                </a:solidFill>
              </a:rPr>
              <a:t>Jeden a dva bodové </a:t>
            </a:r>
            <a:r>
              <a:rPr lang="cs-CZ" sz="2000" b="1" dirty="0">
                <a:solidFill>
                  <a:schemeClr val="accent2"/>
                </a:solidFill>
              </a:rPr>
              <a:t>náboje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778" y="2276872"/>
            <a:ext cx="6282444" cy="30528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1774557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Znalost </a:t>
            </a:r>
            <a:r>
              <a:rPr lang="cs-CZ" i="1" dirty="0"/>
              <a:t>komplexního potenciálu </a:t>
            </a:r>
            <a:r>
              <a:rPr lang="cs-CZ" dirty="0"/>
              <a:t>dovoluje vyjádření všech záladních veličin spojených s pojmem </a:t>
            </a:r>
            <a:r>
              <a:rPr lang="cs-CZ" i="1" dirty="0" smtClean="0"/>
              <a:t>vektorového</a:t>
            </a:r>
            <a:r>
              <a:rPr lang="cs-CZ" dirty="0" smtClean="0"/>
              <a:t> </a:t>
            </a:r>
            <a:r>
              <a:rPr lang="cs-CZ" i="1" dirty="0" smtClean="0"/>
              <a:t>pole</a:t>
            </a:r>
            <a:r>
              <a:rPr lang="cs-CZ" dirty="0" smtClean="0"/>
              <a:t> </a:t>
            </a:r>
            <a:r>
              <a:rPr lang="cs-CZ" i="1" dirty="0" smtClean="0"/>
              <a:t>intenzity bodového </a:t>
            </a:r>
            <a:r>
              <a:rPr lang="en-US" i="1" dirty="0" smtClean="0"/>
              <a:t>n</a:t>
            </a:r>
            <a:r>
              <a:rPr lang="cs-CZ" i="1" dirty="0" smtClean="0"/>
              <a:t>áboje.</a:t>
            </a:r>
            <a:r>
              <a:rPr lang="cs-CZ" dirty="0" smtClean="0"/>
              <a:t> 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6119336"/>
                <a:ext cx="914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>
                    <a:solidFill>
                      <a:schemeClr val="accent5"/>
                    </a:solidFill>
                  </a:rPr>
                  <a:t>Pomocí komplexního potenciálu </a:t>
                </a:r>
                <a14:m>
                  <m:oMath xmlns:m="http://schemas.openxmlformats.org/officeDocument/2006/math">
                    <m:r>
                      <a:rPr lang="cs-CZ" i="1" dirty="0" smtClean="0">
                        <a:solidFill>
                          <a:schemeClr val="accent5"/>
                        </a:solidFill>
                        <a:latin typeface="Cambria Math"/>
                      </a:rPr>
                      <m:t>𝐹</m:t>
                    </m:r>
                    <m:r>
                      <a:rPr lang="cs-CZ" i="1" dirty="0" smtClean="0">
                        <a:solidFill>
                          <a:schemeClr val="accent5"/>
                        </a:solidFill>
                        <a:latin typeface="Cambria Math"/>
                      </a:rPr>
                      <m:t>(</m:t>
                    </m:r>
                    <m:r>
                      <a:rPr lang="cs-CZ" i="1" dirty="0" smtClean="0">
                        <a:solidFill>
                          <a:schemeClr val="accent5"/>
                        </a:solidFill>
                        <a:latin typeface="Cambria Math"/>
                      </a:rPr>
                      <m:t>𝑧</m:t>
                    </m:r>
                    <m:r>
                      <a:rPr lang="cs-CZ" i="1" dirty="0" smtClean="0">
                        <a:solidFill>
                          <a:schemeClr val="accent5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cs-CZ" dirty="0">
                    <a:solidFill>
                      <a:schemeClr val="accent5"/>
                    </a:solidFill>
                  </a:rPr>
                  <a:t> </a:t>
                </a:r>
                <a:r>
                  <a:rPr lang="cs-CZ" dirty="0" smtClean="0">
                    <a:solidFill>
                      <a:schemeClr val="accent5"/>
                    </a:solidFill>
                  </a:rPr>
                  <a:t>lze </a:t>
                </a:r>
                <a:r>
                  <a:rPr lang="cs-CZ" dirty="0">
                    <a:solidFill>
                      <a:schemeClr val="accent5"/>
                    </a:solidFill>
                  </a:rPr>
                  <a:t>sestrojit jeho silové a ekvipotenciální čáry elektrostatického pole. </a:t>
                </a:r>
                <a:endParaRPr lang="cs-CZ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119336"/>
                <a:ext cx="9144000" cy="646331"/>
              </a:xfrm>
              <a:prstGeom prst="rect">
                <a:avLst/>
              </a:prstGeom>
              <a:blipFill rotWithShape="1">
                <a:blip r:embed="rId5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31640" y="5085184"/>
                <a:ext cx="2376264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i="1">
                          <a:latin typeface="Cambria Math"/>
                        </a:rPr>
                        <m:t>2</m:t>
                      </m:r>
                      <m:r>
                        <a:rPr lang="cs-CZ" i="1">
                          <a:latin typeface="Cambria Math"/>
                        </a:rPr>
                        <m:t>𝑞</m:t>
                      </m:r>
                      <m:r>
                        <m:rPr>
                          <m:sty m:val="p"/>
                        </m:rPr>
                        <a:rPr lang="cs-CZ" i="0">
                          <a:latin typeface="Cambria Math"/>
                        </a:rPr>
                        <m:t>i</m:t>
                      </m:r>
                      <m:r>
                        <a:rPr lang="cs-CZ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</a:rPr>
                        <m:t>ln</m:t>
                      </m:r>
                      <m:f>
                        <m:fPr>
                          <m:ctrlPr>
                            <a:rPr lang="cs-CZ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5085184"/>
                <a:ext cx="2376264" cy="61093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32040" y="5085929"/>
                <a:ext cx="2376264" cy="610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i="1">
                          <a:latin typeface="Cambria Math"/>
                        </a:rPr>
                        <m:t>2</m:t>
                      </m:r>
                      <m:r>
                        <a:rPr lang="cs-CZ" i="1">
                          <a:latin typeface="Cambria Math"/>
                        </a:rPr>
                        <m:t>𝑞</m:t>
                      </m:r>
                      <m:r>
                        <m:rPr>
                          <m:sty m:val="p"/>
                        </m:rPr>
                        <a:rPr lang="cs-CZ" i="0">
                          <a:latin typeface="Cambria Math"/>
                        </a:rPr>
                        <m:t>i</m:t>
                      </m:r>
                      <m:r>
                        <a:rPr lang="cs-CZ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</a:rPr>
                        <m:t>ln</m:t>
                      </m:r>
                      <m:f>
                        <m:fPr>
                          <m:ctrlPr>
                            <a:rPr lang="cs-CZ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5085929"/>
                <a:ext cx="2376264" cy="61010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6"/>
          <p:cNvSpPr/>
          <p:nvPr/>
        </p:nvSpPr>
        <p:spPr>
          <a:xfrm>
            <a:off x="540727" y="3573016"/>
            <a:ext cx="1066131" cy="1805865"/>
          </a:xfrm>
          <a:custGeom>
            <a:avLst/>
            <a:gdLst>
              <a:gd name="connsiteX0" fmla="*/ 1066131 w 1066131"/>
              <a:gd name="connsiteY0" fmla="*/ 1447060 h 1447060"/>
              <a:gd name="connsiteX1" fmla="*/ 811 w 1066131"/>
              <a:gd name="connsiteY1" fmla="*/ 763480 h 1447060"/>
              <a:gd name="connsiteX2" fmla="*/ 888578 w 1066131"/>
              <a:gd name="connsiteY2" fmla="*/ 0 h 144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6131" h="1447060">
                <a:moveTo>
                  <a:pt x="1066131" y="1447060"/>
                </a:moveTo>
                <a:cubicBezTo>
                  <a:pt x="548267" y="1225858"/>
                  <a:pt x="30403" y="1004657"/>
                  <a:pt x="811" y="763480"/>
                </a:cubicBezTo>
                <a:cubicBezTo>
                  <a:pt x="-28781" y="522303"/>
                  <a:pt x="759852" y="91736"/>
                  <a:pt x="888578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42890" y="4947429"/>
                <a:ext cx="17932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1200" i="1" smtClean="0">
                        <a:solidFill>
                          <a:schemeClr val="accent5"/>
                        </a:solidFill>
                        <a:latin typeface="Cambria Math"/>
                        <a:ea typeface="Cambria Math"/>
                      </a:rPr>
                      <m:t>ℑ</m:t>
                    </m:r>
                    <m:d>
                      <m:dPr>
                        <m:begChr m:val="{"/>
                        <m:endChr m:val="}"/>
                        <m:ctrlPr>
                          <a:rPr lang="cs-CZ" sz="1200" i="1" smtClean="0">
                            <a:solidFill>
                              <a:schemeClr val="accent5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cs-CZ" sz="1200" i="1">
                            <a:solidFill>
                              <a:schemeClr val="accent5"/>
                            </a:solidFill>
                            <a:latin typeface="Cambria Math"/>
                            <a:ea typeface="Cambria Math"/>
                          </a:rPr>
                          <m:t>𝐹</m:t>
                        </m:r>
                        <m:r>
                          <a:rPr lang="cs-CZ" sz="1200" i="1">
                            <a:solidFill>
                              <a:schemeClr val="accent5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cs-CZ" sz="1200" i="1">
                            <a:solidFill>
                              <a:schemeClr val="accent5"/>
                            </a:solidFill>
                            <a:latin typeface="Cambria Math"/>
                            <a:ea typeface="Cambria Math"/>
                          </a:rPr>
                          <m:t>𝑧</m:t>
                        </m:r>
                        <m:r>
                          <a:rPr lang="cs-CZ" sz="1200" i="1">
                            <a:solidFill>
                              <a:schemeClr val="accent5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d>
                    <m:r>
                      <a:rPr lang="cs-CZ" sz="1200" i="1" smtClean="0">
                        <a:solidFill>
                          <a:schemeClr val="accent5"/>
                        </a:solidFill>
                        <a:latin typeface="Cambria Math"/>
                        <a:ea typeface="Cambria Math"/>
                      </a:rPr>
                      <m:t>≡</m:t>
                    </m:r>
                  </m:oMath>
                </a14:m>
                <a:r>
                  <a:rPr lang="cs-CZ" sz="1200" dirty="0" smtClean="0">
                    <a:solidFill>
                      <a:schemeClr val="accent5"/>
                    </a:solidFill>
                  </a:rPr>
                  <a:t> ekvipotenciála</a:t>
                </a:r>
                <a:endParaRPr lang="cs-CZ" sz="12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890" y="4947429"/>
                <a:ext cx="1793206" cy="276999"/>
              </a:xfrm>
              <a:prstGeom prst="rect">
                <a:avLst/>
              </a:prstGeom>
              <a:blipFill rotWithShape="1">
                <a:blip r:embed="rId8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 10"/>
          <p:cNvSpPr/>
          <p:nvPr/>
        </p:nvSpPr>
        <p:spPr>
          <a:xfrm flipH="1">
            <a:off x="3403354" y="4475948"/>
            <a:ext cx="292462" cy="902933"/>
          </a:xfrm>
          <a:custGeom>
            <a:avLst/>
            <a:gdLst>
              <a:gd name="connsiteX0" fmla="*/ 1066131 w 1066131"/>
              <a:gd name="connsiteY0" fmla="*/ 1447060 h 1447060"/>
              <a:gd name="connsiteX1" fmla="*/ 811 w 1066131"/>
              <a:gd name="connsiteY1" fmla="*/ 763480 h 1447060"/>
              <a:gd name="connsiteX2" fmla="*/ 888578 w 1066131"/>
              <a:gd name="connsiteY2" fmla="*/ 0 h 144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6131" h="1447060">
                <a:moveTo>
                  <a:pt x="1066131" y="1447060"/>
                </a:moveTo>
                <a:cubicBezTo>
                  <a:pt x="548267" y="1225858"/>
                  <a:pt x="30403" y="1004657"/>
                  <a:pt x="811" y="763480"/>
                </a:cubicBezTo>
                <a:cubicBezTo>
                  <a:pt x="-28781" y="522303"/>
                  <a:pt x="759852" y="91736"/>
                  <a:pt x="888578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3161228" y="5715149"/>
            <a:ext cx="1263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accent6"/>
                </a:solidFill>
              </a:rPr>
              <a:t>Elektrický náboj</a:t>
            </a:r>
            <a:endParaRPr lang="cs-CZ" sz="1200" dirty="0">
              <a:solidFill>
                <a:schemeClr val="accent6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572858" y="4604283"/>
            <a:ext cx="158521" cy="596080"/>
          </a:xfrm>
          <a:custGeom>
            <a:avLst/>
            <a:gdLst>
              <a:gd name="connsiteX0" fmla="*/ 1066131 w 1066131"/>
              <a:gd name="connsiteY0" fmla="*/ 1447060 h 1447060"/>
              <a:gd name="connsiteX1" fmla="*/ 811 w 1066131"/>
              <a:gd name="connsiteY1" fmla="*/ 763480 h 1447060"/>
              <a:gd name="connsiteX2" fmla="*/ 888578 w 1066131"/>
              <a:gd name="connsiteY2" fmla="*/ 0 h 144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6131" h="1447060">
                <a:moveTo>
                  <a:pt x="1066131" y="1447060"/>
                </a:moveTo>
                <a:cubicBezTo>
                  <a:pt x="548267" y="1225858"/>
                  <a:pt x="30403" y="1004657"/>
                  <a:pt x="811" y="763480"/>
                </a:cubicBezTo>
                <a:cubicBezTo>
                  <a:pt x="-28781" y="522303"/>
                  <a:pt x="759852" y="91736"/>
                  <a:pt x="888578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569463" y="4822428"/>
                <a:ext cx="86409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200" i="1" smtClean="0">
                          <a:solidFill>
                            <a:schemeClr val="accent6"/>
                          </a:solidFill>
                          <a:latin typeface="Cambria Math"/>
                          <a:ea typeface="Cambria Math"/>
                        </a:rPr>
                        <m:t>ℜ</m:t>
                      </m:r>
                      <m:d>
                        <m:dPr>
                          <m:begChr m:val="{"/>
                          <m:endChr m:val="}"/>
                          <m:ctrlPr>
                            <a:rPr lang="cs-CZ" sz="1200" i="1" smtClean="0">
                              <a:solidFill>
                                <a:schemeClr val="accent6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sz="1200" i="1">
                              <a:solidFill>
                                <a:schemeClr val="accent6"/>
                              </a:solidFill>
                              <a:latin typeface="Cambria Math"/>
                              <a:ea typeface="Cambria Math"/>
                            </a:rPr>
                            <m:t>𝐹</m:t>
                          </m:r>
                          <m:r>
                            <a:rPr lang="cs-CZ" sz="1200" i="1">
                              <a:solidFill>
                                <a:schemeClr val="accent6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cs-CZ" sz="1200" i="1">
                              <a:solidFill>
                                <a:schemeClr val="accent6"/>
                              </a:solidFill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a:rPr lang="cs-CZ" sz="1200" i="1">
                              <a:solidFill>
                                <a:schemeClr val="accent6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cs-CZ" sz="12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463" y="4822428"/>
                <a:ext cx="864098" cy="276999"/>
              </a:xfrm>
              <a:prstGeom prst="rect">
                <a:avLst/>
              </a:prstGeom>
              <a:blipFill rotWithShape="1">
                <a:blip r:embed="rId9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247497" y="3921344"/>
                <a:ext cx="56486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200" i="1" smtClean="0">
                          <a:solidFill>
                            <a:schemeClr val="accent5"/>
                          </a:solidFill>
                          <a:latin typeface="Cambria Math"/>
                          <a:ea typeface="Cambria Math"/>
                        </a:rPr>
                        <m:t>ℑ</m:t>
                      </m:r>
                      <m:d>
                        <m:dPr>
                          <m:begChr m:val="{"/>
                          <m:endChr m:val="}"/>
                          <m:ctrlPr>
                            <a:rPr lang="cs-CZ" sz="1200" i="1" smtClean="0">
                              <a:solidFill>
                                <a:schemeClr val="accent5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sz="1200" i="1">
                              <a:solidFill>
                                <a:schemeClr val="accent5"/>
                              </a:solidFill>
                              <a:latin typeface="Cambria Math"/>
                              <a:ea typeface="Cambria Math"/>
                            </a:rPr>
                            <m:t>𝐹</m:t>
                          </m:r>
                          <m:r>
                            <a:rPr lang="cs-CZ" sz="1200" i="1">
                              <a:solidFill>
                                <a:schemeClr val="accent5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cs-CZ" sz="1200" i="1">
                              <a:solidFill>
                                <a:schemeClr val="accent5"/>
                              </a:solidFill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a:rPr lang="cs-CZ" sz="1200" i="1">
                              <a:solidFill>
                                <a:schemeClr val="accent5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cs-CZ" sz="12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497" y="3921344"/>
                <a:ext cx="564863" cy="276999"/>
              </a:xfrm>
              <a:prstGeom prst="rect">
                <a:avLst/>
              </a:prstGeom>
              <a:blipFill rotWithShape="1">
                <a:blip r:embed="rId10"/>
                <a:stretch>
                  <a:fillRect r="-9677" b="-65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 17"/>
          <p:cNvSpPr/>
          <p:nvPr/>
        </p:nvSpPr>
        <p:spPr>
          <a:xfrm flipH="1">
            <a:off x="7015842" y="3921344"/>
            <a:ext cx="292462" cy="1163840"/>
          </a:xfrm>
          <a:custGeom>
            <a:avLst/>
            <a:gdLst>
              <a:gd name="connsiteX0" fmla="*/ 1066131 w 1066131"/>
              <a:gd name="connsiteY0" fmla="*/ 1447060 h 1447060"/>
              <a:gd name="connsiteX1" fmla="*/ 811 w 1066131"/>
              <a:gd name="connsiteY1" fmla="*/ 763480 h 1447060"/>
              <a:gd name="connsiteX2" fmla="*/ 888578 w 1066131"/>
              <a:gd name="connsiteY2" fmla="*/ 0 h 144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6131" h="1447060">
                <a:moveTo>
                  <a:pt x="1066131" y="1447060"/>
                </a:moveTo>
                <a:cubicBezTo>
                  <a:pt x="548267" y="1225858"/>
                  <a:pt x="30403" y="1004657"/>
                  <a:pt x="811" y="763480"/>
                </a:cubicBezTo>
                <a:cubicBezTo>
                  <a:pt x="-28781" y="522303"/>
                  <a:pt x="759852" y="91736"/>
                  <a:pt x="888578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2782448" y="5578644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283968" y="5517232"/>
            <a:ext cx="1717544" cy="3364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16604" y="3303752"/>
                <a:ext cx="147507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1200" i="1" smtClean="0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ℜ</m:t>
                    </m:r>
                    <m:d>
                      <m:dPr>
                        <m:begChr m:val="{"/>
                        <m:endChr m:val="}"/>
                        <m:ctrlPr>
                          <a:rPr lang="cs-CZ" sz="1200" i="1" smtClean="0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cs-CZ" sz="1200" i="1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𝐹</m:t>
                        </m:r>
                        <m:r>
                          <a:rPr lang="cs-CZ" sz="1200" i="1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cs-CZ" sz="1200" i="1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𝑧</m:t>
                        </m:r>
                        <m:r>
                          <a:rPr lang="cs-CZ" sz="1200" i="1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d>
                    <m:r>
                      <a:rPr lang="cs-CZ" sz="1200" i="1" smtClean="0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≡</m:t>
                    </m:r>
                  </m:oMath>
                </a14:m>
                <a:r>
                  <a:rPr lang="cs-CZ" sz="1200" dirty="0" smtClean="0">
                    <a:solidFill>
                      <a:schemeClr val="accent6"/>
                    </a:solidFill>
                  </a:rPr>
                  <a:t> siločára</a:t>
                </a:r>
                <a:endParaRPr lang="cs-CZ" sz="12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04" y="3303752"/>
                <a:ext cx="1475076" cy="276999"/>
              </a:xfrm>
              <a:prstGeom prst="rect">
                <a:avLst/>
              </a:prstGeom>
              <a:blipFill rotWithShape="1">
                <a:blip r:embed="rId11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853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 animBg="1"/>
      <p:bldP spid="13" grpId="0" animBg="1"/>
      <p:bldP spid="14" grpId="0"/>
      <p:bldP spid="17" grpId="0"/>
      <p:bldP spid="18" grpId="0" animBg="1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88" y="169968"/>
            <a:ext cx="2859024" cy="4693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9087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accent2"/>
                </a:solidFill>
              </a:rPr>
              <a:t>Komplexní potenciál v hydromechanice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99592" y="1628800"/>
                <a:ext cx="7344816" cy="4778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Pro oblast, </a:t>
                </a:r>
                <a:r>
                  <a:rPr lang="cs-CZ" dirty="0"/>
                  <a:t>ve které nejsou ani </a:t>
                </a:r>
                <a:r>
                  <a:rPr lang="cs-CZ" i="1" dirty="0"/>
                  <a:t>zřídla</a:t>
                </a:r>
                <a:r>
                  <a:rPr lang="cs-CZ" dirty="0"/>
                  <a:t> ani </a:t>
                </a:r>
                <a:r>
                  <a:rPr lang="cs-CZ" i="1" dirty="0"/>
                  <a:t>víry</a:t>
                </a:r>
                <a:r>
                  <a:rPr lang="cs-CZ" dirty="0"/>
                  <a:t> při </a:t>
                </a:r>
                <a:r>
                  <a:rPr lang="cs-CZ" i="1" dirty="0"/>
                  <a:t>stacionárním proudění</a:t>
                </a:r>
                <a:r>
                  <a:rPr lang="cs-CZ" dirty="0"/>
                  <a:t>, platí pro </a:t>
                </a:r>
                <a:r>
                  <a:rPr lang="cs-CZ" i="1" dirty="0"/>
                  <a:t>potenciál </a:t>
                </a:r>
                <a:r>
                  <a:rPr lang="cs-CZ" i="1" dirty="0" smtClean="0"/>
                  <a:t>rychlosti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cs-CZ" dirty="0" smtClean="0"/>
                  <a:t> vyjadřující </a:t>
                </a:r>
                <a:r>
                  <a:rPr lang="cs-CZ" i="1" dirty="0"/>
                  <a:t>cirkulaci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Γ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cs-CZ" i="1" dirty="0"/>
                  <a:t>vektoru rychlosti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/>
                      </a:rPr>
                      <m:t>𝑽</m:t>
                    </m:r>
                    <m:r>
                      <a:rPr lang="cs-CZ" b="0" i="1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cs-CZ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cs-CZ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cs-CZ" dirty="0" smtClean="0"/>
                  <a:t> podél </a:t>
                </a:r>
                <a:r>
                  <a:rPr lang="cs-CZ" dirty="0"/>
                  <a:t>uzavřené křivky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/>
                      </a:rPr>
                      <m:t>𝐶</m:t>
                    </m:r>
                  </m:oMath>
                </a14:m>
                <a:endParaRPr lang="cs-CZ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𝜕𝜑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,   </m:t>
                      </m:r>
                      <m:sSub>
                        <m:sSub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𝜕𝜑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,   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Γ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∮"/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  <a:ea typeface="Cambria Math"/>
                            </a:rPr>
                            <m:t>d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nary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cs-CZ" dirty="0" smtClean="0"/>
              </a:p>
              <a:p>
                <a:endParaRPr lang="cs-CZ" i="1" dirty="0" smtClean="0"/>
              </a:p>
              <a:p>
                <a:r>
                  <a:rPr lang="cs-CZ" dirty="0"/>
                  <a:t>Trajektorie pohybujících se částic jsou dány </a:t>
                </a:r>
                <a:r>
                  <a:rPr lang="cs-CZ" i="1" dirty="0"/>
                  <a:t>proudovou funkcí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  <a:ea typeface="Cambria Math"/>
                      </a:rPr>
                      <m:t>𝜓</m:t>
                    </m:r>
                  </m:oMath>
                </a14:m>
                <a:r>
                  <a:rPr lang="cs-CZ" dirty="0" smtClean="0"/>
                  <a:t> </a:t>
                </a:r>
                <a:r>
                  <a:rPr lang="cs-CZ" dirty="0"/>
                  <a:t>definující také </a:t>
                </a:r>
                <a:r>
                  <a:rPr lang="cs-CZ" i="1" dirty="0"/>
                  <a:t>tok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/>
                      </a:rPr>
                      <m:t>𝑄</m:t>
                    </m:r>
                  </m:oMath>
                </a14:m>
                <a:endParaRPr lang="cs-CZ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𝜓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den>
                      </m:f>
                      <m:r>
                        <a:rPr lang="cs-CZ" i="1">
                          <a:latin typeface="Cambria Math"/>
                        </a:rPr>
                        <m:t>,   </m:t>
                      </m:r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𝜓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  <m:r>
                        <a:rPr lang="cs-CZ" i="1">
                          <a:latin typeface="Cambria Math"/>
                        </a:rPr>
                        <m:t>,   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𝑄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∮"/>
                          <m:ctrlPr>
                            <a:rPr lang="cs-CZ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/>
                              <a:ea typeface="Cambria Math"/>
                            </a:rPr>
                            <m:t>𝐶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cs-CZ">
                              <a:latin typeface="Cambria Math"/>
                              <a:ea typeface="Cambria Math"/>
                            </a:rPr>
                            <m:t>d</m:t>
                          </m:r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nary>
                      <m:r>
                        <a:rPr lang="cs-CZ" i="1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cs-CZ" dirty="0"/>
              </a:p>
              <a:p>
                <a:endParaRPr lang="cs-CZ" dirty="0" smtClean="0"/>
              </a:p>
              <a:p>
                <a:r>
                  <a:rPr lang="cs-CZ" dirty="0" smtClean="0"/>
                  <a:t>Výše uvedené rovnice vyjadřují Cauchy-Riemannovy podmínky </a:t>
                </a:r>
                <a:r>
                  <a:rPr lang="cs-CZ" i="1" dirty="0"/>
                  <a:t>komplexního potenciálu </a:t>
                </a:r>
                <a:r>
                  <a:rPr lang="cs-CZ" i="1" dirty="0" smtClean="0"/>
                  <a:t>prudění</a:t>
                </a:r>
              </a:p>
              <a:p>
                <a:endParaRPr lang="cs-CZ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/>
                          <a:ea typeface="Cambria Math"/>
                        </a:rPr>
                        <m:t>𝜙</m:t>
                      </m:r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𝜑</m:t>
                      </m:r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,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</a:rPr>
                        <m:t>i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𝜓</m:t>
                      </m:r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,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cs-CZ" b="1" i="1" smtClean="0">
                          <a:latin typeface="Cambria Math"/>
                        </a:rPr>
                        <m:t>𝑽</m:t>
                      </m:r>
                      <m:r>
                        <a:rPr lang="cs-CZ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cs-CZ" i="0">
                          <a:latin typeface="Cambria Math"/>
                        </a:rPr>
                        <m:t>i</m:t>
                      </m:r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cs-CZ" i="1">
                              <a:latin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i="1" smtClean="0">
                                  <a:latin typeface="Cambria Math"/>
                                  <a:ea typeface="Cambria Math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e>
                      </m:acc>
                      <m:r>
                        <a:rPr lang="cs-CZ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cs-CZ" b="0" dirty="0" smtClean="0"/>
              </a:p>
              <a:p>
                <a:r>
                  <a:rPr lang="cs-CZ" dirty="0" smtClean="0"/>
                  <a:t> </a:t>
                </a:r>
                <a:endParaRPr lang="cs-CZ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628800"/>
                <a:ext cx="7344816" cy="4778937"/>
              </a:xfrm>
              <a:prstGeom prst="rect">
                <a:avLst/>
              </a:prstGeom>
              <a:blipFill rotWithShape="1">
                <a:blip r:embed="rId4"/>
                <a:stretch>
                  <a:fillRect l="-748" t="-6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705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88" y="169968"/>
            <a:ext cx="2859024" cy="4693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90872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accent2"/>
                </a:solidFill>
              </a:rPr>
              <a:t>Komplexní potenciál v </a:t>
            </a:r>
            <a:r>
              <a:rPr lang="cs-CZ" sz="2800" b="1" dirty="0" smtClean="0">
                <a:solidFill>
                  <a:schemeClr val="accent2"/>
                </a:solidFill>
              </a:rPr>
              <a:t>hydromechanice</a:t>
            </a:r>
          </a:p>
          <a:p>
            <a:pPr algn="ctr"/>
            <a:r>
              <a:rPr lang="cs-CZ" sz="2000" b="1" dirty="0" smtClean="0">
                <a:solidFill>
                  <a:schemeClr val="accent2"/>
                </a:solidFill>
              </a:rPr>
              <a:t>Úloha </a:t>
            </a:r>
            <a:r>
              <a:rPr lang="cs-CZ" sz="2000" b="1" dirty="0">
                <a:solidFill>
                  <a:schemeClr val="accent2"/>
                </a:solidFill>
              </a:rPr>
              <a:t>o úplném obtékání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778" y="2733471"/>
            <a:ext cx="6282444" cy="21396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53" y="6297746"/>
                <a:ext cx="914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 smtClean="0">
                    <a:solidFill>
                      <a:schemeClr val="accent5"/>
                    </a:solidFill>
                  </a:rPr>
                  <a:t>Proudění ideální kapaliny kolem kružnice o poloměru </a:t>
                </a:r>
                <a14:m>
                  <m:oMath xmlns:m="http://schemas.openxmlformats.org/officeDocument/2006/math">
                    <m:r>
                      <a:rPr lang="cs-CZ" b="0" i="1" smtClean="0">
                        <a:solidFill>
                          <a:schemeClr val="accent5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cs-CZ" dirty="0" smtClean="0">
                    <a:solidFill>
                      <a:schemeClr val="accent5"/>
                    </a:solidFill>
                  </a:rPr>
                  <a:t> </a:t>
                </a:r>
                <a:r>
                  <a:rPr lang="cs-CZ" dirty="0">
                    <a:solidFill>
                      <a:schemeClr val="accent5"/>
                    </a:solidFill>
                  </a:rPr>
                  <a:t>rychlostí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solidFill>
                              <a:schemeClr val="accent5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cs-CZ" b="0" i="1" smtClean="0">
                            <a:solidFill>
                              <a:schemeClr val="accent5"/>
                            </a:solidFill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cs-CZ" i="1" smtClean="0">
                            <a:solidFill>
                              <a:schemeClr val="accent5"/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</m:sSup>
                    <m:r>
                      <a:rPr lang="cs-CZ" b="0" i="1" smtClean="0">
                        <a:solidFill>
                          <a:schemeClr val="accent5"/>
                        </a:solidFill>
                        <a:latin typeface="Cambria Math"/>
                      </a:rPr>
                      <m:t>=1</m:t>
                    </m:r>
                    <m:r>
                      <a:rPr lang="cs-CZ" b="0" i="0" smtClean="0">
                        <a:solidFill>
                          <a:schemeClr val="accent5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" y="6297746"/>
                <a:ext cx="9144000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95836" y="5542580"/>
                <a:ext cx="2952328" cy="648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smtClean="0">
                          <a:latin typeface="Cambria Math"/>
                          <a:ea typeface="Cambria Math"/>
                        </a:rPr>
                        <m:t>𝜙</m:t>
                      </m:r>
                      <m:r>
                        <a:rPr lang="cs-CZ" i="1">
                          <a:latin typeface="Cambria Math"/>
                        </a:rPr>
                        <m:t>(</m:t>
                      </m:r>
                      <m:r>
                        <a:rPr lang="cs-CZ" i="1">
                          <a:latin typeface="Cambria Math"/>
                        </a:rPr>
                        <m:t>𝑧</m:t>
                      </m:r>
                      <m:r>
                        <a:rPr lang="cs-CZ" i="1">
                          <a:latin typeface="Cambria Math"/>
                        </a:rPr>
                        <m:t>)=</m:t>
                      </m:r>
                      <m:r>
                        <a:rPr lang="cs-CZ" i="1">
                          <a:latin typeface="Cambria Math"/>
                        </a:rPr>
                        <m:t>𝑧</m:t>
                      </m:r>
                      <m:r>
                        <a:rPr lang="cs-CZ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cs-CZ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  <a:ea typeface="Cambria Math"/>
                            </a:rPr>
                            <m:t>Γ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  <a:ea typeface="Cambria Math"/>
                            </a:rPr>
                            <m:t>i</m:t>
                          </m:r>
                        </m:den>
                      </m:f>
                      <m:func>
                        <m:func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</m:e>
                      </m:fun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836" y="5542580"/>
                <a:ext cx="2952328" cy="64819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7544" y="5408441"/>
                <a:ext cx="18351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1200" i="1" smtClean="0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ℜ</m:t>
                    </m:r>
                    <m:d>
                      <m:dPr>
                        <m:begChr m:val="{"/>
                        <m:endChr m:val="}"/>
                        <m:ctrlPr>
                          <a:rPr lang="cs-CZ" sz="1200" i="1" smtClean="0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1200" i="1" smtClean="0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Φ</m:t>
                        </m:r>
                        <m:r>
                          <a:rPr lang="cs-CZ" sz="1200" i="1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cs-CZ" sz="1200" i="1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𝑧</m:t>
                        </m:r>
                        <m:r>
                          <a:rPr lang="cs-CZ" sz="1200" i="1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d>
                    <m:r>
                      <a:rPr lang="cs-CZ" sz="1200" i="1" smtClean="0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≡</m:t>
                    </m:r>
                  </m:oMath>
                </a14:m>
                <a:r>
                  <a:rPr lang="cs-CZ" sz="1200" dirty="0" smtClean="0">
                    <a:solidFill>
                      <a:schemeClr val="accent6"/>
                    </a:solidFill>
                  </a:rPr>
                  <a:t> proudové čáry</a:t>
                </a:r>
                <a:endParaRPr lang="cs-CZ" sz="12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408441"/>
                <a:ext cx="1835116" cy="276999"/>
              </a:xfrm>
              <a:prstGeom prst="rect">
                <a:avLst/>
              </a:prstGeom>
              <a:blipFill rotWithShape="1">
                <a:blip r:embed="rId7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467544" y="1774557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Znalost </a:t>
            </a:r>
            <a:r>
              <a:rPr lang="cs-CZ" i="1" dirty="0"/>
              <a:t>komplexního potenciálu </a:t>
            </a:r>
            <a:r>
              <a:rPr lang="cs-CZ" i="1" dirty="0" smtClean="0"/>
              <a:t>prudění </a:t>
            </a:r>
            <a:r>
              <a:rPr lang="cs-CZ" dirty="0" smtClean="0"/>
              <a:t>dovoluje </a:t>
            </a:r>
            <a:r>
              <a:rPr lang="cs-CZ" dirty="0"/>
              <a:t>vyjádření všech záladních veličin spojených s pojmem </a:t>
            </a:r>
            <a:r>
              <a:rPr lang="cs-CZ" i="1" dirty="0" smtClean="0"/>
              <a:t>vektorového</a:t>
            </a:r>
            <a:r>
              <a:rPr lang="cs-CZ" dirty="0" smtClean="0"/>
              <a:t> </a:t>
            </a:r>
            <a:r>
              <a:rPr lang="cs-CZ" i="1" dirty="0" smtClean="0"/>
              <a:t>pole rychlosti prudění kapaliny</a:t>
            </a:r>
            <a:r>
              <a:rPr lang="cs-CZ" dirty="0" smtClean="0"/>
              <a:t>. </a:t>
            </a:r>
            <a:endParaRPr lang="cs-CZ" dirty="0"/>
          </a:p>
        </p:txBody>
      </p:sp>
      <p:sp>
        <p:nvSpPr>
          <p:cNvPr id="3" name="Rectangle 2"/>
          <p:cNvSpPr/>
          <p:nvPr/>
        </p:nvSpPr>
        <p:spPr>
          <a:xfrm>
            <a:off x="1430778" y="4503264"/>
            <a:ext cx="1413030" cy="319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Rectangle 21"/>
          <p:cNvSpPr/>
          <p:nvPr/>
        </p:nvSpPr>
        <p:spPr>
          <a:xfrm>
            <a:off x="3793046" y="4613341"/>
            <a:ext cx="1262874" cy="319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Rectangle 22"/>
          <p:cNvSpPr/>
          <p:nvPr/>
        </p:nvSpPr>
        <p:spPr>
          <a:xfrm>
            <a:off x="5868144" y="4628265"/>
            <a:ext cx="1196854" cy="319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051720" y="4604283"/>
                <a:ext cx="10810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Γ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&lt;4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4604283"/>
                <a:ext cx="1081065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83968" y="4604283"/>
                <a:ext cx="10810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Γ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=4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4604283"/>
                <a:ext cx="1081065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187108" y="4588058"/>
                <a:ext cx="10810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Γ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&gt;4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108" y="4588058"/>
                <a:ext cx="1081065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 9"/>
          <p:cNvSpPr/>
          <p:nvPr/>
        </p:nvSpPr>
        <p:spPr>
          <a:xfrm>
            <a:off x="1429780" y="4345373"/>
            <a:ext cx="2829275" cy="1375110"/>
          </a:xfrm>
          <a:custGeom>
            <a:avLst/>
            <a:gdLst>
              <a:gd name="connsiteX0" fmla="*/ 1066131 w 1066131"/>
              <a:gd name="connsiteY0" fmla="*/ 1447060 h 1447060"/>
              <a:gd name="connsiteX1" fmla="*/ 811 w 1066131"/>
              <a:gd name="connsiteY1" fmla="*/ 763480 h 1447060"/>
              <a:gd name="connsiteX2" fmla="*/ 888578 w 1066131"/>
              <a:gd name="connsiteY2" fmla="*/ 0 h 1447060"/>
              <a:gd name="connsiteX0" fmla="*/ 2525964 w 2525964"/>
              <a:gd name="connsiteY0" fmla="*/ 1362567 h 1362567"/>
              <a:gd name="connsiteX1" fmla="*/ 43805 w 2525964"/>
              <a:gd name="connsiteY1" fmla="*/ 763480 h 1362567"/>
              <a:gd name="connsiteX2" fmla="*/ 931572 w 2525964"/>
              <a:gd name="connsiteY2" fmla="*/ 0 h 1362567"/>
              <a:gd name="connsiteX0" fmla="*/ 1801611 w 1801611"/>
              <a:gd name="connsiteY0" fmla="*/ 1362567 h 1362567"/>
              <a:gd name="connsiteX1" fmla="*/ 125686 w 1801611"/>
              <a:gd name="connsiteY1" fmla="*/ 1033858 h 1362567"/>
              <a:gd name="connsiteX2" fmla="*/ 207219 w 1801611"/>
              <a:gd name="connsiteY2" fmla="*/ 0 h 1362567"/>
              <a:gd name="connsiteX0" fmla="*/ 1901229 w 1901229"/>
              <a:gd name="connsiteY0" fmla="*/ 872507 h 872507"/>
              <a:gd name="connsiteX1" fmla="*/ 225304 w 1901229"/>
              <a:gd name="connsiteY1" fmla="*/ 543798 h 872507"/>
              <a:gd name="connsiteX2" fmla="*/ 99350 w 1901229"/>
              <a:gd name="connsiteY2" fmla="*/ 0 h 872507"/>
              <a:gd name="connsiteX0" fmla="*/ 1889291 w 1889291"/>
              <a:gd name="connsiteY0" fmla="*/ 872507 h 872507"/>
              <a:gd name="connsiteX1" fmla="*/ 213366 w 1889291"/>
              <a:gd name="connsiteY1" fmla="*/ 543798 h 872507"/>
              <a:gd name="connsiteX2" fmla="*/ 87412 w 1889291"/>
              <a:gd name="connsiteY2" fmla="*/ 0 h 87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9291" h="872507">
                <a:moveTo>
                  <a:pt x="1889291" y="872507"/>
                </a:moveTo>
                <a:cubicBezTo>
                  <a:pt x="1371427" y="651305"/>
                  <a:pt x="513679" y="689216"/>
                  <a:pt x="213366" y="543798"/>
                </a:cubicBezTo>
                <a:cubicBezTo>
                  <a:pt x="-86947" y="398380"/>
                  <a:pt x="-11673" y="181862"/>
                  <a:pt x="87412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Rectangle 32"/>
          <p:cNvSpPr/>
          <p:nvPr/>
        </p:nvSpPr>
        <p:spPr>
          <a:xfrm>
            <a:off x="5711785" y="5173248"/>
            <a:ext cx="1887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chemeClr val="accent6"/>
                </a:solidFill>
              </a:rPr>
              <a:t>Cirkulace rychlosti</a:t>
            </a:r>
            <a:endParaRPr lang="cs-CZ" dirty="0">
              <a:solidFill>
                <a:schemeClr val="accent6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5436097" y="5542580"/>
            <a:ext cx="1030474" cy="1428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91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88" y="169968"/>
            <a:ext cx="2859024" cy="4693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84" y="1600498"/>
            <a:ext cx="2149787" cy="27761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4480818"/>
            <a:ext cx="234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>
                <a:solidFill>
                  <a:schemeClr val="accent2"/>
                </a:solidFill>
              </a:rPr>
              <a:t>Harald </a:t>
            </a:r>
            <a:r>
              <a:rPr lang="cs-CZ" dirty="0">
                <a:solidFill>
                  <a:schemeClr val="accent2"/>
                </a:solidFill>
              </a:rPr>
              <a:t>M. Westergaard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21292" y="3121719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1937</a:t>
            </a:r>
            <a:endParaRPr lang="cs-CZ" dirty="0"/>
          </a:p>
          <a:p>
            <a:r>
              <a:rPr lang="cs-CZ" dirty="0"/>
              <a:t>Harald M. Westergaard popsal pomocí komplexního potenciálu řešení případu trhliny v homogenním poli </a:t>
            </a:r>
            <a:r>
              <a:rPr lang="cs-CZ" dirty="0" smtClean="0"/>
              <a:t>napětí.</a:t>
            </a:r>
            <a:endParaRPr lang="cs-CZ" dirty="0"/>
          </a:p>
        </p:txBody>
      </p:sp>
      <p:sp>
        <p:nvSpPr>
          <p:cNvPr id="8" name="TextBox 7"/>
          <p:cNvSpPr txBox="1"/>
          <p:nvPr/>
        </p:nvSpPr>
        <p:spPr>
          <a:xfrm>
            <a:off x="4021292" y="1600498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1888-1950</a:t>
            </a:r>
          </a:p>
          <a:p>
            <a:r>
              <a:rPr lang="cs-CZ" dirty="0" smtClean="0"/>
              <a:t>Profesor</a:t>
            </a:r>
            <a:r>
              <a:rPr lang="en-US" dirty="0" smtClean="0"/>
              <a:t> </a:t>
            </a:r>
            <a:r>
              <a:rPr lang="cs-CZ" dirty="0" smtClean="0"/>
              <a:t>teoretické a aplikované mechaniky na Illinoiské univerzitě.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431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88" y="169968"/>
            <a:ext cx="2859024" cy="4693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90872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accent2"/>
                </a:solidFill>
              </a:rPr>
              <a:t>Problém trhliny konečné délky</a:t>
            </a:r>
          </a:p>
          <a:p>
            <a:pPr algn="ctr"/>
            <a:r>
              <a:rPr lang="cs-CZ" sz="2000" b="1" dirty="0" smtClean="0">
                <a:solidFill>
                  <a:schemeClr val="accent2"/>
                </a:solidFill>
              </a:rPr>
              <a:t>Řešení podle Westergaarda</a:t>
            </a:r>
            <a:endParaRPr lang="cs-CZ" sz="2000" b="1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08996"/>
            <a:ext cx="4826382" cy="29768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05894" y="2420888"/>
                <a:ext cx="3888432" cy="2876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Komplexní funkce napětí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  <a:ea typeface="Cambria Math"/>
                      </a:rPr>
                      <m:t>𝜓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𝑧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cs-CZ" dirty="0"/>
                  <a:t> má </a:t>
                </a:r>
                <a:r>
                  <a:rPr lang="cs-CZ" dirty="0" smtClean="0"/>
                  <a:t>tvar</a:t>
                </a:r>
              </a:p>
              <a:p>
                <a:endParaRPr lang="cs-CZ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𝜓</m:t>
                      </m:r>
                      <m:d>
                        <m:dPr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cs-CZ" dirty="0" smtClean="0"/>
              </a:p>
              <a:p>
                <a:endParaRPr lang="cs-CZ" dirty="0" smtClean="0"/>
              </a:p>
              <a:p>
                <a:r>
                  <a:rPr lang="cs-CZ" dirty="0" smtClean="0"/>
                  <a:t>přičemž </a:t>
                </a:r>
                <a:r>
                  <a:rPr lang="cs-CZ" dirty="0"/>
                  <a:t>pro </a:t>
                </a:r>
                <a:r>
                  <a:rPr lang="cs-CZ" dirty="0" smtClean="0"/>
                  <a:t>složky tenzoru napětí platí</a:t>
                </a:r>
              </a:p>
              <a:p>
                <a:endParaRPr lang="cs-CZ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𝑥𝑥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ℜ</m:t>
                      </m:r>
                      <m:d>
                        <m:dPr>
                          <m:begChr m:val="{"/>
                          <m:endChr m:val="}"/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𝜓</m:t>
                          </m:r>
                          <m:d>
                            <m:dPr>
                              <m:ctrlPr>
                                <a:rPr lang="cs-CZ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r>
                        <a:rPr lang="cs-CZ" b="0" i="0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ℑ</m:t>
                      </m:r>
                      <m:d>
                        <m:dPr>
                          <m:begChr m:val="{"/>
                          <m:endChr m:val="}"/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cs-CZ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𝑦𝑦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ℜ</m:t>
                      </m:r>
                      <m:d>
                        <m:dPr>
                          <m:begChr m:val="{"/>
                          <m:endChr m:val="}"/>
                          <m:ctrlPr>
                            <a:rPr lang="cs-CZ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𝜓</m:t>
                          </m:r>
                          <m:d>
                            <m:dPr>
                              <m:ctrlPr>
                                <a:rPr lang="cs-CZ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r>
                        <a:rPr lang="cs-CZ" b="0" i="0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ℑ</m:t>
                      </m:r>
                      <m:d>
                        <m:dPr>
                          <m:begChr m:val="{"/>
                          <m:endChr m:val="}"/>
                          <m:ctrlPr>
                            <a:rPr lang="cs-CZ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cs-CZ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r>
                        <a:rPr lang="cs-CZ" i="1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cs-CZ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𝑥𝑦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cs-CZ" i="1" smtClean="0">
                          <a:latin typeface="Cambria Math"/>
                          <a:ea typeface="Cambria Math"/>
                        </a:rPr>
                        <m:t>ℜ</m:t>
                      </m:r>
                      <m:d>
                        <m:dPr>
                          <m:begChr m:val="{"/>
                          <m:endChr m:val="}"/>
                          <m:ctrlPr>
                            <a:rPr lang="cs-CZ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cs-CZ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5894" y="2420888"/>
                <a:ext cx="3888432" cy="2876493"/>
              </a:xfrm>
              <a:prstGeom prst="rect">
                <a:avLst/>
              </a:prstGeom>
              <a:blipFill rotWithShape="1">
                <a:blip r:embed="rId5"/>
                <a:stretch>
                  <a:fillRect l="-1254" t="-10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V="1">
            <a:off x="2699792" y="4581128"/>
            <a:ext cx="442696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99925" y="575823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/>
                </a:solidFill>
              </a:rPr>
              <a:t>Nekonečné homogenní prostředí</a:t>
            </a:r>
            <a:endParaRPr lang="cs-CZ" dirty="0">
              <a:solidFill>
                <a:schemeClr val="accent6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987824" y="2060848"/>
            <a:ext cx="720080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51920" y="184482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/>
                </a:solidFill>
              </a:rPr>
              <a:t>Symetrická úloha</a:t>
            </a:r>
            <a:endParaRPr lang="cs-CZ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94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88" y="169968"/>
            <a:ext cx="2859024" cy="4693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90872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accent2"/>
                </a:solidFill>
              </a:rPr>
              <a:t>Problém trhliny konečné délky</a:t>
            </a:r>
          </a:p>
          <a:p>
            <a:pPr algn="ctr"/>
            <a:r>
              <a:rPr lang="cs-CZ" sz="2000" b="1" dirty="0" smtClean="0">
                <a:solidFill>
                  <a:schemeClr val="accent2"/>
                </a:solidFill>
              </a:rPr>
              <a:t>Řešení podle Westergaarda</a:t>
            </a:r>
            <a:endParaRPr lang="cs-CZ" sz="2000" b="1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08996"/>
            <a:ext cx="4826382" cy="29768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05894" y="2420888"/>
                <a:ext cx="3888432" cy="2542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Před čelem trhliny platí</a:t>
                </a:r>
              </a:p>
              <a:p>
                <a:endParaRPr lang="cs-CZ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𝑥𝑥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rad>
                        </m:den>
                      </m:f>
                      <m:func>
                        <m:func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1−</m:t>
                          </m:r>
                          <m:func>
                            <m:func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  <m:func>
                            <m:func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cs-CZ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cs-CZ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𝑦𝑦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rad>
                        </m:den>
                      </m:f>
                      <m:func>
                        <m:funcPr>
                          <m:ctrlPr>
                            <a:rPr lang="cs-CZ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>
                              <a:latin typeface="Cambria Math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d>
                        <m:dPr>
                          <m:ctrlPr>
                            <a:rPr lang="cs-CZ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  <m:func>
                            <m:func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cs-CZ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</m:e>
                      </m:d>
                      <m:r>
                        <a:rPr lang="cs-CZ" b="0" i="0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cs-CZ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𝑥𝑦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rad>
                        </m:den>
                      </m:f>
                      <m:func>
                        <m:funcPr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func>
                        <m:funcPr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5894" y="2420888"/>
                <a:ext cx="3888432" cy="2542043"/>
              </a:xfrm>
              <a:prstGeom prst="rect">
                <a:avLst/>
              </a:prstGeom>
              <a:blipFill rotWithShape="1">
                <a:blip r:embed="rId5"/>
                <a:stretch>
                  <a:fillRect l="-1254" t="-119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V="1">
            <a:off x="2699792" y="4581128"/>
            <a:ext cx="442696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99925" y="575823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/>
                </a:solidFill>
              </a:rPr>
              <a:t>Nekonečné homogenní prostředí</a:t>
            </a:r>
            <a:endParaRPr lang="cs-CZ" dirty="0">
              <a:solidFill>
                <a:schemeClr val="accent6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987824" y="2060848"/>
            <a:ext cx="720080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51920" y="184482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/>
                </a:solidFill>
              </a:rPr>
              <a:t>Symetrická úloha</a:t>
            </a:r>
            <a:endParaRPr lang="cs-CZ" dirty="0">
              <a:solidFill>
                <a:schemeClr val="accent6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6001512" y="4221088"/>
            <a:ext cx="802736" cy="432048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6516216" y="4653136"/>
            <a:ext cx="288032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57245" y="573325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/>
                </a:solidFill>
              </a:rPr>
              <a:t>Faktor intenzity napětí</a:t>
            </a:r>
            <a:endParaRPr lang="cs-CZ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46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88" y="169968"/>
            <a:ext cx="2859024" cy="4693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" y="1700808"/>
            <a:ext cx="2736231" cy="27800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1620" y="4643558"/>
            <a:ext cx="234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>
                <a:solidFill>
                  <a:schemeClr val="accent2"/>
                </a:solidFill>
              </a:rPr>
              <a:t>Niko </a:t>
            </a:r>
            <a:r>
              <a:rPr lang="cs-CZ" dirty="0">
                <a:solidFill>
                  <a:schemeClr val="accent2"/>
                </a:solidFill>
              </a:rPr>
              <a:t>Muschelišvili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21292" y="3718662"/>
                <a:ext cx="424847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 smtClean="0"/>
                  <a:t>1953</a:t>
                </a:r>
                <a:endParaRPr lang="cs-CZ" dirty="0"/>
              </a:p>
              <a:p>
                <a:r>
                  <a:rPr lang="cs-CZ" dirty="0"/>
                  <a:t>Kolosovův žák, formuloval matematickou teorii rovinné izotropní pružnosti </a:t>
                </a:r>
                <a:r>
                  <a:rPr lang="cs-CZ" dirty="0" smtClean="0"/>
                  <a:t>pomocí </a:t>
                </a:r>
                <a:r>
                  <a:rPr lang="cs-CZ" dirty="0"/>
                  <a:t>dvou komplexních </a:t>
                </a:r>
                <a:r>
                  <a:rPr lang="cs-CZ" dirty="0" smtClean="0"/>
                  <a:t>potenciálů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𝑧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cs-CZ" dirty="0" smtClean="0"/>
                  <a:t> a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  <a:ea typeface="Cambria Math"/>
                      </a:rPr>
                      <m:t>𝜓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𝑧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cs-CZ" dirty="0" smtClean="0"/>
                  <a:t>.</a:t>
                </a:r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292" y="3718662"/>
                <a:ext cx="4248472" cy="1200329"/>
              </a:xfrm>
              <a:prstGeom prst="rect">
                <a:avLst/>
              </a:prstGeom>
              <a:blipFill rotWithShape="1">
                <a:blip r:embed="rId5"/>
                <a:stretch>
                  <a:fillRect l="-1291" t="-2538" b="-710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021292" y="1600498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1891-1976</a:t>
            </a:r>
          </a:p>
          <a:p>
            <a:r>
              <a:rPr lang="cs-CZ" dirty="0"/>
              <a:t>Profesor</a:t>
            </a:r>
            <a:r>
              <a:rPr lang="en-US" dirty="0"/>
              <a:t> </a:t>
            </a:r>
            <a:r>
              <a:rPr lang="cs-CZ" dirty="0"/>
              <a:t>Petrohradské univerzity </a:t>
            </a:r>
            <a:r>
              <a:rPr lang="cs-CZ" dirty="0" smtClean="0"/>
              <a:t>v letech 1917-1920. Poté působil na Státní univerzitě v Tbilisi, až do své smrti. Navíc od roku 1941 byl (prvním) předsedou Gruzínské akademie věd.</a:t>
            </a:r>
          </a:p>
        </p:txBody>
      </p:sp>
    </p:spTree>
    <p:extLst>
      <p:ext uri="{BB962C8B-B14F-4D97-AF65-F5344CB8AC3E}">
        <p14:creationId xmlns:p14="http://schemas.microsoft.com/office/powerpoint/2010/main" val="123274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88" y="169968"/>
            <a:ext cx="2859024" cy="4693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96" y="1600498"/>
            <a:ext cx="2265164" cy="27761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4988" y="4480818"/>
            <a:ext cx="2026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>
                <a:solidFill>
                  <a:schemeClr val="accent2"/>
                </a:solidFill>
              </a:rPr>
              <a:t>Gury </a:t>
            </a:r>
            <a:r>
              <a:rPr lang="cs-CZ" dirty="0">
                <a:solidFill>
                  <a:schemeClr val="accent2"/>
                </a:solidFill>
              </a:rPr>
              <a:t>V. Kolosov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21292" y="3121719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1907</a:t>
            </a:r>
            <a:endParaRPr lang="cs-CZ" dirty="0"/>
          </a:p>
          <a:p>
            <a:r>
              <a:rPr lang="cs-CZ" dirty="0"/>
              <a:t>Napjatost v okolí eliptického otvoru.</a:t>
            </a:r>
          </a:p>
          <a:p>
            <a:endParaRPr lang="cs-CZ" dirty="0"/>
          </a:p>
          <a:p>
            <a:r>
              <a:rPr lang="cs-CZ" b="1" dirty="0" smtClean="0"/>
              <a:t>1909</a:t>
            </a:r>
            <a:endParaRPr lang="cs-CZ" dirty="0"/>
          </a:p>
          <a:p>
            <a:r>
              <a:rPr lang="cs-CZ" dirty="0"/>
              <a:t>Zavedení komplexních potenciálů </a:t>
            </a:r>
            <a:r>
              <a:rPr lang="cs-CZ" dirty="0" smtClean="0"/>
              <a:t>do </a:t>
            </a:r>
            <a:r>
              <a:rPr lang="cs-CZ" dirty="0"/>
              <a:t>matematické teorie rovinné pružnosti.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21292" y="1600498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Profesor</a:t>
            </a:r>
            <a:r>
              <a:rPr lang="en-US" dirty="0" smtClean="0"/>
              <a:t> </a:t>
            </a:r>
            <a:r>
              <a:rPr lang="cs-CZ" dirty="0" smtClean="0"/>
              <a:t>Petrohradské univerzity (Rusko) od roku 1893 až do své smrti v roce 1936.</a:t>
            </a:r>
          </a:p>
          <a:p>
            <a:r>
              <a:rPr lang="cs-CZ" dirty="0" smtClean="0"/>
              <a:t>V letech 1902-1913 působil také na </a:t>
            </a:r>
            <a:r>
              <a:rPr lang="en-US" dirty="0" smtClean="0"/>
              <a:t>S</a:t>
            </a:r>
            <a:r>
              <a:rPr lang="cs-CZ" dirty="0" smtClean="0"/>
              <a:t>tátní </a:t>
            </a:r>
            <a:r>
              <a:rPr lang="en-US" dirty="0"/>
              <a:t>u</a:t>
            </a:r>
            <a:r>
              <a:rPr lang="cs-CZ" dirty="0" smtClean="0"/>
              <a:t>niverzitě v Tartu (Estónsko).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379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88" y="169968"/>
            <a:ext cx="2859024" cy="4693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9087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accent2"/>
                </a:solidFill>
              </a:rPr>
              <a:t>Komplexní vyjádření biharmonické funkce</a:t>
            </a:r>
            <a:endParaRPr lang="cs-CZ" sz="2000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"/>
              <p:cNvSpPr txBox="1"/>
              <p:nvPr/>
            </p:nvSpPr>
            <p:spPr>
              <a:xfrm>
                <a:off x="899592" y="2276872"/>
                <a:ext cx="7344816" cy="2929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Každá biharmonická funkce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/>
                        <a:ea typeface="Cambria Math"/>
                      </a:rPr>
                      <m:t>Φ</m:t>
                    </m:r>
                    <m:r>
                      <a:rPr lang="cs-CZ" i="1" dirty="0" smtClean="0">
                        <a:latin typeface="Cambria Math"/>
                      </a:rPr>
                      <m:t>(</m:t>
                    </m:r>
                    <m:r>
                      <a:rPr lang="cs-CZ" i="1" dirty="0" err="1">
                        <a:latin typeface="Cambria Math"/>
                      </a:rPr>
                      <m:t>𝑥</m:t>
                    </m:r>
                    <m:r>
                      <a:rPr lang="cs-CZ" i="1" dirty="0" err="1">
                        <a:latin typeface="Cambria Math"/>
                      </a:rPr>
                      <m:t>,</m:t>
                    </m:r>
                    <m:r>
                      <a:rPr lang="cs-CZ" i="1" dirty="0" err="1">
                        <a:latin typeface="Cambria Math"/>
                      </a:rPr>
                      <m:t>𝑦</m:t>
                    </m:r>
                    <m:r>
                      <a:rPr lang="cs-CZ" i="1" dirty="0">
                        <a:latin typeface="Cambria Math"/>
                      </a:rPr>
                      <m:t>)</m:t>
                    </m:r>
                  </m:oMath>
                </a14:m>
                <a:r>
                  <a:rPr lang="cs-CZ" dirty="0"/>
                  <a:t>  (tj. integrál biharmonické rovnice) může být </a:t>
                </a:r>
                <a:r>
                  <a:rPr lang="cs-CZ" dirty="0" smtClean="0"/>
                  <a:t>vyjádřena </a:t>
                </a:r>
                <a:r>
                  <a:rPr lang="cs-CZ" dirty="0"/>
                  <a:t>pomocí dvou analytických funkcí komplexní proměnné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cs-CZ" dirty="0"/>
                  <a:t>. Vyjádření biharmonické funkce pomocí analytických funkcí komplexní proměnné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cs-CZ" dirty="0" smtClean="0"/>
                  <a:t> a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  <a:ea typeface="Cambria Math"/>
                      </a:rPr>
                      <m:t>𝜒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𝑧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cs-CZ" dirty="0" smtClean="0"/>
                  <a:t> je </a:t>
                </a:r>
                <a:r>
                  <a:rPr lang="cs-CZ" dirty="0"/>
                  <a:t>dáno tzv. </a:t>
                </a:r>
                <a:r>
                  <a:rPr lang="cs-CZ" i="1" dirty="0" err="1"/>
                  <a:t>Goursatovou</a:t>
                </a:r>
                <a:r>
                  <a:rPr lang="cs-CZ" i="1" dirty="0"/>
                  <a:t> formulí</a:t>
                </a:r>
                <a:r>
                  <a:rPr lang="cs-CZ" dirty="0" smtClean="0"/>
                  <a:t>,</a:t>
                </a:r>
              </a:p>
              <a:p>
                <a:endParaRPr lang="cs-CZ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Φ</m:t>
                      </m:r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,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ℜ</m:t>
                      </m:r>
                      <m:d>
                        <m:dPr>
                          <m:begChr m:val="{"/>
                          <m:endChr m:val="}"/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</m:acc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𝜑</m:t>
                          </m:r>
                          <m:d>
                            <m:d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  <m:r>
                            <a:rPr lang="cs-CZ" i="1">
                              <a:latin typeface="Cambria Math"/>
                            </a:rPr>
                            <m:t>+</m:t>
                          </m:r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𝜒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cs-CZ" b="0" dirty="0" smtClean="0"/>
              </a:p>
              <a:p>
                <a:endParaRPr lang="cs-CZ" dirty="0" smtClean="0"/>
              </a:p>
              <a:p>
                <a:r>
                  <a:rPr lang="cs-CZ" dirty="0" smtClean="0"/>
                  <a:t>Funkce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𝑧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cs-CZ" dirty="0"/>
                  <a:t> </a:t>
                </a:r>
                <a:r>
                  <a:rPr lang="cs-CZ" dirty="0" smtClean="0"/>
                  <a:t>a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  <a:ea typeface="Cambria Math"/>
                      </a:rPr>
                      <m:t>𝜓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</m:d>
                    <m:r>
                      <a:rPr lang="cs-CZ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cs-CZ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cs-CZ" dirty="0"/>
                  <a:t> se nazývají </a:t>
                </a:r>
                <a:r>
                  <a:rPr lang="cs-CZ" i="1" dirty="0" err="1"/>
                  <a:t>Goursatovými</a:t>
                </a:r>
                <a:r>
                  <a:rPr lang="cs-CZ" dirty="0"/>
                  <a:t> funkcemi, příp. </a:t>
                </a:r>
                <a:r>
                  <a:rPr lang="cs-CZ" i="1" dirty="0"/>
                  <a:t>Muschelišviliho komplexními potenciály</a:t>
                </a:r>
                <a:r>
                  <a:rPr lang="cs-CZ" dirty="0"/>
                  <a:t>.</a:t>
                </a:r>
                <a:endParaRPr lang="cs-CZ" b="0" dirty="0" smtClean="0"/>
              </a:p>
              <a:p>
                <a:r>
                  <a:rPr lang="cs-CZ" dirty="0" smtClean="0"/>
                  <a:t> </a:t>
                </a:r>
                <a:endParaRPr lang="cs-CZ" dirty="0"/>
              </a:p>
            </p:txBody>
          </p:sp>
        </mc:Choice>
        <mc:Fallback xmlns="">
          <p:sp>
            <p:nvSpPr>
              <p:cNvPr id="15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276872"/>
                <a:ext cx="7344816" cy="2929135"/>
              </a:xfrm>
              <a:prstGeom prst="rect">
                <a:avLst/>
              </a:prstGeom>
              <a:blipFill rotWithShape="1">
                <a:blip r:embed="rId4"/>
                <a:stretch>
                  <a:fillRect l="-748" t="-1042" r="-58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898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88" y="169968"/>
            <a:ext cx="2859024" cy="4693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9087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accent2"/>
                </a:solidFill>
              </a:rPr>
              <a:t>Komplexní vyjádření biharmonické funkce</a:t>
            </a:r>
            <a:endParaRPr lang="cs-CZ" sz="2000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"/>
              <p:cNvSpPr txBox="1"/>
              <p:nvPr/>
            </p:nvSpPr>
            <p:spPr>
              <a:xfrm>
                <a:off x="899592" y="1988840"/>
                <a:ext cx="7344816" cy="379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Muschelišviliho komplexní potenciály lze vyjádřit složky </a:t>
                </a:r>
                <a:r>
                  <a:rPr lang="cs-CZ" dirty="0"/>
                  <a:t>tenzoru </a:t>
                </a:r>
                <a:r>
                  <a:rPr lang="cs-CZ" dirty="0" smtClean="0"/>
                  <a:t>napětí a vektoru posunutí následovně</a:t>
                </a:r>
                <a:endParaRPr lang="en-US" dirty="0" smtClean="0"/>
              </a:p>
              <a:p>
                <a:endParaRPr lang="cs-CZ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𝑥𝑥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𝑦𝑦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=4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ℜ</m:t>
                      </m:r>
                      <m:d>
                        <m:dPr>
                          <m:begChr m:val="{"/>
                          <m:endChr m:val="}"/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𝑥𝑥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cs-CZ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𝑦𝑦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+2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i</m:t>
                      </m:r>
                      <m:sSub>
                        <m:sSubPr>
                          <m:ctrlPr>
                            <a:rPr lang="cs-CZ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  <m:r>
                        <a:rPr lang="cs-CZ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2</m:t>
                      </m:r>
                      <m:d>
                        <m:dPr>
                          <m:begChr m:val="["/>
                          <m:endChr m:val="]"/>
                          <m:ctrlPr>
                            <a:rPr lang="cs-CZ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cs-CZ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</m:acc>
                          <m:sSup>
                            <m:sSupPr>
                              <m:ctrlPr>
                                <a:rPr lang="cs-CZ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′′</m:t>
                              </m:r>
                            </m:sup>
                          </m:sSup>
                          <m:d>
                            <m:d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  <m:r>
                            <a:rPr lang="cs-CZ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i="1" smtClean="0"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cs-CZ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i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𝜅𝜑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𝑧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</m:d>
                        </m:e>
                      </m:acc>
                      <m:r>
                        <a:rPr lang="cs-CZ" b="0" i="1" smtClean="0">
                          <a:latin typeface="Cambria Math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𝜓</m:t>
                          </m:r>
                          <m:d>
                            <m:dPr>
                              <m:ctrlPr>
                                <a:rPr lang="cs-CZ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</m:d>
                        </m:e>
                      </m:acc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cs-CZ" b="0" dirty="0" smtClean="0"/>
              </a:p>
              <a:p>
                <a:endParaRPr lang="cs-CZ" dirty="0" smtClean="0"/>
              </a:p>
              <a:p>
                <a:r>
                  <a:rPr lang="cs-CZ" dirty="0" smtClean="0"/>
                  <a:t>kde</a:t>
                </a:r>
                <a:endParaRPr lang="cs-CZ" b="0" dirty="0" smtClean="0"/>
              </a:p>
              <a:p>
                <a:endParaRPr lang="cs-CZ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𝜅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+3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num>
                        <m:den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cs-CZ" dirty="0" smtClean="0"/>
              </a:p>
              <a:p>
                <a:endParaRPr lang="cs-CZ" dirty="0"/>
              </a:p>
              <a:p>
                <a:r>
                  <a:rPr lang="cs-CZ" dirty="0" smtClean="0"/>
                  <a:t>je </a:t>
                </a:r>
                <a:r>
                  <a:rPr lang="cs-CZ" i="1" dirty="0" err="1" smtClean="0"/>
                  <a:t>Kolosovova</a:t>
                </a:r>
                <a:r>
                  <a:rPr lang="cs-CZ" dirty="0" smtClean="0"/>
                  <a:t> konstanta a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r>
                  <a:rPr lang="cs-CZ" dirty="0" smtClean="0"/>
                  <a:t> a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cs-CZ" dirty="0" smtClean="0"/>
                  <a:t> jsou </a:t>
                </a:r>
                <a:r>
                  <a:rPr lang="cs-CZ" i="1" dirty="0" err="1" smtClean="0"/>
                  <a:t>Lamého</a:t>
                </a:r>
                <a:r>
                  <a:rPr lang="cs-CZ" dirty="0" smtClean="0"/>
                  <a:t> konstanty. </a:t>
                </a:r>
              </a:p>
            </p:txBody>
          </p:sp>
        </mc:Choice>
        <mc:Fallback xmlns="">
          <p:sp>
            <p:nvSpPr>
              <p:cNvPr id="15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988840"/>
                <a:ext cx="7344816" cy="3798540"/>
              </a:xfrm>
              <a:prstGeom prst="rect">
                <a:avLst/>
              </a:prstGeom>
              <a:blipFill rotWithShape="1">
                <a:blip r:embed="rId4"/>
                <a:stretch>
                  <a:fillRect l="-748" t="-803" b="-16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914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88" y="169968"/>
            <a:ext cx="2859024" cy="4693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9087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accent2"/>
                </a:solidFill>
              </a:rPr>
              <a:t>Komplexní vyjádření biharmonické funkce</a:t>
            </a:r>
            <a:endParaRPr lang="cs-CZ" sz="2000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"/>
              <p:cNvSpPr txBox="1"/>
              <p:nvPr/>
            </p:nvSpPr>
            <p:spPr>
              <a:xfrm>
                <a:off x="899592" y="1700808"/>
                <a:ext cx="7344816" cy="4681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Pomocí Muschelišviliho komplexních potenciálů mohou být formulovány základní okrajové úlohy pružnosti.</a:t>
                </a:r>
              </a:p>
              <a:p>
                <a:r>
                  <a:rPr lang="cs-CZ" i="1" dirty="0" smtClean="0"/>
                  <a:t>První základní okrajová úloha</a:t>
                </a:r>
                <a:r>
                  <a:rPr lang="cs-CZ" dirty="0" smtClean="0"/>
                  <a:t>:</a:t>
                </a:r>
                <a:endParaRPr lang="en-US" dirty="0" smtClean="0"/>
              </a:p>
              <a:p>
                <a:endParaRPr lang="cs-CZ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𝜑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𝑧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cs-CZ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</m:d>
                        </m:e>
                      </m:acc>
                      <m:r>
                        <a:rPr lang="cs-CZ" i="1">
                          <a:latin typeface="Cambria Math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𝜓</m:t>
                          </m:r>
                          <m:d>
                            <m:dPr>
                              <m:ctrlPr>
                                <a:rPr lang="cs-CZ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</m:d>
                        </m:e>
                      </m:acc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  <a:ea typeface="Cambria Math"/>
                        </a:rPr>
                        <m:t>i</m:t>
                      </m:r>
                      <m:sSub>
                        <m:sSubPr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,  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𝑘𝑜𝑛𝑠𝑡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cs-CZ" dirty="0" smtClean="0"/>
              </a:p>
              <a:p>
                <a:endParaRPr lang="cs-CZ" dirty="0"/>
              </a:p>
              <a:p>
                <a:r>
                  <a:rPr lang="cs-CZ" dirty="0" smtClean="0"/>
                  <a:t>kde</a:t>
                </a:r>
                <a:endParaRPr lang="cs-CZ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𝑖</m:t>
                      </m:r>
                      <m:sSub>
                        <m:sSubPr>
                          <m:ctrlPr>
                            <a:rPr lang="cs-CZ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  <a:ea typeface="Cambria Math"/>
                        </a:rPr>
                        <m:t>i</m:t>
                      </m:r>
                      <m:nary>
                        <m:naryPr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  <m:e>
                          <m:d>
                            <m:dPr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/>
                                  <a:ea typeface="Cambria Math"/>
                                </a:rPr>
                                <m:t>i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  <a:ea typeface="Cambria Math"/>
                        </a:rPr>
                        <m:t>d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cs-CZ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cs-CZ" dirty="0"/>
                  <a:t> jsou složky </a:t>
                </a:r>
                <a:r>
                  <a:rPr lang="cs-CZ" i="1" dirty="0"/>
                  <a:t>vektoru napětí </a:t>
                </a:r>
                <a:r>
                  <a:rPr lang="cs-CZ" dirty="0"/>
                  <a:t>podél hranice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𝐶</m:t>
                    </m:r>
                  </m:oMath>
                </a14:m>
                <a:r>
                  <a:rPr lang="cs-CZ" i="1" dirty="0" smtClean="0"/>
                  <a:t>.</a:t>
                </a:r>
                <a:endParaRPr lang="en-US" i="1" dirty="0"/>
              </a:p>
              <a:p>
                <a:endParaRPr lang="cs-CZ" dirty="0"/>
              </a:p>
              <a:p>
                <a:r>
                  <a:rPr lang="cs-CZ" i="1" dirty="0" smtClean="0"/>
                  <a:t>Druhá </a:t>
                </a:r>
                <a:r>
                  <a:rPr lang="cs-CZ" i="1" dirty="0"/>
                  <a:t>základní okrajová úloha</a:t>
                </a:r>
                <a:r>
                  <a:rPr lang="cs-CZ" dirty="0" smtClean="0"/>
                  <a:t>:</a:t>
                </a:r>
              </a:p>
              <a:p>
                <a:endParaRPr lang="cs-CZ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𝜅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𝜑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𝑧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cs-CZ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</m:d>
                        </m:e>
                      </m:acc>
                      <m:r>
                        <a:rPr lang="cs-CZ" b="0" i="1" smtClean="0">
                          <a:latin typeface="Cambria Math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𝜓</m:t>
                          </m:r>
                          <m:d>
                            <m:dPr>
                              <m:ctrlPr>
                                <a:rPr lang="cs-CZ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</m:d>
                        </m:e>
                      </m:acc>
                      <m:r>
                        <a:rPr lang="cs-CZ" i="1">
                          <a:latin typeface="Cambria Math"/>
                          <a:ea typeface="Cambria Math"/>
                        </a:rPr>
                        <m:t>=2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𝜇</m:t>
                      </m:r>
                      <m:d>
                        <m:dPr>
                          <m:ctrlPr>
                            <a:rPr lang="cs-CZ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cs-CZ">
                              <a:latin typeface="Cambria Math"/>
                              <a:ea typeface="Cambria Math"/>
                            </a:rPr>
                            <m:t>i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cs-CZ" b="0" i="0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cs-CZ" dirty="0" smtClean="0"/>
              </a:p>
              <a:p>
                <a:endParaRPr lang="cs-CZ" dirty="0"/>
              </a:p>
              <a:p>
                <a:r>
                  <a:rPr lang="cs-CZ" dirty="0" smtClean="0"/>
                  <a:t>Konstanta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cs-CZ" dirty="0" smtClean="0"/>
                  <a:t> se musí určit tak, aby posunutí byla jednoznačná.</a:t>
                </a:r>
              </a:p>
            </p:txBody>
          </p:sp>
        </mc:Choice>
        <mc:Fallback xmlns="">
          <p:sp>
            <p:nvSpPr>
              <p:cNvPr id="15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700808"/>
                <a:ext cx="7344816" cy="4681153"/>
              </a:xfrm>
              <a:prstGeom prst="rect">
                <a:avLst/>
              </a:prstGeom>
              <a:blipFill rotWithShape="1">
                <a:blip r:embed="rId4"/>
                <a:stretch>
                  <a:fillRect l="-748" t="-651" b="-117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253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88" y="169968"/>
            <a:ext cx="2859024" cy="4693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90872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accent2"/>
                </a:solidFill>
              </a:rPr>
              <a:t>Problém homogenního vrubu</a:t>
            </a:r>
          </a:p>
          <a:p>
            <a:pPr algn="ctr"/>
            <a:r>
              <a:rPr lang="cs-CZ" sz="2000" b="1" dirty="0" smtClean="0">
                <a:solidFill>
                  <a:schemeClr val="accent2"/>
                </a:solidFill>
              </a:rPr>
              <a:t>(</a:t>
            </a:r>
            <a:r>
              <a:rPr lang="en-US" sz="2000" b="1" dirty="0" smtClean="0">
                <a:solidFill>
                  <a:schemeClr val="accent2"/>
                </a:solidFill>
              </a:rPr>
              <a:t>M. L. </a:t>
            </a:r>
            <a:r>
              <a:rPr lang="cs-CZ" sz="2000" b="1" dirty="0" smtClean="0">
                <a:solidFill>
                  <a:schemeClr val="accent2"/>
                </a:solidFill>
              </a:rPr>
              <a:t>Williams </a:t>
            </a:r>
            <a:r>
              <a:rPr lang="en-US" sz="2000" b="1" dirty="0" smtClean="0">
                <a:solidFill>
                  <a:schemeClr val="accent2"/>
                </a:solidFill>
              </a:rPr>
              <a:t>1952</a:t>
            </a:r>
            <a:r>
              <a:rPr lang="cs-CZ" sz="2000" b="1" dirty="0" smtClean="0">
                <a:solidFill>
                  <a:schemeClr val="accent2"/>
                </a:solidFill>
              </a:rPr>
              <a:t>)</a:t>
            </a:r>
            <a:endParaRPr lang="cs-CZ" sz="2000" b="1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14156"/>
            <a:ext cx="3928895" cy="377239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2905168" y="4929267"/>
            <a:ext cx="442696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05301" y="6106369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/>
                </a:solidFill>
              </a:rPr>
              <a:t>Nekonečné homogenní prostředí</a:t>
            </a:r>
            <a:endParaRPr lang="cs-CZ" dirty="0">
              <a:solidFill>
                <a:schemeClr val="accent6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987824" y="2060848"/>
            <a:ext cx="720080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51920" y="184482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/>
                </a:solidFill>
              </a:rPr>
              <a:t>Symetrická úloha</a:t>
            </a:r>
            <a:endParaRPr lang="cs-CZ" dirty="0">
              <a:solidFill>
                <a:schemeClr val="accent6"/>
              </a:solidFill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4421103" y="2348880"/>
            <a:ext cx="4471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C</a:t>
            </a:r>
            <a:r>
              <a:rPr lang="cs-CZ" dirty="0" smtClean="0">
                <a:solidFill>
                  <a:schemeClr val="accent5"/>
                </a:solidFill>
              </a:rPr>
              <a:t>ílem je popsat napětí v okolí symetrického izotropního vrubu jehož líce jsou bez napětí.</a:t>
            </a:r>
            <a:endParaRPr lang="cs-CZ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752020" y="3429000"/>
                <a:ext cx="3558923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Φ</m:t>
                      </m:r>
                      <m:d>
                        <m:dPr>
                          <m:ctrlPr>
                            <a:rPr lang="cs-CZ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  <m:r>
                            <a:rPr lang="cs-CZ" i="1">
                              <a:latin typeface="Cambria Math"/>
                            </a:rPr>
                            <m:t>,</m:t>
                          </m:r>
                          <m:r>
                            <a:rPr lang="cs-CZ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ℜ</m:t>
                      </m:r>
                      <m:d>
                        <m:dPr>
                          <m:begChr m:val="{"/>
                          <m:endChr m:val="}"/>
                          <m:ctrlPr>
                            <a:rPr lang="cs-CZ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cs-CZ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</m:acc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𝜑</m:t>
                          </m:r>
                          <m:d>
                            <m:d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  <m:r>
                            <a:rPr lang="cs-CZ" i="1"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cs-CZ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/>
                                  <a:ea typeface="Cambria Math"/>
                                </a:rPr>
                                <m:t>d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020" y="3429000"/>
                <a:ext cx="3558923" cy="97661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3"/>
          <p:cNvSpPr txBox="1"/>
          <p:nvPr/>
        </p:nvSpPr>
        <p:spPr>
          <a:xfrm>
            <a:off x="5220072" y="4797152"/>
            <a:ext cx="3463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5"/>
                </a:solidFill>
              </a:rPr>
              <a:t>K tomu stačí vyjádřit Airyho funkci napětí např. pomocí Muschelišviliho komplexních potenciálů.</a:t>
            </a:r>
          </a:p>
        </p:txBody>
      </p:sp>
    </p:spTree>
    <p:extLst>
      <p:ext uri="{BB962C8B-B14F-4D97-AF65-F5344CB8AC3E}">
        <p14:creationId xmlns:p14="http://schemas.microsoft.com/office/powerpoint/2010/main" val="399721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88" y="169968"/>
            <a:ext cx="2859024" cy="4693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90872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accent2"/>
                </a:solidFill>
              </a:rPr>
              <a:t>Problém homogenního vrubu</a:t>
            </a:r>
          </a:p>
          <a:p>
            <a:pPr algn="ctr"/>
            <a:r>
              <a:rPr lang="cs-CZ" sz="2000" b="1" dirty="0" smtClean="0">
                <a:solidFill>
                  <a:schemeClr val="accent2"/>
                </a:solidFill>
              </a:rPr>
              <a:t>(</a:t>
            </a:r>
            <a:r>
              <a:rPr lang="en-US" sz="2000" b="1" dirty="0" smtClean="0">
                <a:solidFill>
                  <a:schemeClr val="accent2"/>
                </a:solidFill>
              </a:rPr>
              <a:t>M. L. </a:t>
            </a:r>
            <a:r>
              <a:rPr lang="cs-CZ" sz="2000" b="1" dirty="0" smtClean="0">
                <a:solidFill>
                  <a:schemeClr val="accent2"/>
                </a:solidFill>
              </a:rPr>
              <a:t>Williams </a:t>
            </a:r>
            <a:r>
              <a:rPr lang="en-US" sz="2000" b="1" dirty="0" smtClean="0">
                <a:solidFill>
                  <a:schemeClr val="accent2"/>
                </a:solidFill>
              </a:rPr>
              <a:t>1952</a:t>
            </a:r>
            <a:r>
              <a:rPr lang="cs-CZ" sz="2000" b="1" dirty="0" smtClean="0">
                <a:solidFill>
                  <a:schemeClr val="accent2"/>
                </a:solidFill>
              </a:rPr>
              <a:t>)</a:t>
            </a:r>
            <a:endParaRPr lang="cs-CZ" sz="2000" b="1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14156"/>
            <a:ext cx="3928895" cy="377239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2905168" y="4929267"/>
            <a:ext cx="442696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05301" y="6106369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/>
                </a:solidFill>
              </a:rPr>
              <a:t>Nekonečné homogenní prostředí</a:t>
            </a:r>
            <a:endParaRPr lang="cs-CZ" dirty="0">
              <a:solidFill>
                <a:schemeClr val="accent6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987824" y="2060848"/>
            <a:ext cx="720080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51920" y="184482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/>
                </a:solidFill>
              </a:rPr>
              <a:t>Symetrická úloha</a:t>
            </a:r>
            <a:endParaRPr lang="cs-CZ" dirty="0">
              <a:solidFill>
                <a:schemeClr val="accent6"/>
              </a:solidFill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4421103" y="2579450"/>
            <a:ext cx="4471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5"/>
                </a:solidFill>
              </a:rPr>
              <a:t>Muschelišviliho komplexní potenciály se mohou hledat ve tvaru</a:t>
            </a:r>
            <a:endParaRPr lang="cs-CZ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178206" y="3429000"/>
                <a:ext cx="18215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𝜑</m:t>
                      </m:r>
                      <m:d>
                        <m:dPr>
                          <m:ctrlPr>
                            <a:rPr lang="cs-CZ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𝐻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+1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</a:rPr>
                        <m:t>𝐴</m:t>
                      </m:r>
                      <m:r>
                        <a:rPr lang="cs-CZ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cs-CZ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206" y="3429000"/>
                <a:ext cx="1821589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178205" y="3798332"/>
                <a:ext cx="17734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  <a:ea typeface="Cambria Math"/>
                      </a:rPr>
                      <m:t>𝜓</m:t>
                    </m:r>
                    <m:d>
                      <m:dPr>
                        <m:ctrlPr>
                          <a:rPr lang="cs-CZ" i="1">
                            <a:latin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𝐻</m:t>
                    </m:r>
                    <m:sSup>
                      <m:sSupPr>
                        <m:ctrlPr>
                          <a:rPr lang="cs-CZ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𝑠</m:t>
                        </m:r>
                        <m:r>
                          <a:rPr lang="cs-CZ" b="0" i="1" smtClean="0"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cs-CZ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cs-CZ" i="1" dirty="0" smtClean="0">
                    <a:latin typeface="Cambria Math"/>
                    <a:ea typeface="Cambria Math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205" y="3798332"/>
                <a:ext cx="1773499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687" t="-9836" r="-2749" b="-229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stCxn id="16" idx="2"/>
          </p:cNvCxnSpPr>
          <p:nvPr/>
        </p:nvCxnSpPr>
        <p:spPr>
          <a:xfrm flipH="1">
            <a:off x="6228184" y="2537321"/>
            <a:ext cx="1476164" cy="8916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16216" y="189099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/>
                </a:solidFill>
              </a:rPr>
              <a:t>Konstanta – zobecněný faktor intenzity napětí</a:t>
            </a:r>
            <a:endParaRPr lang="cs-CZ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234687" y="5488797"/>
                <a:ext cx="3111493" cy="381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𝑟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</a:rPr>
                            <m:t>i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𝑟</m:t>
                      </m:r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  <m:r>
                            <a:rPr lang="cs-CZ" b="0" i="1" smtClean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</a:rPr>
                            <m:t>i</m:t>
                          </m:r>
                          <m:func>
                            <m:func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cs-CZ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687" y="5488797"/>
                <a:ext cx="3111493" cy="38145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 flipV="1">
            <a:off x="5515804" y="5754123"/>
            <a:ext cx="18678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215937" y="6067129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/>
                </a:solidFill>
              </a:rPr>
              <a:t>Zavedení polárních souřadnic</a:t>
            </a:r>
            <a:endParaRPr lang="cs-CZ" dirty="0">
              <a:solidFill>
                <a:schemeClr val="accent6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951704" y="3717032"/>
            <a:ext cx="428608" cy="6240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490304" y="4279486"/>
            <a:ext cx="3402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/>
                </a:solidFill>
              </a:rPr>
              <a:t>Konstanty, určí se z okrajových podmínek, reálné hodnoty odpovídají módu I, ryze imaginární hodnoty módu II</a:t>
            </a:r>
            <a:endParaRPr lang="cs-CZ" dirty="0">
              <a:solidFill>
                <a:schemeClr val="accent6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6876256" y="3982998"/>
            <a:ext cx="504056" cy="3580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67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88" y="169968"/>
            <a:ext cx="2859024" cy="4693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90872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accent2"/>
                </a:solidFill>
              </a:rPr>
              <a:t>Problém homogenního vrubu</a:t>
            </a:r>
          </a:p>
          <a:p>
            <a:pPr algn="ctr"/>
            <a:r>
              <a:rPr lang="cs-CZ" sz="2000" b="1" dirty="0" smtClean="0">
                <a:solidFill>
                  <a:schemeClr val="accent2"/>
                </a:solidFill>
              </a:rPr>
              <a:t>(</a:t>
            </a:r>
            <a:r>
              <a:rPr lang="en-US" sz="2000" b="1" dirty="0" smtClean="0">
                <a:solidFill>
                  <a:schemeClr val="accent2"/>
                </a:solidFill>
              </a:rPr>
              <a:t>M. L. </a:t>
            </a:r>
            <a:r>
              <a:rPr lang="cs-CZ" sz="2000" b="1" dirty="0" smtClean="0">
                <a:solidFill>
                  <a:schemeClr val="accent2"/>
                </a:solidFill>
              </a:rPr>
              <a:t>Williams </a:t>
            </a:r>
            <a:r>
              <a:rPr lang="en-US" sz="2000" b="1" dirty="0" smtClean="0">
                <a:solidFill>
                  <a:schemeClr val="accent2"/>
                </a:solidFill>
              </a:rPr>
              <a:t>1952</a:t>
            </a:r>
            <a:r>
              <a:rPr lang="cs-CZ" sz="2000" b="1" dirty="0" smtClean="0">
                <a:solidFill>
                  <a:schemeClr val="accent2"/>
                </a:solidFill>
              </a:rPr>
              <a:t>)</a:t>
            </a:r>
            <a:endParaRPr lang="cs-CZ" sz="2000" b="1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14156"/>
            <a:ext cx="3928895" cy="3772399"/>
          </a:xfrm>
          <a:prstGeom prst="rect">
            <a:avLst/>
          </a:prstGeom>
        </p:spPr>
      </p:pic>
      <p:sp>
        <p:nvSpPr>
          <p:cNvPr id="10" name="TextBox 13"/>
          <p:cNvSpPr txBox="1"/>
          <p:nvPr/>
        </p:nvSpPr>
        <p:spPr>
          <a:xfrm>
            <a:off x="5043423" y="2460879"/>
            <a:ext cx="2095113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Muschelišviliho vztahy pro napětí</a:t>
            </a:r>
            <a:endParaRPr lang="cs-CZ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835298" y="3429000"/>
                <a:ext cx="391729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𝐴</m:t>
                      </m:r>
                      <m:func>
                        <m:func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cs-CZ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cs-CZ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𝐵</m:t>
                      </m:r>
                      <m:func>
                        <m:funcPr>
                          <m:ctrlPr>
                            <a:rPr lang="cs-CZ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cs-CZ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</m:e>
                          </m:d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cs-CZ" i="1">
                          <a:latin typeface="Cambria Math"/>
                          <a:ea typeface="Cambria Math"/>
                        </a:rPr>
                        <m:t>=0</m:t>
                      </m:r>
                      <m:r>
                        <a:rPr lang="cs-CZ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cs-CZ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𝐴</m:t>
                      </m:r>
                      <m:r>
                        <a:rPr lang="cs-CZ" b="0" i="1" smtClean="0">
                          <a:latin typeface="Cambria Math"/>
                        </a:rPr>
                        <m:t>𝑠</m:t>
                      </m:r>
                      <m:func>
                        <m:func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cs-CZ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𝐵</m:t>
                      </m:r>
                      <m:d>
                        <m:dPr>
                          <m:ctrlPr>
                            <a:rPr lang="cs-CZ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</m:e>
                      </m:d>
                      <m:func>
                        <m:funcPr>
                          <m:ctrlPr>
                            <a:rPr lang="cs-CZ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cs-CZ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</m:e>
                          </m:d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cs-CZ" i="1">
                          <a:latin typeface="Cambria Math"/>
                          <a:ea typeface="Cambria Math"/>
                        </a:rPr>
                        <m:t>=0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cs-CZ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298" y="3429000"/>
                <a:ext cx="3917291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6159581" y="3206080"/>
            <a:ext cx="68603" cy="2229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955685" y="5783557"/>
                <a:ext cx="36017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  <m:func>
                        <m:funcPr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+</m:t>
                      </m:r>
                      <m:func>
                        <m:funcPr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d>
                            <m:dPr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d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cs-CZ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685" y="5783557"/>
                <a:ext cx="3601755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4971448" y="4288995"/>
            <a:ext cx="3056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5"/>
                </a:solidFill>
              </a:rPr>
              <a:t>Netriviální řešení této soustavy</a:t>
            </a:r>
            <a:endParaRPr lang="cs-CZ" dirty="0">
              <a:solidFill>
                <a:schemeClr val="accent5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597981" y="2467992"/>
            <a:ext cx="3258104" cy="1020932"/>
          </a:xfrm>
          <a:custGeom>
            <a:avLst/>
            <a:gdLst>
              <a:gd name="connsiteX0" fmla="*/ 0 w 3258104"/>
              <a:gd name="connsiteY0" fmla="*/ 1020932 h 1020932"/>
              <a:gd name="connsiteX1" fmla="*/ 1651246 w 3258104"/>
              <a:gd name="connsiteY1" fmla="*/ 292963 h 1020932"/>
              <a:gd name="connsiteX2" fmla="*/ 3258104 w 3258104"/>
              <a:gd name="connsiteY2" fmla="*/ 0 h 1020932"/>
              <a:gd name="connsiteX3" fmla="*/ 3258104 w 3258104"/>
              <a:gd name="connsiteY3" fmla="*/ 0 h 1020932"/>
              <a:gd name="connsiteX4" fmla="*/ 3258104 w 3258104"/>
              <a:gd name="connsiteY4" fmla="*/ 0 h 1020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8104" h="1020932">
                <a:moveTo>
                  <a:pt x="0" y="1020932"/>
                </a:moveTo>
                <a:cubicBezTo>
                  <a:pt x="554114" y="742025"/>
                  <a:pt x="1108229" y="463118"/>
                  <a:pt x="1651246" y="292963"/>
                </a:cubicBezTo>
                <a:cubicBezTo>
                  <a:pt x="2194263" y="122808"/>
                  <a:pt x="3258104" y="0"/>
                  <a:pt x="3258104" y="0"/>
                </a:cubicBezTo>
                <a:lnTo>
                  <a:pt x="3258104" y="0"/>
                </a:lnTo>
                <a:lnTo>
                  <a:pt x="3258104" y="0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Freeform 22"/>
          <p:cNvSpPr/>
          <p:nvPr/>
        </p:nvSpPr>
        <p:spPr>
          <a:xfrm>
            <a:off x="1590581" y="2888247"/>
            <a:ext cx="3311370" cy="2391577"/>
          </a:xfrm>
          <a:custGeom>
            <a:avLst/>
            <a:gdLst>
              <a:gd name="connsiteX0" fmla="*/ 0 w 3258104"/>
              <a:gd name="connsiteY0" fmla="*/ 1020932 h 1020932"/>
              <a:gd name="connsiteX1" fmla="*/ 1651246 w 3258104"/>
              <a:gd name="connsiteY1" fmla="*/ 292963 h 1020932"/>
              <a:gd name="connsiteX2" fmla="*/ 3258104 w 3258104"/>
              <a:gd name="connsiteY2" fmla="*/ 0 h 1020932"/>
              <a:gd name="connsiteX3" fmla="*/ 3258104 w 3258104"/>
              <a:gd name="connsiteY3" fmla="*/ 0 h 1020932"/>
              <a:gd name="connsiteX4" fmla="*/ 3258104 w 3258104"/>
              <a:gd name="connsiteY4" fmla="*/ 0 h 1020932"/>
              <a:gd name="connsiteX0" fmla="*/ 0 w 3409024"/>
              <a:gd name="connsiteY0" fmla="*/ 74466 h 394111"/>
              <a:gd name="connsiteX1" fmla="*/ 1802166 w 3409024"/>
              <a:gd name="connsiteY1" fmla="*/ 394062 h 394111"/>
              <a:gd name="connsiteX2" fmla="*/ 3409024 w 3409024"/>
              <a:gd name="connsiteY2" fmla="*/ 101099 h 394111"/>
              <a:gd name="connsiteX3" fmla="*/ 3409024 w 3409024"/>
              <a:gd name="connsiteY3" fmla="*/ 101099 h 394111"/>
              <a:gd name="connsiteX4" fmla="*/ 3409024 w 3409024"/>
              <a:gd name="connsiteY4" fmla="*/ 101099 h 394111"/>
              <a:gd name="connsiteX0" fmla="*/ 0 w 3409024"/>
              <a:gd name="connsiteY0" fmla="*/ 0 h 319645"/>
              <a:gd name="connsiteX1" fmla="*/ 1802166 w 3409024"/>
              <a:gd name="connsiteY1" fmla="*/ 319596 h 319645"/>
              <a:gd name="connsiteX2" fmla="*/ 3409024 w 3409024"/>
              <a:gd name="connsiteY2" fmla="*/ 26633 h 319645"/>
              <a:gd name="connsiteX3" fmla="*/ 3409024 w 3409024"/>
              <a:gd name="connsiteY3" fmla="*/ 26633 h 319645"/>
              <a:gd name="connsiteX4" fmla="*/ 3409024 w 3409024"/>
              <a:gd name="connsiteY4" fmla="*/ 26633 h 319645"/>
              <a:gd name="connsiteX0" fmla="*/ 0 w 3462291"/>
              <a:gd name="connsiteY0" fmla="*/ 1473693 h 1793338"/>
              <a:gd name="connsiteX1" fmla="*/ 1802166 w 3462291"/>
              <a:gd name="connsiteY1" fmla="*/ 1793289 h 1793338"/>
              <a:gd name="connsiteX2" fmla="*/ 3409024 w 3462291"/>
              <a:gd name="connsiteY2" fmla="*/ 1500326 h 1793338"/>
              <a:gd name="connsiteX3" fmla="*/ 3409024 w 3462291"/>
              <a:gd name="connsiteY3" fmla="*/ 1500326 h 1793338"/>
              <a:gd name="connsiteX4" fmla="*/ 3462291 w 3462291"/>
              <a:gd name="connsiteY4" fmla="*/ 0 h 1793338"/>
              <a:gd name="connsiteX0" fmla="*/ 0 w 3409024"/>
              <a:gd name="connsiteY0" fmla="*/ 0 h 319645"/>
              <a:gd name="connsiteX1" fmla="*/ 1802166 w 3409024"/>
              <a:gd name="connsiteY1" fmla="*/ 319596 h 319645"/>
              <a:gd name="connsiteX2" fmla="*/ 3409024 w 3409024"/>
              <a:gd name="connsiteY2" fmla="*/ 26633 h 319645"/>
              <a:gd name="connsiteX3" fmla="*/ 3409024 w 3409024"/>
              <a:gd name="connsiteY3" fmla="*/ 26633 h 319645"/>
              <a:gd name="connsiteX0" fmla="*/ 0 w 3505387"/>
              <a:gd name="connsiteY0" fmla="*/ 2050742 h 2384163"/>
              <a:gd name="connsiteX1" fmla="*/ 1802166 w 3505387"/>
              <a:gd name="connsiteY1" fmla="*/ 2370338 h 2384163"/>
              <a:gd name="connsiteX2" fmla="*/ 3409024 w 3505387"/>
              <a:gd name="connsiteY2" fmla="*/ 2077375 h 2384163"/>
              <a:gd name="connsiteX3" fmla="*/ 3311370 w 3505387"/>
              <a:gd name="connsiteY3" fmla="*/ 0 h 2384163"/>
              <a:gd name="connsiteX0" fmla="*/ 0 w 3458459"/>
              <a:gd name="connsiteY0" fmla="*/ 2050742 h 2384163"/>
              <a:gd name="connsiteX1" fmla="*/ 1802166 w 3458459"/>
              <a:gd name="connsiteY1" fmla="*/ 2370338 h 2384163"/>
              <a:gd name="connsiteX2" fmla="*/ 3409024 w 3458459"/>
              <a:gd name="connsiteY2" fmla="*/ 2077375 h 2384163"/>
              <a:gd name="connsiteX3" fmla="*/ 3311370 w 3458459"/>
              <a:gd name="connsiteY3" fmla="*/ 0 h 2384163"/>
              <a:gd name="connsiteX0" fmla="*/ 0 w 3311370"/>
              <a:gd name="connsiteY0" fmla="*/ 2050742 h 2391577"/>
              <a:gd name="connsiteX1" fmla="*/ 1802166 w 3311370"/>
              <a:gd name="connsiteY1" fmla="*/ 2370338 h 2391577"/>
              <a:gd name="connsiteX2" fmla="*/ 2796465 w 3311370"/>
              <a:gd name="connsiteY2" fmla="*/ 1633492 h 2391577"/>
              <a:gd name="connsiteX3" fmla="*/ 3311370 w 3311370"/>
              <a:gd name="connsiteY3" fmla="*/ 0 h 239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1370" h="2391577">
                <a:moveTo>
                  <a:pt x="0" y="2050742"/>
                </a:moveTo>
                <a:cubicBezTo>
                  <a:pt x="447582" y="2340006"/>
                  <a:pt x="1336089" y="2439880"/>
                  <a:pt x="1802166" y="2370338"/>
                </a:cubicBezTo>
                <a:cubicBezTo>
                  <a:pt x="2268243" y="2300796"/>
                  <a:pt x="2544931" y="2028548"/>
                  <a:pt x="2796465" y="1633492"/>
                </a:cubicBezTo>
                <a:cubicBezTo>
                  <a:pt x="3047999" y="1238436"/>
                  <a:pt x="2846771" y="532660"/>
                  <a:pt x="3311370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971600" y="2645545"/>
            <a:ext cx="18975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/>
                </a:solidFill>
              </a:rPr>
              <a:t>Povrch bez napětí</a:t>
            </a:r>
            <a:endParaRPr lang="cs-CZ" dirty="0">
              <a:solidFill>
                <a:schemeClr val="accent6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15616" y="5160059"/>
            <a:ext cx="18975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/>
                </a:solidFill>
              </a:rPr>
              <a:t>Povrch bez napětí</a:t>
            </a:r>
            <a:endParaRPr lang="cs-CZ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986254" y="4683701"/>
                <a:ext cx="2797882" cy="6501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func>
                            <m:funcPr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d>
                            <m:dPr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</m:e>
                          </m:d>
                          <m:func>
                            <m:funcPr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+2</m:t>
                                  </m:r>
                                </m:e>
                              </m:d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cs-CZ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254" y="4683701"/>
                <a:ext cx="2797882" cy="65011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4892493" y="1847384"/>
            <a:ext cx="3056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5"/>
                </a:solidFill>
              </a:rPr>
              <a:t>Symetrický mód I</a:t>
            </a:r>
            <a:endParaRPr lang="cs-CZ" dirty="0">
              <a:solidFill>
                <a:schemeClr val="accent5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56727" y="5425842"/>
            <a:ext cx="1443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5"/>
                </a:solidFill>
              </a:rPr>
              <a:t>z</a:t>
            </a:r>
            <a:r>
              <a:rPr lang="cs-CZ" dirty="0" smtClean="0">
                <a:solidFill>
                  <a:schemeClr val="accent5"/>
                </a:solidFill>
              </a:rPr>
              <a:t>a podmínky</a:t>
            </a:r>
            <a:endParaRPr lang="cs-CZ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421726" y="6093296"/>
                <a:ext cx="37221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⇓</m:t>
                      </m:r>
                    </m:oMath>
                  </m:oMathPara>
                </a14:m>
                <a:endParaRPr lang="cs-CZ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726" y="6093296"/>
                <a:ext cx="372217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>
          <a:xfrm>
            <a:off x="5389444" y="6560477"/>
            <a:ext cx="103151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280315" y="6370295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/>
                </a:solidFill>
              </a:rPr>
              <a:t>Exponent singularity</a:t>
            </a:r>
            <a:endParaRPr lang="cs-CZ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33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88" y="169968"/>
            <a:ext cx="2859024" cy="4693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90872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accent2"/>
                </a:solidFill>
              </a:rPr>
              <a:t>Problém homogenního vrubu</a:t>
            </a:r>
          </a:p>
          <a:p>
            <a:pPr algn="ctr"/>
            <a:r>
              <a:rPr lang="cs-CZ" sz="2000" b="1" dirty="0" smtClean="0">
                <a:solidFill>
                  <a:schemeClr val="accent2"/>
                </a:solidFill>
              </a:rPr>
              <a:t>(</a:t>
            </a:r>
            <a:r>
              <a:rPr lang="en-US" sz="2000" b="1" dirty="0" smtClean="0">
                <a:solidFill>
                  <a:schemeClr val="accent2"/>
                </a:solidFill>
              </a:rPr>
              <a:t>M. L. </a:t>
            </a:r>
            <a:r>
              <a:rPr lang="cs-CZ" sz="2000" b="1" dirty="0" smtClean="0">
                <a:solidFill>
                  <a:schemeClr val="accent2"/>
                </a:solidFill>
              </a:rPr>
              <a:t>Williams </a:t>
            </a:r>
            <a:r>
              <a:rPr lang="en-US" sz="2000" b="1" dirty="0" smtClean="0">
                <a:solidFill>
                  <a:schemeClr val="accent2"/>
                </a:solidFill>
              </a:rPr>
              <a:t>1952</a:t>
            </a:r>
            <a:r>
              <a:rPr lang="cs-CZ" sz="2000" b="1" dirty="0" smtClean="0">
                <a:solidFill>
                  <a:schemeClr val="accent2"/>
                </a:solidFill>
              </a:rPr>
              <a:t>)</a:t>
            </a:r>
            <a:endParaRPr lang="cs-CZ" sz="2000" b="1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14156"/>
            <a:ext cx="3928895" cy="377239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892493" y="2492896"/>
            <a:ext cx="3056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5"/>
                </a:solidFill>
              </a:rPr>
              <a:t>Symetrický mód I</a:t>
            </a:r>
            <a:endParaRPr lang="cs-CZ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420958" y="3066386"/>
                <a:ext cx="4424033" cy="64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Φ</m:t>
                      </m:r>
                      <m:d>
                        <m:dPr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𝐻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</m:sup>
                      </m:sSup>
                      <m:d>
                        <m:dPr>
                          <m:begChr m:val="["/>
                          <m:endChr m:val=""/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</m:e>
                          </m:d>
                          <m:func>
                            <m:funcPr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  <m:func>
                            <m:funcPr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+2</m:t>
                                  </m:r>
                                </m:e>
                              </m:d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𝑠</m:t>
                      </m:r>
                      <m:func>
                        <m:funcPr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</m:e>
                          </m:d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cs-CZ" b="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958" y="3066386"/>
                <a:ext cx="4424033" cy="645498"/>
              </a:xfrm>
              <a:prstGeom prst="rect">
                <a:avLst/>
              </a:prstGeom>
              <a:blipFill rotWithShape="1">
                <a:blip r:embed="rId5"/>
                <a:stretch>
                  <a:fillRect t="-70755" b="-6792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5021148" y="3930482"/>
            <a:ext cx="3056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5"/>
                </a:solidFill>
              </a:rPr>
              <a:t>Podobně se dostane pro antisymetrický mód II</a:t>
            </a:r>
            <a:endParaRPr lang="cs-CZ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444702" y="4797152"/>
                <a:ext cx="4424033" cy="64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Φ</m:t>
                      </m:r>
                      <m:d>
                        <m:dPr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𝐻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</m:sup>
                      </m:sSup>
                      <m:d>
                        <m:dPr>
                          <m:begChr m:val="["/>
                          <m:endChr m:val=""/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  <m:func>
                            <m:funcPr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+2</m:t>
                                  </m:r>
                                </m:e>
                              </m:d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−</m:t>
                      </m:r>
                      <m:func>
                        <m:funcPr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</m:e>
                          </m:d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cs-CZ" b="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4702" y="4797152"/>
                <a:ext cx="4424033" cy="645498"/>
              </a:xfrm>
              <a:prstGeom prst="rect">
                <a:avLst/>
              </a:prstGeom>
              <a:blipFill rotWithShape="1">
                <a:blip r:embed="rId6"/>
                <a:stretch>
                  <a:fillRect t="-70755" b="-6792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77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88" y="169968"/>
            <a:ext cx="2859024" cy="4693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90872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accent2"/>
                </a:solidFill>
              </a:rPr>
              <a:t>Problém homogenního vrubu</a:t>
            </a:r>
          </a:p>
          <a:p>
            <a:pPr algn="ctr"/>
            <a:r>
              <a:rPr lang="cs-CZ" sz="2000" b="1" dirty="0" smtClean="0">
                <a:solidFill>
                  <a:schemeClr val="accent2"/>
                </a:solidFill>
              </a:rPr>
              <a:t>(</a:t>
            </a:r>
            <a:r>
              <a:rPr lang="en-US" sz="2000" b="1" dirty="0" smtClean="0">
                <a:solidFill>
                  <a:schemeClr val="accent2"/>
                </a:solidFill>
              </a:rPr>
              <a:t>M. L. </a:t>
            </a:r>
            <a:r>
              <a:rPr lang="cs-CZ" sz="2000" b="1" dirty="0" smtClean="0">
                <a:solidFill>
                  <a:schemeClr val="accent2"/>
                </a:solidFill>
              </a:rPr>
              <a:t>Williams </a:t>
            </a:r>
            <a:r>
              <a:rPr lang="en-US" sz="2000" b="1" dirty="0" smtClean="0">
                <a:solidFill>
                  <a:schemeClr val="accent2"/>
                </a:solidFill>
              </a:rPr>
              <a:t>1952</a:t>
            </a:r>
            <a:r>
              <a:rPr lang="cs-CZ" sz="2000" b="1" dirty="0" smtClean="0">
                <a:solidFill>
                  <a:schemeClr val="accent2"/>
                </a:solidFill>
              </a:rPr>
              <a:t>)</a:t>
            </a:r>
            <a:endParaRPr lang="cs-CZ" sz="2000" b="1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14156"/>
            <a:ext cx="3928895" cy="37723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531211"/>
            <a:ext cx="4277554" cy="313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9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88" y="169968"/>
            <a:ext cx="2859024" cy="4693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9087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accent2"/>
                </a:solidFill>
              </a:rPr>
              <a:t>Hilbertův problém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65" y="2040603"/>
            <a:ext cx="3506184" cy="34470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83968" y="2325902"/>
                <a:ext cx="4464496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Hilbertův problém formuluje úlohu o nalezení funkce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/>
                      </a:rPr>
                      <m:t>𝐹</m:t>
                    </m:r>
                    <m:r>
                      <a:rPr lang="cs-CZ" i="1" dirty="0" smtClean="0">
                        <a:latin typeface="Cambria Math"/>
                      </a:rPr>
                      <m:t>(</m:t>
                    </m:r>
                    <m:r>
                      <a:rPr lang="cs-CZ" i="1" dirty="0" smtClean="0">
                        <a:latin typeface="Cambria Math"/>
                      </a:rPr>
                      <m:t>𝑧</m:t>
                    </m:r>
                    <m:r>
                      <a:rPr lang="cs-CZ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cs-CZ" dirty="0"/>
                  <a:t> </a:t>
                </a:r>
                <a:r>
                  <a:rPr lang="cs-CZ" dirty="0" smtClean="0"/>
                  <a:t>jejíž </a:t>
                </a:r>
                <a:r>
                  <a:rPr lang="cs-CZ" dirty="0"/>
                  <a:t>limitní hodnoty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cs-CZ" dirty="0" smtClean="0"/>
                  <a:t>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cs-CZ" dirty="0" smtClean="0"/>
                  <a:t> vyhovují podmínce</a:t>
                </a:r>
              </a:p>
              <a:p>
                <a:endParaRPr lang="cs-CZ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𝑔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d>
                        <m:dPr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),</m:t>
                      </m:r>
                    </m:oMath>
                  </m:oMathPara>
                </a14:m>
                <a:endParaRPr lang="cs-CZ" dirty="0" smtClean="0"/>
              </a:p>
              <a:p>
                <a:endParaRPr lang="cs-CZ" dirty="0" smtClean="0"/>
              </a:p>
              <a:p>
                <a:r>
                  <a:rPr lang="cs-CZ" dirty="0" smtClean="0"/>
                  <a:t>kde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cs-CZ" dirty="0" smtClean="0"/>
                  <a:t> je obecně komplexní konstanta 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𝑓</m:t>
                    </m:r>
                    <m:r>
                      <a:rPr lang="cs-CZ" b="0" i="1" smtClean="0">
                        <a:latin typeface="Cambria Math"/>
                      </a:rPr>
                      <m:t>(</m:t>
                    </m:r>
                    <m:r>
                      <a:rPr lang="cs-CZ" b="0" i="1" smtClean="0">
                        <a:latin typeface="Cambria Math"/>
                      </a:rPr>
                      <m:t>𝑡</m:t>
                    </m:r>
                    <m:r>
                      <a:rPr lang="cs-CZ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cs-CZ" dirty="0" smtClean="0"/>
                  <a:t> je daná komplexní funkce na otevřené křivce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cs-CZ" dirty="0" smtClean="0"/>
                  <a:t>, která je tvořena konečným počtem otevřených křivek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cs-CZ" dirty="0" smtClean="0"/>
                  <a:t>, </a:t>
                </a:r>
                <a14:m>
                  <m:oMath xmlns:m="http://schemas.openxmlformats.org/officeDocument/2006/math">
                    <m:r>
                      <a:rPr lang="cs-CZ" b="0" i="1" dirty="0" smtClean="0">
                        <a:latin typeface="Cambria Math"/>
                      </a:rPr>
                      <m:t>𝑘</m:t>
                    </m:r>
                    <m:r>
                      <a:rPr lang="cs-CZ" b="0" i="1" dirty="0" smtClean="0">
                        <a:latin typeface="Cambria Math"/>
                      </a:rPr>
                      <m:t>=1,…,</m:t>
                    </m:r>
                    <m:r>
                      <a:rPr lang="cs-CZ" b="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cs-CZ" dirty="0" smtClean="0"/>
                  <a:t>. Bod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cs-CZ" dirty="0" smtClean="0"/>
                  <a:t> se nachází uvnitř křivky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cs-CZ" dirty="0" smtClean="0"/>
                  <a:t>.</a:t>
                </a:r>
                <a:endParaRPr lang="cs-CZ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2325902"/>
                <a:ext cx="4464496" cy="3139321"/>
              </a:xfrm>
              <a:prstGeom prst="rect">
                <a:avLst/>
              </a:prstGeom>
              <a:blipFill rotWithShape="1">
                <a:blip r:embed="rId5"/>
                <a:stretch>
                  <a:fillRect l="-1230" t="-971" r="-1503" b="-21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 flipV="1">
            <a:off x="2483768" y="5505331"/>
            <a:ext cx="42140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40182" y="6106369"/>
            <a:ext cx="2646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/>
                </a:solidFill>
              </a:rPr>
              <a:t>Otevřené křivky v komplexní rovině</a:t>
            </a:r>
            <a:endParaRPr lang="cs-CZ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17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88" y="169968"/>
            <a:ext cx="2859024" cy="4693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9087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accent2"/>
                </a:solidFill>
              </a:rPr>
              <a:t>Hilbertův problém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65" y="2040603"/>
            <a:ext cx="3506184" cy="34470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91649" y="2325902"/>
                <a:ext cx="4800831" cy="3466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Řešení Hilbertova problému </a:t>
                </a:r>
                <a:r>
                  <a:rPr lang="cs-CZ" dirty="0"/>
                  <a:t>popsal </a:t>
                </a:r>
                <a:r>
                  <a:rPr lang="cs-CZ" dirty="0" err="1"/>
                  <a:t>Muschelišvili</a:t>
                </a:r>
                <a:r>
                  <a:rPr lang="cs-CZ" dirty="0"/>
                  <a:t> a pro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𝑔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≠1</m:t>
                    </m:r>
                  </m:oMath>
                </a14:m>
                <a:r>
                  <a:rPr lang="cs-CZ" dirty="0" smtClean="0"/>
                  <a:t> se </a:t>
                </a:r>
                <a:r>
                  <a:rPr lang="cs-CZ" dirty="0"/>
                  <a:t>může psát ve tvaru</a:t>
                </a:r>
                <a:endParaRPr lang="cs-CZ" dirty="0" smtClean="0"/>
              </a:p>
              <a:p>
                <a:endParaRPr lang="cs-CZ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𝐹</m:t>
                      </m:r>
                      <m:d>
                        <m:dPr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  <a:ea typeface="Cambria Math"/>
                            </a:rPr>
                            <m:t>i</m:t>
                          </m:r>
                        </m:den>
                      </m:f>
                      <m:nary>
                        <m:naryPr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/>
                                  <a:ea typeface="Cambria Math"/>
                                </a:rPr>
                                <m:t>d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cs-CZ" i="1" smtClean="0">
                                      <a:latin typeface="Cambria Math"/>
                                      <a:ea typeface="Cambria Math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cs-CZ" i="1">
                                      <a:latin typeface="Cambria Math"/>
                                    </a:rPr>
                                    <m:t>+</m:t>
                                  </m:r>
                                </m:sup>
                              </m:sSubSup>
                              <m:r>
                                <a:rPr lang="cs-CZ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)(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𝜒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)</m:t>
                      </m:r>
                      <m:sSub>
                        <m:sSubPr>
                          <m:ctrlPr>
                            <a:rPr lang="cs-CZ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),</m:t>
                      </m:r>
                    </m:oMath>
                  </m:oMathPara>
                </a14:m>
                <a:endParaRPr lang="cs-CZ" dirty="0" smtClean="0"/>
              </a:p>
              <a:p>
                <a:endParaRPr lang="cs-CZ" dirty="0" smtClean="0"/>
              </a:p>
              <a:p>
                <a:r>
                  <a:rPr lang="cs-CZ" dirty="0" smtClean="0"/>
                  <a:t>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(</m:t>
                    </m:r>
                    <m:r>
                      <a:rPr lang="cs-CZ" b="0" i="1" smtClean="0">
                        <a:latin typeface="Cambria Math"/>
                      </a:rPr>
                      <m:t>𝑧</m:t>
                    </m:r>
                    <m:r>
                      <a:rPr lang="cs-CZ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cs-CZ" dirty="0" smtClean="0"/>
                  <a:t> je polynom stupně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cs-CZ" dirty="0" smtClean="0"/>
                  <a:t>. Funkce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 smtClean="0"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cs-CZ" dirty="0" smtClean="0"/>
                  <a:t> je tzv. </a:t>
                </a:r>
                <a:r>
                  <a:rPr lang="cs-CZ" i="1" dirty="0" err="1" smtClean="0"/>
                  <a:t>Plemeljova</a:t>
                </a:r>
                <a:r>
                  <a:rPr lang="cs-CZ" i="1" dirty="0" smtClean="0"/>
                  <a:t> funkce </a:t>
                </a:r>
                <a:r>
                  <a:rPr lang="cs-CZ" dirty="0" smtClean="0"/>
                  <a:t>mající tvar</a:t>
                </a:r>
              </a:p>
              <a:p>
                <a:endParaRPr lang="cs-CZ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𝜒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cs-CZ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cs-CZ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b="0" i="1" smtClean="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cs-CZ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sup>
                          </m:sSup>
                          <m:sSup>
                            <m:sSup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b="0" i="1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  <m:r>
                        <a:rPr lang="cs-CZ" b="0" i="1" smtClean="0">
                          <a:latin typeface="Cambria Math"/>
                        </a:rPr>
                        <m:t>, 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  <a:ea typeface="Cambria Math"/>
                            </a:rPr>
                            <m:t>ln</m:t>
                          </m:r>
                        </m:fName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e>
                      </m:func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cs-CZ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649" y="2325902"/>
                <a:ext cx="4800831" cy="3466205"/>
              </a:xfrm>
              <a:prstGeom prst="rect">
                <a:avLst/>
              </a:prstGeom>
              <a:blipFill rotWithShape="1">
                <a:blip r:embed="rId5"/>
                <a:stretch>
                  <a:fillRect l="-1015" t="-88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 flipV="1">
            <a:off x="2483768" y="5505331"/>
            <a:ext cx="42140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40182" y="6106369"/>
            <a:ext cx="2646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/>
                </a:solidFill>
              </a:rPr>
              <a:t>Otevřené křivky v komplexní rovině</a:t>
            </a:r>
            <a:endParaRPr lang="cs-CZ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55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88" y="169968"/>
            <a:ext cx="2859024" cy="4693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96" y="1671594"/>
            <a:ext cx="2265164" cy="26339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4988" y="4480818"/>
            <a:ext cx="2026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>
                <a:solidFill>
                  <a:schemeClr val="accent2"/>
                </a:solidFill>
              </a:rPr>
              <a:t>Leonhard Euler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21292" y="3121719"/>
                <a:ext cx="4248472" cy="1486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Euler dokázal známý vztah</a:t>
                </a:r>
              </a:p>
              <a:p>
                <a:endParaRPr lang="cs-CZ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cs-CZ" b="0" i="0" smtClean="0">
                              <a:latin typeface="Cambria Math"/>
                            </a:rPr>
                            <m:t>e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</a:rPr>
                            <m:t>i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cs-CZ" b="0" i="0" smtClean="0">
                          <a:latin typeface="Cambria Math"/>
                        </a:rPr>
                        <m:t>cos</m:t>
                      </m:r>
                      <m:r>
                        <a:rPr lang="cs-CZ" b="0" i="1" smtClean="0">
                          <a:latin typeface="Cambria Math"/>
                        </a:rPr>
                        <m:t>𝑥</m:t>
                      </m:r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r>
                        <m:rPr>
                          <m:nor/>
                        </m:rPr>
                        <a:rPr lang="cs-CZ" b="0" i="0" smtClean="0">
                          <a:latin typeface="Cambria Math"/>
                        </a:rPr>
                        <m:t>i</m:t>
                      </m:r>
                      <m:r>
                        <m:rPr>
                          <m:nor/>
                        </m:rPr>
                        <a:rPr lang="cs-CZ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cs-CZ" b="0" i="0" smtClean="0">
                          <a:latin typeface="Cambria Math"/>
                        </a:rPr>
                        <m:t>sin</m:t>
                      </m:r>
                      <m:r>
                        <a:rPr lang="cs-CZ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cs-CZ" b="0" dirty="0" smtClean="0"/>
              </a:p>
              <a:p>
                <a:endParaRPr lang="cs-CZ" dirty="0"/>
              </a:p>
              <a:p>
                <a:r>
                  <a:rPr lang="cs-CZ" b="0" dirty="0" smtClean="0"/>
                  <a:t>Začíná se používat </a:t>
                </a:r>
                <a:r>
                  <a:rPr lang="cs-CZ" b="0" i="1" dirty="0" smtClean="0"/>
                  <a:t>komplexní rovina</a:t>
                </a:r>
                <a:r>
                  <a:rPr lang="cs-CZ" b="0" dirty="0" smtClean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292" y="3121719"/>
                <a:ext cx="4248472" cy="1486241"/>
              </a:xfrm>
              <a:prstGeom prst="rect">
                <a:avLst/>
              </a:prstGeom>
              <a:blipFill rotWithShape="1">
                <a:blip r:embed="rId5"/>
                <a:stretch>
                  <a:fillRect l="-1291" t="-2049" b="-57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021292" y="1600498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Švýcarský </a:t>
            </a:r>
            <a:r>
              <a:rPr lang="cs-CZ" dirty="0"/>
              <a:t>matematik (1707-1783</a:t>
            </a:r>
            <a:r>
              <a:rPr lang="cs-CZ" dirty="0" smtClean="0"/>
              <a:t>), působil však na Petrohradské univerizitě </a:t>
            </a:r>
            <a:r>
              <a:rPr lang="cs-CZ" dirty="0"/>
              <a:t>(Rusko</a:t>
            </a:r>
            <a:r>
              <a:rPr lang="cs-CZ" dirty="0" smtClean="0"/>
              <a:t>) a universitě v Berlíně. Je považován za nejlepšího matematika 18. století.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798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88" y="169968"/>
            <a:ext cx="2859024" cy="4693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90872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accent2"/>
                </a:solidFill>
              </a:rPr>
              <a:t>Hilbertův problém</a:t>
            </a:r>
          </a:p>
          <a:p>
            <a:pPr algn="ctr"/>
            <a:r>
              <a:rPr lang="cs-CZ" sz="2000" b="1" dirty="0" smtClean="0">
                <a:solidFill>
                  <a:schemeClr val="accent2"/>
                </a:solidFill>
              </a:rPr>
              <a:t>Případ dvou kolineárních trhlin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394" y="1610166"/>
            <a:ext cx="5221844" cy="261092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6948264" y="2263961"/>
            <a:ext cx="258974" cy="5169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72200" y="764704"/>
                <a:ext cx="2646612" cy="1499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>
                    <a:solidFill>
                      <a:schemeClr val="accent6"/>
                    </a:solidFill>
                  </a:rPr>
                  <a:t>Dvě kolineární trhliny ležící na ose </a:t>
                </a:r>
                <a14:m>
                  <m:oMath xmlns:m="http://schemas.openxmlformats.org/officeDocument/2006/math">
                    <m:r>
                      <a:rPr lang="cs-CZ" b="0" i="1" smtClean="0">
                        <a:solidFill>
                          <a:schemeClr val="accent6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cs-CZ" dirty="0" smtClean="0">
                    <a:solidFill>
                      <a:schemeClr val="accent6"/>
                    </a:solidFill>
                  </a:rPr>
                  <a:t> v homogenním materiálu v nekonečnu zatíženém napětím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i="1" smtClean="0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𝑦𝑦</m:t>
                        </m:r>
                      </m:sub>
                    </m:sSub>
                  </m:oMath>
                </a14:m>
                <a:r>
                  <a:rPr lang="cs-CZ" dirty="0" smtClean="0">
                    <a:solidFill>
                      <a:schemeClr val="accent6"/>
                    </a:solidFill>
                  </a:rPr>
                  <a:t>.</a:t>
                </a:r>
                <a:endParaRPr lang="cs-CZ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764704"/>
                <a:ext cx="2646612" cy="1499257"/>
              </a:xfrm>
              <a:prstGeom prst="rect">
                <a:avLst/>
              </a:prstGeom>
              <a:blipFill rotWithShape="1">
                <a:blip r:embed="rId5"/>
                <a:stretch>
                  <a:fillRect l="-1843" t="-2033" b="-447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3"/>
              <p:cNvSpPr txBox="1"/>
              <p:nvPr/>
            </p:nvSpPr>
            <p:spPr>
              <a:xfrm>
                <a:off x="251520" y="4095706"/>
                <a:ext cx="46297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>
                    <a:solidFill>
                      <a:schemeClr val="accent5"/>
                    </a:solidFill>
                  </a:rPr>
                  <a:t>Cílem je nalézt analytickou funkci, pomocí níž lze vyjádřit složky tenzoru napětí před čelem trhlin a dále vyjádřit faktor intenzity napětí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solidFill>
                              <a:schemeClr val="accent5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solidFill>
                              <a:schemeClr val="accent5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accent5"/>
                            </a:solidFill>
                            <a:latin typeface="Cambria Math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cs-CZ" dirty="0" smtClean="0">
                    <a:solidFill>
                      <a:schemeClr val="accent5"/>
                    </a:solidFill>
                  </a:rPr>
                  <a:t>.</a:t>
                </a:r>
                <a:endParaRPr lang="cs-CZ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1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095706"/>
                <a:ext cx="4629718" cy="923330"/>
              </a:xfrm>
              <a:prstGeom prst="rect">
                <a:avLst/>
              </a:prstGeom>
              <a:blipFill rotWithShape="1">
                <a:blip r:embed="rId6"/>
                <a:stretch>
                  <a:fillRect l="-1053" t="-3311" b="-993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2072182" y="5283789"/>
                <a:ext cx="2869717" cy="739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  <a:ea typeface="Cambria Math"/>
                            </a:rPr>
                            <m:t>i</m:t>
                          </m:r>
                        </m:den>
                      </m:f>
                      <m:nary>
                        <m:nary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0" i="1" smtClean="0">
                              <a:latin typeface="Cambria Math"/>
                            </a:rPr>
                            <m:t>𝐶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cs-CZ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/>
                                </a:rPr>
                                <m:t>d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𝑧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182" y="5283789"/>
                <a:ext cx="2869717" cy="73969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3"/>
          <p:cNvSpPr txBox="1"/>
          <p:nvPr/>
        </p:nvSpPr>
        <p:spPr>
          <a:xfrm>
            <a:off x="395536" y="5193208"/>
            <a:ext cx="2386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5"/>
                </a:solidFill>
              </a:rPr>
              <a:t>Hledaná analytická funkce se vyjádří pomocí </a:t>
            </a:r>
            <a:r>
              <a:rPr lang="cs-CZ" dirty="0" err="1" smtClean="0">
                <a:solidFill>
                  <a:schemeClr val="accent5"/>
                </a:solidFill>
              </a:rPr>
              <a:t>Cauchyho</a:t>
            </a:r>
            <a:r>
              <a:rPr lang="cs-CZ" dirty="0" smtClean="0">
                <a:solidFill>
                  <a:schemeClr val="accent5"/>
                </a:solidFill>
              </a:rPr>
              <a:t> integrálu.</a:t>
            </a:r>
            <a:endParaRPr lang="cs-CZ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3"/>
              <p:cNvSpPr txBox="1"/>
              <p:nvPr/>
            </p:nvSpPr>
            <p:spPr>
              <a:xfrm>
                <a:off x="4366825" y="6040737"/>
                <a:ext cx="20670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cs-CZ" dirty="0" smtClean="0">
                    <a:solidFill>
                      <a:schemeClr val="accent6"/>
                    </a:solidFill>
                  </a:rPr>
                  <a:t> je křivka tvořena úsečkami 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chemeClr val="accent6"/>
                        </a:solidFill>
                        <a:latin typeface="Cambria Math"/>
                      </a:rPr>
                      <m:t>𝑎𝑏</m:t>
                    </m:r>
                    <m:r>
                      <a:rPr lang="cs-CZ" i="1">
                        <a:solidFill>
                          <a:schemeClr val="accent6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cs-CZ" dirty="0" smtClean="0">
                    <a:solidFill>
                      <a:schemeClr val="accent6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cs-CZ" b="0" i="1" smtClean="0">
                        <a:solidFill>
                          <a:schemeClr val="accent6"/>
                        </a:solidFill>
                        <a:latin typeface="Cambria Math"/>
                      </a:rPr>
                      <m:t>𝑐𝑑</m:t>
                    </m:r>
                  </m:oMath>
                </a14:m>
                <a:r>
                  <a:rPr lang="cs-CZ" dirty="0" smtClean="0">
                    <a:solidFill>
                      <a:schemeClr val="accent6"/>
                    </a:solidFill>
                  </a:rPr>
                  <a:t>.</a:t>
                </a:r>
                <a:endParaRPr lang="cs-CZ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6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825" y="6040737"/>
                <a:ext cx="2067026" cy="646331"/>
              </a:xfrm>
              <a:prstGeom prst="rect">
                <a:avLst/>
              </a:prstGeom>
              <a:blipFill rotWithShape="1">
                <a:blip r:embed="rId8"/>
                <a:stretch>
                  <a:fillRect l="-2360" t="-4717" b="-141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7"/>
          <p:cNvCxnSpPr/>
          <p:nvPr/>
        </p:nvCxnSpPr>
        <p:spPr>
          <a:xfrm flipH="1" flipV="1">
            <a:off x="3769555" y="6023479"/>
            <a:ext cx="597270" cy="3526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3"/>
              <p:cNvSpPr txBox="1"/>
              <p:nvPr/>
            </p:nvSpPr>
            <p:spPr>
              <a:xfrm>
                <a:off x="4824273" y="4216786"/>
                <a:ext cx="23568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>
                    <a:solidFill>
                      <a:schemeClr val="accent6"/>
                    </a:solidFill>
                  </a:rPr>
                  <a:t>Neznámá funkce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solidFill>
                          <a:schemeClr val="accent6"/>
                        </a:solidFill>
                        <a:latin typeface="Cambria Math"/>
                      </a:rPr>
                      <m:t>(</m:t>
                    </m:r>
                    <m:r>
                      <a:rPr lang="cs-CZ" b="0" i="1" smtClean="0">
                        <a:solidFill>
                          <a:schemeClr val="accent6"/>
                        </a:solidFill>
                        <a:latin typeface="Cambria Math"/>
                      </a:rPr>
                      <m:t>𝑡</m:t>
                    </m:r>
                    <m:r>
                      <a:rPr lang="cs-CZ" b="0" i="1" smtClean="0">
                        <a:solidFill>
                          <a:schemeClr val="accent6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cs-CZ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9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273" y="4216786"/>
                <a:ext cx="2356820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2067" t="-8333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7"/>
          <p:cNvCxnSpPr/>
          <p:nvPr/>
        </p:nvCxnSpPr>
        <p:spPr>
          <a:xfrm flipH="1">
            <a:off x="4366825" y="4552168"/>
            <a:ext cx="457449" cy="7316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5369889" y="5019036"/>
                <a:ext cx="2869717" cy="394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𝑦𝑦</m:t>
                          </m:r>
                        </m:sub>
                      </m:sSub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,0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i="1">
                          <a:latin typeface="Cambria Math"/>
                        </a:rPr>
                        <m:t>2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𝜋</m:t>
                      </m:r>
                      <m:r>
                        <m:rPr>
                          <m:sty m:val="p"/>
                        </m:rPr>
                        <a:rPr lang="cs-CZ">
                          <a:latin typeface="Cambria Math"/>
                          <a:ea typeface="Cambria Math"/>
                        </a:rPr>
                        <m:t>i</m:t>
                      </m:r>
                      <m:r>
                        <a:rPr lang="cs-CZ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cs-CZ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cs-CZ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𝑦𝑦</m:t>
                          </m:r>
                        </m:sub>
                        <m:sup>
                          <m:r>
                            <a:rPr lang="cs-CZ" i="1">
                              <a:latin typeface="Cambria Math"/>
                            </a:rPr>
                            <m:t>∞</m:t>
                          </m:r>
                        </m:sup>
                      </m:sSub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889" y="5019036"/>
                <a:ext cx="2869717" cy="394723"/>
              </a:xfrm>
              <a:prstGeom prst="rect">
                <a:avLst/>
              </a:prstGeom>
              <a:blipFill rotWithShape="1">
                <a:blip r:embed="rId10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13"/>
              <p:cNvSpPr txBox="1"/>
              <p:nvPr/>
            </p:nvSpPr>
            <p:spPr>
              <a:xfrm>
                <a:off x="6661992" y="5470206"/>
                <a:ext cx="23568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>
                    <a:solidFill>
                      <a:schemeClr val="accent6"/>
                    </a:solidFill>
                  </a:rPr>
                  <a:t>Napětí na ose </a:t>
                </a:r>
                <a14:m>
                  <m:oMath xmlns:m="http://schemas.openxmlformats.org/officeDocument/2006/math">
                    <m:r>
                      <a:rPr lang="cs-CZ" b="0" i="1" smtClean="0">
                        <a:solidFill>
                          <a:schemeClr val="accent6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cs-CZ" dirty="0" smtClean="0">
                    <a:solidFill>
                      <a:schemeClr val="accent6"/>
                    </a:solidFill>
                  </a:rPr>
                  <a:t> vyjádřené pomocí </a:t>
                </a:r>
                <a14:m>
                  <m:oMath xmlns:m="http://schemas.openxmlformats.org/officeDocument/2006/math">
                    <m:r>
                      <a:rPr lang="cs-CZ" b="0" i="1" smtClean="0">
                        <a:solidFill>
                          <a:schemeClr val="accent6"/>
                        </a:solidFill>
                        <a:latin typeface="Cambria Math"/>
                      </a:rPr>
                      <m:t>𝐹</m:t>
                    </m:r>
                    <m:r>
                      <a:rPr lang="cs-CZ" b="0" i="1" smtClean="0">
                        <a:solidFill>
                          <a:schemeClr val="accent6"/>
                        </a:solidFill>
                        <a:latin typeface="Cambria Math"/>
                      </a:rPr>
                      <m:t>(</m:t>
                    </m:r>
                    <m:r>
                      <a:rPr lang="cs-CZ" b="0" i="1" smtClean="0">
                        <a:solidFill>
                          <a:schemeClr val="accent6"/>
                        </a:solidFill>
                        <a:latin typeface="Cambria Math"/>
                      </a:rPr>
                      <m:t>𝑧</m:t>
                    </m:r>
                    <m:r>
                      <a:rPr lang="cs-CZ" b="0" i="1" smtClean="0">
                        <a:solidFill>
                          <a:schemeClr val="accent6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cs-CZ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3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992" y="5470206"/>
                <a:ext cx="2356820" cy="646331"/>
              </a:xfrm>
              <a:prstGeom prst="rect">
                <a:avLst/>
              </a:prstGeom>
              <a:blipFill rotWithShape="1">
                <a:blip r:embed="rId11"/>
                <a:stretch>
                  <a:fillRect l="-2332" t="-4717" r="-518" b="-141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7"/>
          <p:cNvCxnSpPr/>
          <p:nvPr/>
        </p:nvCxnSpPr>
        <p:spPr>
          <a:xfrm flipH="1" flipV="1">
            <a:off x="6064723" y="5452948"/>
            <a:ext cx="597270" cy="3526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9" grpId="0"/>
      <p:bldP spid="22" grpId="0"/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88" y="169968"/>
            <a:ext cx="2859024" cy="4693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90872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accent2"/>
                </a:solidFill>
              </a:rPr>
              <a:t>Hilbertův problém</a:t>
            </a:r>
          </a:p>
          <a:p>
            <a:pPr algn="ctr"/>
            <a:r>
              <a:rPr lang="cs-CZ" sz="2000" b="1" dirty="0" smtClean="0">
                <a:solidFill>
                  <a:schemeClr val="accent2"/>
                </a:solidFill>
              </a:rPr>
              <a:t>Případ dvou kolineárních trhlin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394" y="1610166"/>
            <a:ext cx="5221844" cy="261092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6948264" y="2263961"/>
            <a:ext cx="258974" cy="5169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72200" y="764704"/>
                <a:ext cx="2646612" cy="1499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>
                    <a:solidFill>
                      <a:schemeClr val="accent6"/>
                    </a:solidFill>
                  </a:rPr>
                  <a:t>Dvě kolineární trhliny ležící na ose </a:t>
                </a:r>
                <a14:m>
                  <m:oMath xmlns:m="http://schemas.openxmlformats.org/officeDocument/2006/math">
                    <m:r>
                      <a:rPr lang="cs-CZ" b="0" i="1" smtClean="0">
                        <a:solidFill>
                          <a:schemeClr val="accent6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cs-CZ" dirty="0" smtClean="0">
                    <a:solidFill>
                      <a:schemeClr val="accent6"/>
                    </a:solidFill>
                  </a:rPr>
                  <a:t> v homogenním materiálu v nekonečnu zatíženém napětím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i="1" smtClean="0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𝑦𝑦</m:t>
                        </m:r>
                      </m:sub>
                    </m:sSub>
                  </m:oMath>
                </a14:m>
                <a:r>
                  <a:rPr lang="cs-CZ" dirty="0" smtClean="0">
                    <a:solidFill>
                      <a:schemeClr val="accent6"/>
                    </a:solidFill>
                  </a:rPr>
                  <a:t>.</a:t>
                </a:r>
                <a:endParaRPr lang="cs-CZ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764704"/>
                <a:ext cx="2646612" cy="1499257"/>
              </a:xfrm>
              <a:prstGeom prst="rect">
                <a:avLst/>
              </a:prstGeom>
              <a:blipFill rotWithShape="1">
                <a:blip r:embed="rId5"/>
                <a:stretch>
                  <a:fillRect l="-1843" t="-2033" b="-447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3"/>
          <p:cNvSpPr txBox="1"/>
          <p:nvPr/>
        </p:nvSpPr>
        <p:spPr>
          <a:xfrm>
            <a:off x="194555" y="4095706"/>
            <a:ext cx="380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5"/>
                </a:solidFill>
              </a:rPr>
              <a:t>Aplikace okrajových podmínek vede na Hilbertův problém.</a:t>
            </a:r>
            <a:endParaRPr lang="cs-CZ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2129525" y="4925687"/>
                <a:ext cx="5283747" cy="739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𝐹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cs-CZ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/>
                            </a:rPr>
                            <m:t>𝐹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d>
                        <m:dPr>
                          <m:ctrlPr>
                            <a:rPr lang="cs-CZ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  <a:ea typeface="Cambria Math"/>
                            </a:rPr>
                            <m:t>i</m:t>
                          </m:r>
                        </m:den>
                      </m:f>
                      <m:nary>
                        <m:nary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0" i="1" smtClean="0">
                              <a:latin typeface="Cambria Math"/>
                            </a:rPr>
                            <m:t>𝐶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cs-CZ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/>
                                </a:rPr>
                                <m:t>d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a:rPr lang="cs-CZ" b="0" i="1" smtClean="0">
                              <a:latin typeface="Cambria Math"/>
                            </a:rPr>
                            <m:t>=2</m:t>
                          </m:r>
                        </m:e>
                      </m:nary>
                      <m:sSubSup>
                        <m:sSubSupPr>
                          <m:ctrlPr>
                            <a:rPr lang="cs-CZ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𝑦𝑦</m:t>
                          </m:r>
                        </m:sub>
                        <m:sup>
                          <m:r>
                            <a:rPr lang="cs-CZ" i="1">
                              <a:latin typeface="Cambria Math"/>
                            </a:rPr>
                            <m:t>∞</m:t>
                          </m:r>
                        </m:sup>
                      </m:sSubSup>
                      <m:r>
                        <a:rPr lang="cs-CZ" b="0" i="1" smtClean="0">
                          <a:latin typeface="Cambria Math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</a:rPr>
                        <m:t>pro</m:t>
                      </m:r>
                      <m:r>
                        <a:rPr lang="cs-CZ" b="0" i="1" smtClean="0">
                          <a:latin typeface="Cambria Math"/>
                        </a:rPr>
                        <m:t> </m:t>
                      </m:r>
                      <m:r>
                        <a:rPr lang="cs-CZ" b="0" i="1" smtClean="0">
                          <a:latin typeface="Cambria Math"/>
                        </a:rPr>
                        <m:t>𝑥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25" y="4925687"/>
                <a:ext cx="5283747" cy="73969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2129525" y="5827734"/>
                <a:ext cx="52837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𝐹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cs-CZ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/>
                            </a:rPr>
                            <m:t>𝐹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d>
                        <m:dPr>
                          <m:ctrlPr>
                            <a:rPr lang="cs-CZ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=0  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</a:rPr>
                        <m:t>pro</m:t>
                      </m:r>
                      <m:r>
                        <a:rPr lang="cs-CZ" b="0" i="1" smtClean="0">
                          <a:latin typeface="Cambria Math"/>
                        </a:rPr>
                        <m:t> </m:t>
                      </m:r>
                      <m:r>
                        <a:rPr lang="cs-CZ" b="0" i="1" smtClean="0">
                          <a:latin typeface="Cambria Math"/>
                        </a:rPr>
                        <m:t>𝑥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∉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25" y="5827734"/>
                <a:ext cx="5283747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13"/>
          <p:cNvSpPr txBox="1"/>
          <p:nvPr/>
        </p:nvSpPr>
        <p:spPr>
          <a:xfrm>
            <a:off x="6347668" y="4267613"/>
            <a:ext cx="2646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/>
                </a:solidFill>
              </a:rPr>
              <a:t>Podmínka volných líců trhlin.</a:t>
            </a:r>
            <a:endParaRPr lang="cs-CZ" dirty="0">
              <a:solidFill>
                <a:schemeClr val="accent6"/>
              </a:solidFill>
            </a:endParaRPr>
          </a:p>
        </p:txBody>
      </p:sp>
      <p:cxnSp>
        <p:nvCxnSpPr>
          <p:cNvPr id="25" name="Straight Arrow Connector 7"/>
          <p:cNvCxnSpPr/>
          <p:nvPr/>
        </p:nvCxnSpPr>
        <p:spPr>
          <a:xfrm flipH="1">
            <a:off x="5580112" y="4655460"/>
            <a:ext cx="767556" cy="4297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7"/>
          <p:cNvCxnSpPr/>
          <p:nvPr/>
        </p:nvCxnSpPr>
        <p:spPr>
          <a:xfrm flipH="1" flipV="1">
            <a:off x="5724128" y="3284984"/>
            <a:ext cx="621208" cy="13704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09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88" y="169968"/>
            <a:ext cx="2859024" cy="4693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90872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accent2"/>
                </a:solidFill>
              </a:rPr>
              <a:t>Hilbertův problém</a:t>
            </a:r>
          </a:p>
          <a:p>
            <a:pPr algn="ctr"/>
            <a:r>
              <a:rPr lang="cs-CZ" sz="2000" b="1" dirty="0" smtClean="0">
                <a:solidFill>
                  <a:schemeClr val="accent2"/>
                </a:solidFill>
              </a:rPr>
              <a:t>Případ dvou kolineárních trhlin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394" y="1610166"/>
            <a:ext cx="5221844" cy="261092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6948264" y="2263961"/>
            <a:ext cx="258974" cy="5169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72200" y="764704"/>
                <a:ext cx="2646612" cy="1499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>
                    <a:solidFill>
                      <a:schemeClr val="accent6"/>
                    </a:solidFill>
                  </a:rPr>
                  <a:t>Dvě kolineární trhliny ležící na ose </a:t>
                </a:r>
                <a14:m>
                  <m:oMath xmlns:m="http://schemas.openxmlformats.org/officeDocument/2006/math">
                    <m:r>
                      <a:rPr lang="cs-CZ" b="0" i="1" smtClean="0">
                        <a:solidFill>
                          <a:schemeClr val="accent6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cs-CZ" dirty="0" smtClean="0">
                    <a:solidFill>
                      <a:schemeClr val="accent6"/>
                    </a:solidFill>
                  </a:rPr>
                  <a:t> v homogenním materiálu v nekonečnu zatíženém napětím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i="1" smtClean="0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𝑦𝑦</m:t>
                        </m:r>
                      </m:sub>
                    </m:sSub>
                  </m:oMath>
                </a14:m>
                <a:r>
                  <a:rPr lang="cs-CZ" dirty="0" smtClean="0">
                    <a:solidFill>
                      <a:schemeClr val="accent6"/>
                    </a:solidFill>
                  </a:rPr>
                  <a:t>.</a:t>
                </a:r>
                <a:endParaRPr lang="cs-CZ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764704"/>
                <a:ext cx="2646612" cy="1499257"/>
              </a:xfrm>
              <a:prstGeom prst="rect">
                <a:avLst/>
              </a:prstGeom>
              <a:blipFill rotWithShape="1">
                <a:blip r:embed="rId5"/>
                <a:stretch>
                  <a:fillRect l="-1843" t="-2033" b="-447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3"/>
              <p:cNvSpPr txBox="1"/>
              <p:nvPr/>
            </p:nvSpPr>
            <p:spPr>
              <a:xfrm>
                <a:off x="194554" y="4262376"/>
                <a:ext cx="43774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>
                    <a:solidFill>
                      <a:schemeClr val="accent5"/>
                    </a:solidFill>
                  </a:rPr>
                  <a:t>Muschelišviliho řešení Hilbertova problému pro neznámou funkci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solidFill>
                              <a:schemeClr val="accent5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solidFill>
                              <a:schemeClr val="accent5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accent5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solidFill>
                          <a:schemeClr val="accent5"/>
                        </a:solidFill>
                        <a:latin typeface="Cambria Math"/>
                      </a:rPr>
                      <m:t>(</m:t>
                    </m:r>
                    <m:r>
                      <a:rPr lang="cs-CZ" b="0" i="1" smtClean="0">
                        <a:solidFill>
                          <a:schemeClr val="accent5"/>
                        </a:solidFill>
                        <a:latin typeface="Cambria Math"/>
                      </a:rPr>
                      <m:t>𝑥</m:t>
                    </m:r>
                    <m:r>
                      <a:rPr lang="cs-CZ" b="0" i="1" smtClean="0">
                        <a:solidFill>
                          <a:schemeClr val="accent5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cs-CZ" dirty="0" smtClean="0">
                    <a:solidFill>
                      <a:schemeClr val="accent5"/>
                    </a:solidFill>
                  </a:rPr>
                  <a:t>.</a:t>
                </a:r>
                <a:endParaRPr lang="cs-CZ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1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54" y="4262376"/>
                <a:ext cx="4377445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1253" t="-4717" b="-141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1796647" y="4913942"/>
                <a:ext cx="5898859" cy="739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cs-CZ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m:rPr>
                              <m:sty m:val="p"/>
                            </m:rPr>
                            <a:rPr lang="cs-CZ">
                              <a:latin typeface="Cambria Math"/>
                              <a:ea typeface="Cambria Math"/>
                            </a:rPr>
                            <m:t>i</m:t>
                          </m:r>
                        </m:den>
                      </m:f>
                      <m:nary>
                        <m:naryPr>
                          <m:ctrlPr>
                            <a:rPr lang="cs-CZ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/>
                              <a:ea typeface="Cambria Math"/>
                            </a:rPr>
                            <m:t>𝐶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cs-CZ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𝑦𝑦</m:t>
                                  </m:r>
                                </m:sub>
                                <m:sup>
                                  <m:r>
                                    <a:rPr lang="cs-CZ" i="1">
                                      <a:latin typeface="Cambria Math"/>
                                    </a:rPr>
                                    <m:t>∞</m:t>
                                  </m:r>
                                </m:sup>
                              </m:sSubSup>
                              <m:r>
                                <a:rPr lang="cs-CZ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cs-CZ">
                                  <a:latin typeface="Cambria Math"/>
                                  <a:ea typeface="Cambria Math"/>
                                </a:rPr>
                                <m:t>d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cs-CZ" i="1">
                                      <a:latin typeface="Cambria Math"/>
                                    </a:rPr>
                                    <m:t>+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nary>
                      <m:r>
                        <a:rPr lang="cs-CZ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𝜒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cs-CZ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d>
                      <m:r>
                        <a:rPr lang="cs-CZ" b="0" i="0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cs-CZ">
                          <a:latin typeface="Cambria Math"/>
                        </a:rPr>
                        <m:t>pro</m:t>
                      </m:r>
                      <m:r>
                        <a:rPr lang="cs-CZ" i="1">
                          <a:latin typeface="Cambria Math"/>
                        </a:rPr>
                        <m:t> </m:t>
                      </m:r>
                      <m:r>
                        <a:rPr lang="cs-CZ" i="1">
                          <a:latin typeface="Cambria Math"/>
                        </a:rPr>
                        <m:t>𝑥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𝐶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647" y="4913942"/>
                <a:ext cx="5898859" cy="73969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13"/>
          <p:cNvSpPr txBox="1"/>
          <p:nvPr/>
        </p:nvSpPr>
        <p:spPr>
          <a:xfrm>
            <a:off x="6372200" y="4216210"/>
            <a:ext cx="264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/>
                </a:solidFill>
              </a:rPr>
              <a:t>Polynom prvního stupně.</a:t>
            </a:r>
            <a:endParaRPr lang="cs-CZ" dirty="0">
              <a:solidFill>
                <a:schemeClr val="accent6"/>
              </a:solidFill>
            </a:endParaRPr>
          </a:p>
        </p:txBody>
      </p:sp>
      <p:cxnSp>
        <p:nvCxnSpPr>
          <p:cNvPr id="25" name="Straight Arrow Connector 7"/>
          <p:cNvCxnSpPr/>
          <p:nvPr/>
        </p:nvCxnSpPr>
        <p:spPr>
          <a:xfrm flipH="1">
            <a:off x="6228184" y="4655459"/>
            <a:ext cx="720080" cy="5169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1796646" y="5663504"/>
                <a:ext cx="5410591" cy="508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𝜒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646" y="5663504"/>
                <a:ext cx="5410591" cy="50821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3"/>
          <p:cNvSpPr txBox="1"/>
          <p:nvPr/>
        </p:nvSpPr>
        <p:spPr>
          <a:xfrm>
            <a:off x="5264918" y="6334334"/>
            <a:ext cx="264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accent6"/>
                </a:solidFill>
              </a:rPr>
              <a:t>Plemejlova</a:t>
            </a:r>
            <a:r>
              <a:rPr lang="cs-CZ" dirty="0" smtClean="0">
                <a:solidFill>
                  <a:schemeClr val="accent6"/>
                </a:solidFill>
              </a:rPr>
              <a:t> funkce</a:t>
            </a:r>
            <a:endParaRPr lang="cs-CZ" dirty="0">
              <a:solidFill>
                <a:schemeClr val="accent6"/>
              </a:solidFill>
            </a:endParaRPr>
          </a:p>
        </p:txBody>
      </p:sp>
      <p:cxnSp>
        <p:nvCxnSpPr>
          <p:cNvPr id="16" name="Straight Arrow Connector 7"/>
          <p:cNvCxnSpPr/>
          <p:nvPr/>
        </p:nvCxnSpPr>
        <p:spPr>
          <a:xfrm flipH="1" flipV="1">
            <a:off x="3142488" y="6171721"/>
            <a:ext cx="2005576" cy="3472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58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88" y="169968"/>
            <a:ext cx="2859024" cy="4693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90872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accent2"/>
                </a:solidFill>
              </a:rPr>
              <a:t>Hilbertův problém</a:t>
            </a:r>
          </a:p>
          <a:p>
            <a:pPr algn="ctr"/>
            <a:r>
              <a:rPr lang="cs-CZ" sz="2000" b="1" dirty="0" smtClean="0">
                <a:solidFill>
                  <a:schemeClr val="accent2"/>
                </a:solidFill>
              </a:rPr>
              <a:t>Případ dvou kolineárních trhlin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394" y="1610166"/>
            <a:ext cx="5221844" cy="261092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6948264" y="2263961"/>
            <a:ext cx="258974" cy="5169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72200" y="764704"/>
                <a:ext cx="2646612" cy="1499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>
                    <a:solidFill>
                      <a:schemeClr val="accent6"/>
                    </a:solidFill>
                  </a:rPr>
                  <a:t>Dvě kolineární trhliny ležící na ose </a:t>
                </a:r>
                <a14:m>
                  <m:oMath xmlns:m="http://schemas.openxmlformats.org/officeDocument/2006/math">
                    <m:r>
                      <a:rPr lang="cs-CZ" b="0" i="1" smtClean="0">
                        <a:solidFill>
                          <a:schemeClr val="accent6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cs-CZ" dirty="0" smtClean="0">
                    <a:solidFill>
                      <a:schemeClr val="accent6"/>
                    </a:solidFill>
                  </a:rPr>
                  <a:t> v homogenním materiálu v nekonečnu zatíženém napětím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i="1" smtClean="0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𝑦𝑦</m:t>
                        </m:r>
                      </m:sub>
                    </m:sSub>
                  </m:oMath>
                </a14:m>
                <a:r>
                  <a:rPr lang="cs-CZ" dirty="0" smtClean="0">
                    <a:solidFill>
                      <a:schemeClr val="accent6"/>
                    </a:solidFill>
                  </a:rPr>
                  <a:t>.</a:t>
                </a:r>
                <a:endParaRPr lang="cs-CZ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764704"/>
                <a:ext cx="2646612" cy="1499257"/>
              </a:xfrm>
              <a:prstGeom prst="rect">
                <a:avLst/>
              </a:prstGeom>
              <a:blipFill rotWithShape="1">
                <a:blip r:embed="rId5"/>
                <a:stretch>
                  <a:fillRect l="-1843" t="-2033" b="-447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3"/>
              <p:cNvSpPr txBox="1"/>
              <p:nvPr/>
            </p:nvSpPr>
            <p:spPr>
              <a:xfrm>
                <a:off x="194554" y="4262376"/>
                <a:ext cx="4377445" cy="945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>
                    <a:solidFill>
                      <a:schemeClr val="accent5"/>
                    </a:solidFill>
                  </a:rPr>
                  <a:t>Na závěr se pomocí funkce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solidFill>
                              <a:schemeClr val="accent5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solidFill>
                              <a:schemeClr val="accent5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accent5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solidFill>
                          <a:schemeClr val="accent5"/>
                        </a:solidFill>
                        <a:latin typeface="Cambria Math"/>
                      </a:rPr>
                      <m:t>(</m:t>
                    </m:r>
                    <m:r>
                      <a:rPr lang="cs-CZ" b="0" i="1" smtClean="0">
                        <a:solidFill>
                          <a:schemeClr val="accent5"/>
                        </a:solidFill>
                        <a:latin typeface="Cambria Math"/>
                      </a:rPr>
                      <m:t>𝑥</m:t>
                    </m:r>
                    <m:r>
                      <a:rPr lang="cs-CZ" b="0" i="1" smtClean="0">
                        <a:solidFill>
                          <a:schemeClr val="accent5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cs-CZ" dirty="0" smtClean="0">
                    <a:solidFill>
                      <a:schemeClr val="accent5"/>
                    </a:solidFill>
                  </a:rPr>
                  <a:t> může vyjádřit napětí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solidFill>
                              <a:schemeClr val="accent5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i="1" smtClean="0">
                            <a:solidFill>
                              <a:schemeClr val="accent5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accent5"/>
                            </a:solidFill>
                            <a:latin typeface="Cambria Math"/>
                          </a:rPr>
                          <m:t>𝑦𝑦</m:t>
                        </m:r>
                      </m:sub>
                    </m:sSub>
                  </m:oMath>
                </a14:m>
                <a:r>
                  <a:rPr lang="cs-CZ" dirty="0" smtClean="0">
                    <a:solidFill>
                      <a:schemeClr val="accent5"/>
                    </a:solidFill>
                  </a:rPr>
                  <a:t> před čelem trhlin a tedy také faktor intenzity napětí. </a:t>
                </a:r>
                <a:endParaRPr lang="cs-CZ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1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54" y="4262376"/>
                <a:ext cx="4377445" cy="945259"/>
              </a:xfrm>
              <a:prstGeom prst="rect">
                <a:avLst/>
              </a:prstGeom>
              <a:blipFill rotWithShape="1">
                <a:blip r:embed="rId6"/>
                <a:stretch>
                  <a:fillRect l="-1253" t="-3226" b="-967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13"/>
          <p:cNvSpPr txBox="1"/>
          <p:nvPr/>
        </p:nvSpPr>
        <p:spPr>
          <a:xfrm>
            <a:off x="6372200" y="4216210"/>
            <a:ext cx="264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/>
                </a:solidFill>
              </a:rPr>
              <a:t>Napětí pře čelem trhlin.</a:t>
            </a:r>
            <a:endParaRPr lang="cs-CZ" dirty="0">
              <a:solidFill>
                <a:schemeClr val="accent6"/>
              </a:solidFill>
            </a:endParaRPr>
          </a:p>
        </p:txBody>
      </p:sp>
      <p:cxnSp>
        <p:nvCxnSpPr>
          <p:cNvPr id="25" name="Straight Arrow Connector 7"/>
          <p:cNvCxnSpPr/>
          <p:nvPr/>
        </p:nvCxnSpPr>
        <p:spPr>
          <a:xfrm flipH="1">
            <a:off x="5148064" y="4655459"/>
            <a:ext cx="1800200" cy="2590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3131795" y="4914533"/>
                <a:ext cx="3096389" cy="739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𝑦𝑦</m:t>
                          </m:r>
                        </m:sub>
                      </m:sSub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,0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0" i="1" smtClean="0">
                              <a:latin typeface="Cambria Math"/>
                            </a:rPr>
                            <m:t>𝐶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cs-CZ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/>
                                </a:rPr>
                                <m:t>d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nary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cs-CZ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𝑦𝑦</m:t>
                          </m:r>
                        </m:sub>
                        <m:sup>
                          <m:r>
                            <a:rPr lang="cs-CZ" i="1">
                              <a:latin typeface="Cambria Math"/>
                            </a:rPr>
                            <m:t>∞</m:t>
                          </m:r>
                        </m:sup>
                      </m:sSub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795" y="4914533"/>
                <a:ext cx="3096389" cy="73969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2658056" y="5695152"/>
                <a:ext cx="4419695" cy="537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𝐾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/>
                                  <a:ea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ad>
                            <m:radPr>
                              <m:degHide m:val="on"/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rad>
                        </m:e>
                      </m:func>
                      <m:sSub>
                        <m:sSubPr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𝑦𝑦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,0)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056" y="5695152"/>
                <a:ext cx="4419695" cy="53764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3"/>
          <p:cNvSpPr txBox="1"/>
          <p:nvPr/>
        </p:nvSpPr>
        <p:spPr>
          <a:xfrm>
            <a:off x="208880" y="6258010"/>
            <a:ext cx="264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/>
                </a:solidFill>
              </a:rPr>
              <a:t>Faktor intenzity napětí.</a:t>
            </a:r>
            <a:endParaRPr lang="cs-CZ" dirty="0">
              <a:solidFill>
                <a:schemeClr val="accent6"/>
              </a:solidFill>
            </a:endParaRPr>
          </a:p>
        </p:txBody>
      </p:sp>
      <p:cxnSp>
        <p:nvCxnSpPr>
          <p:cNvPr id="20" name="Straight Arrow Connector 7"/>
          <p:cNvCxnSpPr/>
          <p:nvPr/>
        </p:nvCxnSpPr>
        <p:spPr>
          <a:xfrm flipV="1">
            <a:off x="2483768" y="5963976"/>
            <a:ext cx="371724" cy="2688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28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88" y="169968"/>
            <a:ext cx="2859024" cy="4693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780734"/>
            <a:ext cx="1947742" cy="23355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1240" y="6156012"/>
            <a:ext cx="196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>
                <a:solidFill>
                  <a:schemeClr val="accent2"/>
                </a:solidFill>
              </a:rPr>
              <a:t>Alan N. </a:t>
            </a:r>
            <a:r>
              <a:rPr lang="cs-CZ" dirty="0" err="1" smtClean="0">
                <a:solidFill>
                  <a:schemeClr val="accent2"/>
                </a:solidFill>
              </a:rPr>
              <a:t>Stroh</a:t>
            </a:r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1292" y="4453064"/>
            <a:ext cx="43671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1926-1962</a:t>
            </a:r>
          </a:p>
          <a:p>
            <a:endParaRPr lang="cs-CZ" b="1" dirty="0"/>
          </a:p>
          <a:p>
            <a:r>
              <a:rPr lang="cs-CZ" dirty="0"/>
              <a:t>Alan N. </a:t>
            </a:r>
            <a:r>
              <a:rPr lang="cs-CZ" dirty="0" err="1"/>
              <a:t>Stroh</a:t>
            </a:r>
            <a:r>
              <a:rPr lang="cs-CZ" dirty="0"/>
              <a:t> byl studentem J. D. </a:t>
            </a:r>
            <a:r>
              <a:rPr lang="cs-CZ" dirty="0" err="1"/>
              <a:t>Eshelbyho</a:t>
            </a:r>
            <a:r>
              <a:rPr lang="cs-CZ" dirty="0"/>
              <a:t>. Podobně jako </a:t>
            </a:r>
            <a:r>
              <a:rPr lang="cs-CZ" dirty="0" smtClean="0"/>
              <a:t>Lechnicky </a:t>
            </a:r>
            <a:r>
              <a:rPr lang="cs-CZ" dirty="0"/>
              <a:t>položil základ matematického formalismu pro popis rovinné pružnosti anizotropních materiálů.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21292" y="1600498"/>
            <a:ext cx="43671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19??-19??</a:t>
            </a:r>
          </a:p>
          <a:p>
            <a:endParaRPr lang="cs-CZ" b="1" dirty="0"/>
          </a:p>
          <a:p>
            <a:r>
              <a:rPr lang="cs-CZ" dirty="0"/>
              <a:t>Sergej G. </a:t>
            </a:r>
            <a:r>
              <a:rPr lang="cs-CZ" dirty="0" smtClean="0"/>
              <a:t>Lechnicky </a:t>
            </a:r>
            <a:r>
              <a:rPr lang="cs-CZ" dirty="0"/>
              <a:t>zobecnil Muschelišviliho formalismus na případ anizotropních materiálů (1950</a:t>
            </a:r>
            <a:r>
              <a:rPr lang="cs-CZ" dirty="0" smtClean="0"/>
              <a:t>, 1957</a:t>
            </a:r>
            <a:r>
              <a:rPr lang="cs-CZ" dirty="0"/>
              <a:t>).</a:t>
            </a:r>
            <a:endParaRPr lang="cs-CZ" dirty="0" smtClean="0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8" y="1078714"/>
            <a:ext cx="1947744" cy="1911337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916782" y="2985492"/>
            <a:ext cx="2080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>
                <a:solidFill>
                  <a:schemeClr val="accent2"/>
                </a:solidFill>
              </a:rPr>
              <a:t>Sergej G. </a:t>
            </a:r>
            <a:r>
              <a:rPr lang="cs-CZ" dirty="0" smtClean="0">
                <a:solidFill>
                  <a:schemeClr val="accent2"/>
                </a:solidFill>
              </a:rPr>
              <a:t>Lechnicky</a:t>
            </a:r>
            <a:endParaRPr lang="cs-CZ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09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88" y="169968"/>
            <a:ext cx="2859024" cy="4693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90872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>
                <a:solidFill>
                  <a:schemeClr val="accent2"/>
                </a:solidFill>
              </a:rPr>
              <a:t>Lechnického</a:t>
            </a:r>
            <a:r>
              <a:rPr lang="cs-CZ" sz="2800" b="1" dirty="0">
                <a:solidFill>
                  <a:schemeClr val="accent2"/>
                </a:solidFill>
              </a:rPr>
              <a:t> - </a:t>
            </a:r>
            <a:r>
              <a:rPr lang="cs-CZ" sz="2800" b="1" dirty="0" err="1">
                <a:solidFill>
                  <a:schemeClr val="accent2"/>
                </a:solidFill>
              </a:rPr>
              <a:t>Eshelbyho</a:t>
            </a:r>
            <a:r>
              <a:rPr lang="cs-CZ" sz="2800" b="1" dirty="0">
                <a:solidFill>
                  <a:schemeClr val="accent2"/>
                </a:solidFill>
              </a:rPr>
              <a:t> - </a:t>
            </a:r>
            <a:r>
              <a:rPr lang="cs-CZ" sz="2800" b="1" dirty="0" err="1">
                <a:solidFill>
                  <a:schemeClr val="accent2"/>
                </a:solidFill>
              </a:rPr>
              <a:t>Strohův</a:t>
            </a:r>
            <a:r>
              <a:rPr lang="cs-CZ" sz="2800" b="1" dirty="0">
                <a:solidFill>
                  <a:schemeClr val="accent2"/>
                </a:solidFill>
              </a:rPr>
              <a:t> </a:t>
            </a:r>
            <a:r>
              <a:rPr lang="cs-CZ" sz="2800" b="1" dirty="0" smtClean="0">
                <a:solidFill>
                  <a:schemeClr val="accent2"/>
                </a:solidFill>
              </a:rPr>
              <a:t>formalismus</a:t>
            </a:r>
          </a:p>
          <a:p>
            <a:pPr algn="ctr"/>
            <a:r>
              <a:rPr lang="cs-CZ" sz="2000" b="1" dirty="0" smtClean="0">
                <a:solidFill>
                  <a:schemeClr val="accent2"/>
                </a:solidFill>
              </a:rPr>
              <a:t>(L.E.S. formalismus)</a:t>
            </a:r>
            <a:endParaRPr lang="cs-CZ" sz="2000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"/>
              <p:cNvSpPr txBox="1"/>
              <p:nvPr/>
            </p:nvSpPr>
            <p:spPr>
              <a:xfrm>
                <a:off x="899592" y="2276872"/>
                <a:ext cx="7344816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V L.E.S. formalismu je materiál charakterizován šesti charakteristickými (vlastními) čísly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/>
                  <a:t>, která jsou řešením problému vlastních čísel soustavy algebraických </a:t>
                </a:r>
                <a:r>
                  <a:rPr lang="cs-CZ" dirty="0" smtClean="0"/>
                  <a:t>rovnic</a:t>
                </a:r>
              </a:p>
              <a:p>
                <a:endParaRPr lang="cs-CZ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1" i="1" smtClean="0">
                              <a:latin typeface="Cambria Math"/>
                            </a:rPr>
                            <m:t>𝑸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+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b="1" i="1" smtClean="0">
                                  <a:latin typeface="Cambria Math"/>
                                </a:rPr>
                                <m:t>𝑹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cs-CZ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b="1" i="1" smtClean="0">
                                      <a:latin typeface="Cambria Math"/>
                                    </a:rPr>
                                    <m:t>𝑹</m:t>
                                  </m:r>
                                </m:e>
                                <m:sup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  <m:r>
                            <a:rPr lang="cs-CZ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b="1" i="1" smtClean="0">
                              <a:latin typeface="Cambria Math"/>
                            </a:rPr>
                            <m:t>𝑻</m:t>
                          </m:r>
                        </m:e>
                      </m:d>
                      <m:r>
                        <a:rPr lang="cs-CZ" b="1" i="1" smtClean="0">
                          <a:latin typeface="Cambria Math"/>
                        </a:rPr>
                        <m:t>𝒂</m:t>
                      </m:r>
                      <m:r>
                        <a:rPr lang="cs-CZ" b="0" i="1" smtClean="0">
                          <a:latin typeface="Cambria Math"/>
                        </a:rPr>
                        <m:t>=0,</m:t>
                      </m:r>
                    </m:oMath>
                  </m:oMathPara>
                </a14:m>
                <a:endParaRPr lang="cs-CZ" b="0" dirty="0" smtClean="0"/>
              </a:p>
              <a:p>
                <a:endParaRPr lang="cs-CZ" b="0" dirty="0" smtClean="0"/>
              </a:p>
              <a:p>
                <a:r>
                  <a:rPr lang="cs-CZ" dirty="0"/>
                  <a:t>k</a:t>
                </a:r>
                <a:r>
                  <a:rPr lang="cs-CZ" dirty="0" smtClean="0"/>
                  <a:t>de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/>
                      </a:rPr>
                      <m:t>𝑸</m:t>
                    </m:r>
                  </m:oMath>
                </a14:m>
                <a:r>
                  <a:rPr lang="cs-CZ" b="0" dirty="0" smtClean="0"/>
                  <a:t>,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/>
                      </a:rPr>
                      <m:t>𝑹</m:t>
                    </m:r>
                  </m:oMath>
                </a14:m>
                <a:r>
                  <a:rPr lang="cs-CZ" b="0" dirty="0" smtClean="0"/>
                  <a:t> a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/>
                      </a:rPr>
                      <m:t>𝑻</m:t>
                    </m:r>
                  </m:oMath>
                </a14:m>
                <a:r>
                  <a:rPr lang="cs-CZ" b="0" dirty="0" smtClean="0"/>
                  <a:t> jsou matice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3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×3</m:t>
                    </m:r>
                  </m:oMath>
                </a14:m>
                <a:r>
                  <a:rPr lang="cs-CZ" b="0" dirty="0" smtClean="0"/>
                  <a:t>, jejichž prvky závisí na elastických koeficientech. Z energetických úvah vyplývá, že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b="0" dirty="0" smtClean="0"/>
                  <a:t> </a:t>
                </a:r>
                <a14:m>
                  <m:oMath xmlns:m="http://schemas.openxmlformats.org/officeDocument/2006/math">
                    <m:r>
                      <a:rPr lang="cs-CZ" b="0" i="1" dirty="0" smtClean="0">
                        <a:latin typeface="Cambria Math"/>
                      </a:rPr>
                      <m:t>(</m:t>
                    </m:r>
                    <m:r>
                      <a:rPr lang="cs-CZ" b="0" i="1" dirty="0" smtClean="0">
                        <a:latin typeface="Cambria Math"/>
                      </a:rPr>
                      <m:t>𝑖</m:t>
                    </m:r>
                    <m:r>
                      <a:rPr lang="cs-CZ" b="0" i="1" dirty="0" smtClean="0">
                        <a:latin typeface="Cambria Math"/>
                      </a:rPr>
                      <m:t>=1, …, 6)</m:t>
                    </m:r>
                  </m:oMath>
                </a14:m>
                <a:r>
                  <a:rPr lang="cs-CZ" b="0" dirty="0" smtClean="0"/>
                  <a:t> jsou komplexní a jelikož je výše uvedená soustava reálná, jsou tato čísla navzájem komplexně sdružená.</a:t>
                </a:r>
                <a:endParaRPr lang="cs-CZ" dirty="0"/>
              </a:p>
            </p:txBody>
          </p:sp>
        </mc:Choice>
        <mc:Fallback xmlns="">
          <p:sp>
            <p:nvSpPr>
              <p:cNvPr id="15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276872"/>
                <a:ext cx="7344816" cy="2862322"/>
              </a:xfrm>
              <a:prstGeom prst="rect">
                <a:avLst/>
              </a:prstGeom>
              <a:blipFill rotWithShape="1">
                <a:blip r:embed="rId4"/>
                <a:stretch>
                  <a:fillRect l="-748" t="-1066" r="-249" b="-25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004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88" y="169968"/>
            <a:ext cx="2859024" cy="4693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90872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>
                <a:solidFill>
                  <a:schemeClr val="accent2"/>
                </a:solidFill>
              </a:rPr>
              <a:t>Lechnického</a:t>
            </a:r>
            <a:r>
              <a:rPr lang="cs-CZ" sz="2800" b="1" dirty="0">
                <a:solidFill>
                  <a:schemeClr val="accent2"/>
                </a:solidFill>
              </a:rPr>
              <a:t> - </a:t>
            </a:r>
            <a:r>
              <a:rPr lang="cs-CZ" sz="2800" b="1" dirty="0" err="1">
                <a:solidFill>
                  <a:schemeClr val="accent2"/>
                </a:solidFill>
              </a:rPr>
              <a:t>Eshelbyho</a:t>
            </a:r>
            <a:r>
              <a:rPr lang="cs-CZ" sz="2800" b="1" dirty="0">
                <a:solidFill>
                  <a:schemeClr val="accent2"/>
                </a:solidFill>
              </a:rPr>
              <a:t> - </a:t>
            </a:r>
            <a:r>
              <a:rPr lang="cs-CZ" sz="2800" b="1" dirty="0" err="1">
                <a:solidFill>
                  <a:schemeClr val="accent2"/>
                </a:solidFill>
              </a:rPr>
              <a:t>Strohův</a:t>
            </a:r>
            <a:r>
              <a:rPr lang="cs-CZ" sz="2800" b="1" dirty="0">
                <a:solidFill>
                  <a:schemeClr val="accent2"/>
                </a:solidFill>
              </a:rPr>
              <a:t> </a:t>
            </a:r>
            <a:r>
              <a:rPr lang="cs-CZ" sz="2800" b="1" dirty="0" smtClean="0">
                <a:solidFill>
                  <a:schemeClr val="accent2"/>
                </a:solidFill>
              </a:rPr>
              <a:t>formalismus</a:t>
            </a:r>
          </a:p>
          <a:p>
            <a:pPr algn="ctr"/>
            <a:r>
              <a:rPr lang="cs-CZ" sz="2000" b="1" dirty="0" smtClean="0">
                <a:solidFill>
                  <a:schemeClr val="accent2"/>
                </a:solidFill>
              </a:rPr>
              <a:t>(L.E.S. formalismus)</a:t>
            </a:r>
            <a:endParaRPr lang="cs-CZ" sz="2000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"/>
              <p:cNvSpPr txBox="1"/>
              <p:nvPr/>
            </p:nvSpPr>
            <p:spPr>
              <a:xfrm>
                <a:off x="899592" y="2276872"/>
                <a:ext cx="7344816" cy="3436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Napětí a posuvy lze vyjádřit pomocí komplexních potenciálů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cs-CZ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cs-CZ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b="0" i="1" dirty="0" smtClean="0">
                        <a:latin typeface="Cambria Math"/>
                      </a:rPr>
                      <m:t>(</m:t>
                    </m:r>
                    <m:r>
                      <a:rPr lang="cs-CZ" b="0" i="1" dirty="0" smtClean="0">
                        <a:latin typeface="Cambria Math"/>
                      </a:rPr>
                      <m:t>𝑖</m:t>
                    </m:r>
                    <m:r>
                      <a:rPr lang="cs-CZ" b="0" i="1" dirty="0" smtClean="0">
                        <a:latin typeface="Cambria Math"/>
                      </a:rPr>
                      <m:t>=1, 2, 3)</m:t>
                    </m:r>
                  </m:oMath>
                </a14:m>
                <a:r>
                  <a:rPr lang="cs-CZ" dirty="0"/>
                  <a:t>. Zavedením tzv. </a:t>
                </a:r>
                <a:r>
                  <a:rPr lang="cs-CZ" i="1" dirty="0"/>
                  <a:t>funkce napětí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  <a:ea typeface="Cambria Math"/>
                      </a:rPr>
                      <m:t>𝜙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cs-CZ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cs-CZ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  tak, že</a:t>
                </a:r>
                <a:endParaRPr lang="cs-CZ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𝑖𝑥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𝑦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𝑖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,</m:t>
                      </m:r>
                      <m:r>
                        <a:rPr lang="cs-CZ" i="1" dirty="0">
                          <a:latin typeface="Cambria Math"/>
                        </a:rPr>
                        <m:t>(</m:t>
                      </m:r>
                      <m:r>
                        <a:rPr lang="cs-CZ" i="1" dirty="0">
                          <a:latin typeface="Cambria Math"/>
                        </a:rPr>
                        <m:t>𝑖</m:t>
                      </m:r>
                      <m:r>
                        <a:rPr lang="cs-CZ" i="1" dirty="0">
                          <a:latin typeface="Cambria Math"/>
                        </a:rPr>
                        <m:t>=1, 2, 3)</m:t>
                      </m:r>
                    </m:oMath>
                  </m:oMathPara>
                </a14:m>
                <a:endParaRPr lang="cs-CZ" b="0" dirty="0" smtClean="0"/>
              </a:p>
              <a:p>
                <a:r>
                  <a:rPr lang="cs-CZ" dirty="0"/>
                  <a:t>se vektor posuvů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/>
                  <a:t> </a:t>
                </a:r>
                <a:r>
                  <a:rPr lang="cs-CZ" dirty="0" smtClean="0"/>
                  <a:t>a vektor </a:t>
                </a:r>
                <a:r>
                  <a:rPr lang="cs-CZ" dirty="0"/>
                  <a:t>funkce </a:t>
                </a:r>
                <a:r>
                  <a:rPr lang="cs-CZ" dirty="0" smtClean="0"/>
                  <a:t>napětí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  <a:ea typeface="Cambria Math"/>
                      </a:rPr>
                      <m:t>𝜙</m:t>
                    </m:r>
                  </m:oMath>
                </a14:m>
                <a:r>
                  <a:rPr lang="cs-CZ" dirty="0" smtClean="0"/>
                  <a:t> </a:t>
                </a:r>
                <a:r>
                  <a:rPr lang="cs-CZ" dirty="0"/>
                  <a:t>dá vyjádřit </a:t>
                </a:r>
                <a:r>
                  <a:rPr lang="cs-CZ" dirty="0" smtClean="0"/>
                  <a:t>jako</a:t>
                </a:r>
              </a:p>
              <a:p>
                <a:endParaRPr lang="cs-CZ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latin typeface="Cambria Math"/>
                        </a:rPr>
                        <m:t>𝒖</m:t>
                      </m:r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2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ℜ</m:t>
                      </m:r>
                      <m:d>
                        <m:dPr>
                          <m:begChr m:val="{"/>
                          <m:endChr m:val="}"/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b="1" i="1" smtClean="0">
                              <a:latin typeface="Cambria Math"/>
                              <a:ea typeface="Cambria Math"/>
                            </a:rPr>
                            <m:t>𝑨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d>
                          <m:r>
                            <a:rPr lang="cs-CZ" b="1" i="1" smtClean="0">
                              <a:latin typeface="Cambria Math"/>
                              <a:ea typeface="Cambria Math"/>
                            </a:rPr>
                            <m:t>𝒒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𝜙</m:t>
                      </m:r>
                      <m:r>
                        <a:rPr lang="cs-CZ" i="1">
                          <a:latin typeface="Cambria Math"/>
                        </a:rPr>
                        <m:t>=2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ℜ</m:t>
                      </m:r>
                      <m:d>
                        <m:dPr>
                          <m:begChr m:val="{"/>
                          <m:endChr m:val="}"/>
                          <m:ctrlPr>
                            <a:rPr lang="cs-CZ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b="1" i="1" smtClean="0">
                              <a:latin typeface="Cambria Math"/>
                              <a:ea typeface="Cambria Math"/>
                            </a:rPr>
                            <m:t>𝑩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cs-CZ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d>
                          <m:r>
                            <a:rPr lang="cs-CZ" b="1" i="1">
                              <a:latin typeface="Cambria Math"/>
                              <a:ea typeface="Cambria Math"/>
                            </a:rPr>
                            <m:t>𝒒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cs-CZ" dirty="0" smtClean="0"/>
              </a:p>
              <a:p>
                <a:endParaRPr lang="cs-CZ" dirty="0"/>
              </a:p>
              <a:p>
                <a14:m>
                  <m:oMath xmlns:m="http://schemas.openxmlformats.org/officeDocument/2006/math">
                    <m:r>
                      <a:rPr lang="cs-CZ" b="1" i="1" dirty="0" smtClean="0">
                        <a:latin typeface="Cambria Math"/>
                      </a:rPr>
                      <m:t>𝑨</m:t>
                    </m:r>
                  </m:oMath>
                </a14:m>
                <a:r>
                  <a:rPr lang="cs-CZ" dirty="0" smtClean="0"/>
                  <a:t> </a:t>
                </a:r>
                <a:r>
                  <a:rPr lang="cs-CZ" dirty="0"/>
                  <a:t>a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/>
                      </a:rPr>
                      <m:t>𝑩</m:t>
                    </m:r>
                  </m:oMath>
                </a14:m>
                <a:r>
                  <a:rPr lang="cs-CZ" dirty="0" smtClean="0"/>
                  <a:t> jsou matice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3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×3</m:t>
                    </m:r>
                  </m:oMath>
                </a14:m>
                <a:r>
                  <a:rPr lang="cs-CZ" b="0" dirty="0" smtClean="0"/>
                  <a:t> závisející na elastických konstantách a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/>
                      </a:rPr>
                      <m:t>𝒒</m:t>
                    </m:r>
                  </m:oMath>
                </a14:m>
                <a:r>
                  <a:rPr lang="cs-CZ" b="1" dirty="0" smtClean="0"/>
                  <a:t> </a:t>
                </a:r>
                <a:r>
                  <a:rPr lang="cs-CZ" dirty="0" smtClean="0"/>
                  <a:t>je libovolný vektor,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cs-CZ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b>
                          </m:sSub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b>
                          </m:sSub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  <m:r>
                        <a:rPr lang="cs-CZ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  <a:ea typeface="Cambria Math"/>
                        </a:rPr>
                        <m:t>diag</m:t>
                      </m:r>
                      <m:d>
                        <m:dPr>
                          <m:begChr m:val="["/>
                          <m:endChr m:val="]"/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cs-CZ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cs-CZ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cs-CZ" b="0" i="0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5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276872"/>
                <a:ext cx="7344816" cy="3436325"/>
              </a:xfrm>
              <a:prstGeom prst="rect">
                <a:avLst/>
              </a:prstGeom>
              <a:blipFill rotWithShape="1">
                <a:blip r:embed="rId4"/>
                <a:stretch>
                  <a:fillRect l="-748" t="-888" r="-166" b="-5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63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88" y="169968"/>
            <a:ext cx="2859024" cy="4693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90872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>
                <a:solidFill>
                  <a:schemeClr val="accent2"/>
                </a:solidFill>
              </a:rPr>
              <a:t>Lechnického</a:t>
            </a:r>
            <a:r>
              <a:rPr lang="cs-CZ" sz="2800" b="1" dirty="0">
                <a:solidFill>
                  <a:schemeClr val="accent2"/>
                </a:solidFill>
              </a:rPr>
              <a:t> - </a:t>
            </a:r>
            <a:r>
              <a:rPr lang="cs-CZ" sz="2800" b="1" dirty="0" err="1">
                <a:solidFill>
                  <a:schemeClr val="accent2"/>
                </a:solidFill>
              </a:rPr>
              <a:t>Eshelbyho</a:t>
            </a:r>
            <a:r>
              <a:rPr lang="cs-CZ" sz="2800" b="1" dirty="0">
                <a:solidFill>
                  <a:schemeClr val="accent2"/>
                </a:solidFill>
              </a:rPr>
              <a:t> - </a:t>
            </a:r>
            <a:r>
              <a:rPr lang="cs-CZ" sz="2800" b="1" dirty="0" err="1">
                <a:solidFill>
                  <a:schemeClr val="accent2"/>
                </a:solidFill>
              </a:rPr>
              <a:t>Strohův</a:t>
            </a:r>
            <a:r>
              <a:rPr lang="cs-CZ" sz="2800" b="1" dirty="0">
                <a:solidFill>
                  <a:schemeClr val="accent2"/>
                </a:solidFill>
              </a:rPr>
              <a:t> </a:t>
            </a:r>
            <a:r>
              <a:rPr lang="cs-CZ" sz="2800" b="1" dirty="0" smtClean="0">
                <a:solidFill>
                  <a:schemeClr val="accent2"/>
                </a:solidFill>
              </a:rPr>
              <a:t>formalismus</a:t>
            </a:r>
          </a:p>
          <a:p>
            <a:pPr algn="ctr"/>
            <a:r>
              <a:rPr lang="cs-CZ" sz="2000" b="1" dirty="0" smtClean="0">
                <a:solidFill>
                  <a:schemeClr val="accent2"/>
                </a:solidFill>
              </a:rPr>
              <a:t>(L.E.S. formalismus)</a:t>
            </a:r>
            <a:endParaRPr lang="cs-CZ" sz="2000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"/>
              <p:cNvSpPr txBox="1"/>
              <p:nvPr/>
            </p:nvSpPr>
            <p:spPr>
              <a:xfrm>
                <a:off x="899592" y="2276872"/>
                <a:ext cx="7344816" cy="3436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Napětí a posuvy lze vyjádřit pomocí komplexních potenciálů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cs-CZ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cs-CZ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b="0" i="1" dirty="0" smtClean="0">
                        <a:latin typeface="Cambria Math"/>
                      </a:rPr>
                      <m:t>(</m:t>
                    </m:r>
                    <m:r>
                      <a:rPr lang="cs-CZ" b="0" i="1" dirty="0" smtClean="0">
                        <a:latin typeface="Cambria Math"/>
                      </a:rPr>
                      <m:t>𝑖</m:t>
                    </m:r>
                    <m:r>
                      <a:rPr lang="cs-CZ" b="0" i="1" dirty="0" smtClean="0">
                        <a:latin typeface="Cambria Math"/>
                      </a:rPr>
                      <m:t>=1, 2, 3)</m:t>
                    </m:r>
                  </m:oMath>
                </a14:m>
                <a:r>
                  <a:rPr lang="cs-CZ" dirty="0"/>
                  <a:t>. Zavedením tzv. </a:t>
                </a:r>
                <a:r>
                  <a:rPr lang="cs-CZ" i="1" dirty="0"/>
                  <a:t>funkce napětí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  <a:ea typeface="Cambria Math"/>
                      </a:rPr>
                      <m:t>𝜙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cs-CZ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cs-CZ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  tak, že</a:t>
                </a:r>
                <a:endParaRPr lang="cs-CZ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𝑖𝑥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𝑦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𝑖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,</m:t>
                      </m:r>
                      <m:r>
                        <a:rPr lang="cs-CZ" i="1" dirty="0">
                          <a:latin typeface="Cambria Math"/>
                        </a:rPr>
                        <m:t>(</m:t>
                      </m:r>
                      <m:r>
                        <a:rPr lang="cs-CZ" i="1" dirty="0">
                          <a:latin typeface="Cambria Math"/>
                        </a:rPr>
                        <m:t>𝑖</m:t>
                      </m:r>
                      <m:r>
                        <a:rPr lang="cs-CZ" i="1" dirty="0">
                          <a:latin typeface="Cambria Math"/>
                        </a:rPr>
                        <m:t>=1, 2, 3)</m:t>
                      </m:r>
                    </m:oMath>
                  </m:oMathPara>
                </a14:m>
                <a:endParaRPr lang="cs-CZ" b="0" dirty="0" smtClean="0"/>
              </a:p>
              <a:p>
                <a:r>
                  <a:rPr lang="cs-CZ" dirty="0"/>
                  <a:t>se vektor posuvů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/>
                  <a:t> </a:t>
                </a:r>
                <a:r>
                  <a:rPr lang="cs-CZ" dirty="0" smtClean="0"/>
                  <a:t>a vektor </a:t>
                </a:r>
                <a:r>
                  <a:rPr lang="cs-CZ" dirty="0"/>
                  <a:t>funkce </a:t>
                </a:r>
                <a:r>
                  <a:rPr lang="cs-CZ" dirty="0" smtClean="0"/>
                  <a:t>napětí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  <a:ea typeface="Cambria Math"/>
                      </a:rPr>
                      <m:t>𝜙</m:t>
                    </m:r>
                  </m:oMath>
                </a14:m>
                <a:r>
                  <a:rPr lang="cs-CZ" dirty="0" smtClean="0"/>
                  <a:t> </a:t>
                </a:r>
                <a:r>
                  <a:rPr lang="cs-CZ" dirty="0"/>
                  <a:t>dá vyjádřit </a:t>
                </a:r>
                <a:r>
                  <a:rPr lang="cs-CZ" dirty="0" smtClean="0"/>
                  <a:t>jako</a:t>
                </a:r>
              </a:p>
              <a:p>
                <a:endParaRPr lang="cs-CZ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latin typeface="Cambria Math"/>
                        </a:rPr>
                        <m:t>𝒖</m:t>
                      </m:r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2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ℜ</m:t>
                      </m:r>
                      <m:d>
                        <m:dPr>
                          <m:begChr m:val="{"/>
                          <m:endChr m:val="}"/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b="1" i="1" smtClean="0">
                              <a:latin typeface="Cambria Math"/>
                              <a:ea typeface="Cambria Math"/>
                            </a:rPr>
                            <m:t>𝑨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d>
                          <m:r>
                            <a:rPr lang="cs-CZ" b="1" i="1" smtClean="0">
                              <a:latin typeface="Cambria Math"/>
                              <a:ea typeface="Cambria Math"/>
                            </a:rPr>
                            <m:t>𝒒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𝜙</m:t>
                      </m:r>
                      <m:r>
                        <a:rPr lang="cs-CZ" i="1">
                          <a:latin typeface="Cambria Math"/>
                        </a:rPr>
                        <m:t>=2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ℜ</m:t>
                      </m:r>
                      <m:d>
                        <m:dPr>
                          <m:begChr m:val="{"/>
                          <m:endChr m:val="}"/>
                          <m:ctrlPr>
                            <a:rPr lang="cs-CZ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b="1" i="1" smtClean="0">
                              <a:latin typeface="Cambria Math"/>
                              <a:ea typeface="Cambria Math"/>
                            </a:rPr>
                            <m:t>𝑩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cs-CZ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d>
                          <m:r>
                            <a:rPr lang="cs-CZ" b="1" i="1">
                              <a:latin typeface="Cambria Math"/>
                              <a:ea typeface="Cambria Math"/>
                            </a:rPr>
                            <m:t>𝒒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cs-CZ" dirty="0" smtClean="0"/>
              </a:p>
              <a:p>
                <a:endParaRPr lang="cs-CZ" dirty="0"/>
              </a:p>
              <a:p>
                <a14:m>
                  <m:oMath xmlns:m="http://schemas.openxmlformats.org/officeDocument/2006/math">
                    <m:r>
                      <a:rPr lang="cs-CZ" b="1" i="1" dirty="0" smtClean="0">
                        <a:latin typeface="Cambria Math"/>
                      </a:rPr>
                      <m:t>𝑨</m:t>
                    </m:r>
                  </m:oMath>
                </a14:m>
                <a:r>
                  <a:rPr lang="cs-CZ" dirty="0" smtClean="0"/>
                  <a:t> </a:t>
                </a:r>
                <a:r>
                  <a:rPr lang="cs-CZ" dirty="0"/>
                  <a:t>a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/>
                      </a:rPr>
                      <m:t>𝑩</m:t>
                    </m:r>
                  </m:oMath>
                </a14:m>
                <a:r>
                  <a:rPr lang="cs-CZ" dirty="0" smtClean="0"/>
                  <a:t> jsou matice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3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×3</m:t>
                    </m:r>
                  </m:oMath>
                </a14:m>
                <a:r>
                  <a:rPr lang="cs-CZ" b="0" dirty="0" smtClean="0"/>
                  <a:t> závisející na elastických konstantách a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/>
                      </a:rPr>
                      <m:t>𝒒</m:t>
                    </m:r>
                  </m:oMath>
                </a14:m>
                <a:r>
                  <a:rPr lang="cs-CZ" b="1" dirty="0" smtClean="0"/>
                  <a:t> </a:t>
                </a:r>
                <a:r>
                  <a:rPr lang="cs-CZ" dirty="0" smtClean="0"/>
                  <a:t>je libovolný vektor,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cs-CZ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b>
                          </m:sSub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b>
                          </m:sSub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  <m:r>
                        <a:rPr lang="cs-CZ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  <a:ea typeface="Cambria Math"/>
                        </a:rPr>
                        <m:t>diag</m:t>
                      </m:r>
                      <m:d>
                        <m:dPr>
                          <m:begChr m:val="["/>
                          <m:endChr m:val="]"/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cs-CZ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cs-CZ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cs-CZ" b="0" i="0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5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276872"/>
                <a:ext cx="7344816" cy="3436325"/>
              </a:xfrm>
              <a:prstGeom prst="rect">
                <a:avLst/>
              </a:prstGeom>
              <a:blipFill rotWithShape="1">
                <a:blip r:embed="rId4"/>
                <a:stretch>
                  <a:fillRect l="-748" t="-888" r="-166" b="-5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883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147724"/>
            <a:ext cx="4065270" cy="23507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88" y="169968"/>
            <a:ext cx="2859024" cy="4693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1484784"/>
                <a:ext cx="914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𝑤</m:t>
                      </m:r>
                      <m:r>
                        <a:rPr lang="cs-CZ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𝑢</m:t>
                      </m:r>
                      <m:r>
                        <a:rPr lang="cs-CZ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i</m:t>
                      </m:r>
                      <m:r>
                        <a:rPr lang="cs-CZ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𝑣</m:t>
                      </m:r>
                      <m:r>
                        <a:rPr lang="cs-CZ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cs-CZ" sz="2400" i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i</m:t>
                              </m:r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2400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84784"/>
                <a:ext cx="914400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18" y="1904972"/>
            <a:ext cx="3240360" cy="31950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9087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accent2"/>
                </a:solidFill>
              </a:rPr>
              <a:t>Mnohoznačnost funkcí</a:t>
            </a:r>
            <a:endParaRPr lang="cs-CZ" sz="28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635896" y="3083828"/>
            <a:ext cx="108012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96759" y="1720306"/>
                <a:ext cx="19989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Komplexní rovina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𝑧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59" y="1720306"/>
                <a:ext cx="1998977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2439"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748651" y="1869193"/>
                <a:ext cx="20326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Komplexní rovina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𝑤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651" y="1869193"/>
                <a:ext cx="2032635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2402" t="-8333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619672" y="5101556"/>
                <a:ext cx="7056784" cy="1756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>
                    <a:solidFill>
                      <a:schemeClr val="accent5"/>
                    </a:solidFill>
                  </a:rPr>
                  <a:t>Funkce </a:t>
                </a:r>
                <a14:m>
                  <m:oMath xmlns:m="http://schemas.openxmlformats.org/officeDocument/2006/math">
                    <m:r>
                      <a:rPr lang="cs-CZ" i="1" dirty="0" smtClean="0">
                        <a:solidFill>
                          <a:schemeClr val="accent5"/>
                        </a:solidFill>
                        <a:latin typeface="Cambria Math"/>
                      </a:rPr>
                      <m:t>𝑤</m:t>
                    </m:r>
                    <m:r>
                      <a:rPr lang="cs-CZ" i="1" dirty="0" smtClean="0">
                        <a:solidFill>
                          <a:schemeClr val="accent5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cs-CZ" i="1" dirty="0" smtClean="0">
                            <a:solidFill>
                              <a:schemeClr val="accent5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cs-CZ" b="0" i="1" dirty="0" smtClean="0">
                            <a:solidFill>
                              <a:schemeClr val="accent5"/>
                            </a:solidFill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cs-CZ" b="0" i="1" dirty="0" smtClean="0">
                            <a:solidFill>
                              <a:schemeClr val="accent5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 smtClean="0">
                    <a:solidFill>
                      <a:schemeClr val="accent5"/>
                    </a:solidFill>
                  </a:rPr>
                  <a:t> je </a:t>
                </a:r>
                <a:r>
                  <a:rPr lang="cs-CZ" dirty="0">
                    <a:solidFill>
                      <a:schemeClr val="accent5"/>
                    </a:solidFill>
                  </a:rPr>
                  <a:t>jednonačná pro body s </a:t>
                </a:r>
                <a14:m>
                  <m:oMath xmlns:m="http://schemas.openxmlformats.org/officeDocument/2006/math">
                    <m:r>
                      <a:rPr lang="cs-CZ" i="1" dirty="0" smtClean="0">
                        <a:solidFill>
                          <a:schemeClr val="accent5"/>
                        </a:solidFill>
                        <a:latin typeface="Cambria Math"/>
                      </a:rPr>
                      <m:t>𝑦</m:t>
                    </m:r>
                    <m:r>
                      <a:rPr lang="cs-CZ" i="1" dirty="0" smtClean="0">
                        <a:solidFill>
                          <a:schemeClr val="accent5"/>
                        </a:solidFill>
                        <a:latin typeface="Cambria Math"/>
                      </a:rPr>
                      <m:t>&gt;0</m:t>
                    </m:r>
                  </m:oMath>
                </a14:m>
                <a:r>
                  <a:rPr lang="cs-CZ" dirty="0">
                    <a:solidFill>
                      <a:schemeClr val="accent5"/>
                    </a:solidFill>
                  </a:rPr>
                  <a:t>  nebo </a:t>
                </a:r>
                <a14:m>
                  <m:oMath xmlns:m="http://schemas.openxmlformats.org/officeDocument/2006/math">
                    <m:r>
                      <a:rPr lang="cs-CZ" i="1" dirty="0" smtClean="0">
                        <a:solidFill>
                          <a:schemeClr val="accent5"/>
                        </a:solidFill>
                        <a:latin typeface="Cambria Math"/>
                      </a:rPr>
                      <m:t>𝑦</m:t>
                    </m:r>
                    <m:r>
                      <a:rPr lang="cs-CZ" i="1" dirty="0" smtClean="0">
                        <a:solidFill>
                          <a:schemeClr val="accent5"/>
                        </a:solidFill>
                        <a:latin typeface="Cambria Math"/>
                      </a:rPr>
                      <m:t>&lt;0</m:t>
                    </m:r>
                  </m:oMath>
                </a14:m>
                <a:r>
                  <a:rPr lang="cs-CZ" dirty="0">
                    <a:solidFill>
                      <a:schemeClr val="accent5"/>
                    </a:solidFill>
                  </a:rPr>
                  <a:t> , tj</a:t>
                </a:r>
                <a:r>
                  <a:rPr lang="cs-CZ" dirty="0" smtClean="0">
                    <a:solidFill>
                      <a:schemeClr val="accent5"/>
                    </a:solidFill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accent5"/>
                          </a:solidFill>
                          <a:latin typeface="Cambria Math"/>
                        </a:rPr>
                        <m:t>𝑘</m:t>
                      </m:r>
                      <m:r>
                        <a:rPr lang="cs-CZ" b="0" i="1" smtClean="0">
                          <a:solidFill>
                            <a:schemeClr val="accent5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cs-CZ" b="0" i="1" smtClean="0">
                          <a:solidFill>
                            <a:schemeClr val="accent5"/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cs-CZ" b="0" i="1" smtClean="0">
                          <a:solidFill>
                            <a:schemeClr val="accent5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cs-CZ" b="0" i="1" smtClean="0">
                          <a:solidFill>
                            <a:schemeClr val="accent5"/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d>
                        <m:dPr>
                          <m:ctrlPr>
                            <a:rPr lang="cs-CZ" b="0" i="1" smtClean="0">
                              <a:solidFill>
                                <a:schemeClr val="accent5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schemeClr val="accent5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cs-CZ" b="0" i="1" smtClean="0">
                              <a:solidFill>
                                <a:schemeClr val="accent5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  <m:r>
                        <a:rPr lang="cs-CZ" b="0" i="1" smtClean="0">
                          <a:solidFill>
                            <a:schemeClr val="accent5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cs-CZ" b="0" i="0" smtClean="0">
                          <a:solidFill>
                            <a:schemeClr val="accent5"/>
                          </a:solidFill>
                          <a:latin typeface="Cambria Math"/>
                          <a:ea typeface="Cambria Math"/>
                        </a:rPr>
                        <m:t>,  (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accent5"/>
                          </a:solidFill>
                          <a:latin typeface="Cambria Math"/>
                          <a:ea typeface="Cambria Math"/>
                        </a:rPr>
                        <m:t>k</m:t>
                      </m:r>
                      <m:r>
                        <a:rPr lang="cs-CZ" b="0" i="0" smtClean="0">
                          <a:solidFill>
                            <a:schemeClr val="accent5"/>
                          </a:solidFill>
                          <a:latin typeface="Cambria Math"/>
                          <a:ea typeface="Cambria Math"/>
                        </a:rPr>
                        <m:t>=0,1)</m:t>
                      </m:r>
                    </m:oMath>
                  </m:oMathPara>
                </a14:m>
                <a:endParaRPr lang="cs-CZ" dirty="0" smtClean="0">
                  <a:solidFill>
                    <a:schemeClr val="accent5"/>
                  </a:solidFill>
                </a:endParaRPr>
              </a:p>
              <a:p>
                <a:r>
                  <a:rPr lang="cs-CZ" dirty="0" smtClean="0">
                    <a:solidFill>
                      <a:schemeClr val="accent5"/>
                    </a:solidFill>
                  </a:rPr>
                  <a:t>kde </a:t>
                </a:r>
                <a14:m>
                  <m:oMath xmlns:m="http://schemas.openxmlformats.org/officeDocument/2006/math">
                    <m:r>
                      <a:rPr lang="cs-CZ" i="1" smtClean="0">
                        <a:solidFill>
                          <a:schemeClr val="accent5"/>
                        </a:solidFill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cs-CZ" dirty="0" smtClean="0">
                    <a:solidFill>
                      <a:schemeClr val="accent5"/>
                    </a:solidFill>
                  </a:rPr>
                  <a:t> je </a:t>
                </a:r>
                <a:r>
                  <a:rPr lang="cs-CZ" dirty="0">
                    <a:solidFill>
                      <a:schemeClr val="accent5"/>
                    </a:solidFill>
                  </a:rPr>
                  <a:t>polární souřadnice </a:t>
                </a:r>
                <a:r>
                  <a:rPr lang="cs-CZ" dirty="0" smtClean="0">
                    <a:solidFill>
                      <a:schemeClr val="accent5"/>
                    </a:solidFill>
                  </a:rPr>
                  <a:t>(také argument 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b="0" i="0" smtClean="0">
                        <a:solidFill>
                          <a:schemeClr val="accent5"/>
                        </a:solidFill>
                        <a:latin typeface="Cambria Math"/>
                      </a:rPr>
                      <m:t>arg</m:t>
                    </m:r>
                    <m:r>
                      <a:rPr lang="cs-CZ" b="0" i="0" smtClean="0">
                        <a:solidFill>
                          <a:schemeClr val="accent5"/>
                        </a:solidFill>
                        <a:latin typeface="Cambria Math"/>
                      </a:rPr>
                      <m:t> </m:t>
                    </m:r>
                    <m:r>
                      <a:rPr lang="cs-CZ" b="0" i="1" smtClean="0">
                        <a:solidFill>
                          <a:schemeClr val="accent5"/>
                        </a:solidFill>
                        <a:latin typeface="Cambria Math"/>
                      </a:rPr>
                      <m:t>𝑧</m:t>
                    </m:r>
                  </m:oMath>
                </a14:m>
                <a:r>
                  <a:rPr lang="cs-CZ" dirty="0" smtClean="0">
                    <a:solidFill>
                      <a:schemeClr val="accent5"/>
                    </a:solidFill>
                  </a:rPr>
                  <a:t>) bodu </a:t>
                </a:r>
                <a14:m>
                  <m:oMath xmlns:m="http://schemas.openxmlformats.org/officeDocument/2006/math">
                    <m:r>
                      <a:rPr lang="cs-CZ" i="1" dirty="0" smtClean="0">
                        <a:solidFill>
                          <a:schemeClr val="accent5"/>
                        </a:solidFill>
                        <a:latin typeface="Cambria Math"/>
                      </a:rPr>
                      <m:t>𝑧</m:t>
                    </m:r>
                  </m:oMath>
                </a14:m>
                <a:r>
                  <a:rPr lang="cs-CZ" dirty="0">
                    <a:solidFill>
                      <a:schemeClr val="accent5"/>
                    </a:solidFill>
                  </a:rPr>
                  <a:t> . Inverzní </a:t>
                </a:r>
                <a:r>
                  <a:rPr lang="cs-CZ" dirty="0" smtClean="0">
                    <a:solidFill>
                      <a:schemeClr val="accent5"/>
                    </a:solidFill>
                  </a:rPr>
                  <a:t>funkce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dirty="0" smtClean="0">
                          <a:solidFill>
                            <a:schemeClr val="accent5"/>
                          </a:solidFill>
                          <a:latin typeface="Cambria Math"/>
                        </a:rPr>
                        <m:t>𝑧</m:t>
                      </m:r>
                      <m:r>
                        <a:rPr lang="cs-CZ" i="1" dirty="0" smtClean="0">
                          <a:solidFill>
                            <a:schemeClr val="accent5"/>
                          </a:solidFill>
                          <a:latin typeface="Cambria Math"/>
                        </a:rPr>
                        <m:t>=</m:t>
                      </m:r>
                      <m:r>
                        <a:rPr lang="cs-CZ" b="0" i="1" dirty="0" smtClean="0">
                          <a:solidFill>
                            <a:schemeClr val="accent5"/>
                          </a:solidFill>
                          <a:latin typeface="Cambria Math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cs-CZ" b="0" i="1" dirty="0" smtClean="0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cs-CZ" b="0" i="1" dirty="0" smtClean="0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</m:rad>
                      <m:r>
                        <a:rPr lang="cs-CZ" i="1" dirty="0" smtClean="0">
                          <a:solidFill>
                            <a:schemeClr val="accent5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cs-CZ" dirty="0" smtClean="0">
                  <a:solidFill>
                    <a:schemeClr val="accent5"/>
                  </a:solidFill>
                </a:endParaRPr>
              </a:p>
              <a:p>
                <a:r>
                  <a:rPr lang="cs-CZ" dirty="0" smtClean="0">
                    <a:solidFill>
                      <a:schemeClr val="accent5"/>
                    </a:solidFill>
                  </a:rPr>
                  <a:t>představuje </a:t>
                </a:r>
                <a:r>
                  <a:rPr lang="cs-CZ" dirty="0">
                    <a:solidFill>
                      <a:schemeClr val="accent5"/>
                    </a:solidFill>
                  </a:rPr>
                  <a:t>tzv. </a:t>
                </a:r>
                <a:r>
                  <a:rPr lang="cs-CZ" i="1" dirty="0">
                    <a:solidFill>
                      <a:schemeClr val="accent5"/>
                    </a:solidFill>
                  </a:rPr>
                  <a:t>mnohoznačnou </a:t>
                </a:r>
                <a:r>
                  <a:rPr lang="cs-CZ" i="1" dirty="0" smtClean="0">
                    <a:solidFill>
                      <a:schemeClr val="accent5"/>
                    </a:solidFill>
                  </a:rPr>
                  <a:t>funkci</a:t>
                </a:r>
                <a:r>
                  <a:rPr lang="cs-CZ" dirty="0">
                    <a:solidFill>
                      <a:schemeClr val="accent5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101556"/>
                <a:ext cx="7056784" cy="1756443"/>
              </a:xfrm>
              <a:prstGeom prst="rect">
                <a:avLst/>
              </a:prstGeom>
              <a:blipFill rotWithShape="1">
                <a:blip r:embed="rId9"/>
                <a:stretch>
                  <a:fillRect l="-778" t="-1736" b="-45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364088" y="4471941"/>
                <a:ext cx="33123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 smtClean="0"/>
                  <a:t>Riemannova plocha funkce </a:t>
                </a:r>
                <a14:m>
                  <m:oMath xmlns:m="http://schemas.openxmlformats.org/officeDocument/2006/math">
                    <m:r>
                      <a:rPr lang="cs-CZ" sz="1400" i="1" dirty="0" smtClean="0">
                        <a:latin typeface="Cambria Math"/>
                      </a:rPr>
                      <m:t>𝑤</m:t>
                    </m:r>
                    <m:r>
                      <a:rPr lang="cs-CZ" sz="140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cs-CZ" sz="1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cs-CZ" sz="1400" b="0" i="1" dirty="0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cs-CZ" sz="14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1400" dirty="0" smtClean="0"/>
                  <a:t> </a:t>
                </a:r>
                <a:r>
                  <a:rPr lang="cs-CZ" sz="1400" dirty="0"/>
                  <a:t>s body větvení druhého řádu </a:t>
                </a:r>
                <a14:m>
                  <m:oMath xmlns:m="http://schemas.openxmlformats.org/officeDocument/2006/math">
                    <m:r>
                      <a:rPr lang="cs-CZ" sz="1400" i="1" dirty="0" smtClean="0">
                        <a:latin typeface="Cambria Math"/>
                      </a:rPr>
                      <m:t>𝑤</m:t>
                    </m:r>
                    <m:r>
                      <a:rPr lang="cs-CZ" sz="1400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cs-CZ" sz="1400" dirty="0"/>
                  <a:t>  a </a:t>
                </a:r>
                <a14:m>
                  <m:oMath xmlns:m="http://schemas.openxmlformats.org/officeDocument/2006/math">
                    <m:r>
                      <a:rPr lang="cs-CZ" sz="1400" i="1" dirty="0" smtClean="0">
                        <a:latin typeface="Cambria Math"/>
                      </a:rPr>
                      <m:t>𝑤</m:t>
                    </m:r>
                    <m:r>
                      <a:rPr lang="cs-CZ" sz="1400" i="1" dirty="0" smtClean="0">
                        <a:latin typeface="Cambria Math"/>
                      </a:rPr>
                      <m:t>=∞</m:t>
                    </m:r>
                  </m:oMath>
                </a14:m>
                <a:r>
                  <a:rPr lang="cs-CZ" sz="1400" dirty="0"/>
                  <a:t>.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4471941"/>
                <a:ext cx="3312368" cy="523220"/>
              </a:xfrm>
              <a:prstGeom prst="rect">
                <a:avLst/>
              </a:prstGeom>
              <a:blipFill rotWithShape="1">
                <a:blip r:embed="rId10"/>
                <a:stretch>
                  <a:fillRect l="-552" b="-1176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84784"/>
            <a:ext cx="4061460" cy="301371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4719826" y="2321556"/>
            <a:ext cx="4061460" cy="2167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826" y="2321556"/>
            <a:ext cx="4061460" cy="2167890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flipV="1">
            <a:off x="3419872" y="3323109"/>
            <a:ext cx="1944216" cy="10568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40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88" y="169968"/>
            <a:ext cx="2859024" cy="4693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9087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accent2"/>
                </a:solidFill>
              </a:rPr>
              <a:t>Mnohoznačnost funkcí</a:t>
            </a:r>
            <a:endParaRPr lang="cs-CZ" sz="2800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96759" y="2400510"/>
                <a:ext cx="19989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Komplexní rovina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𝑧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59" y="2400510"/>
                <a:ext cx="1998977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2439" t="-8333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875640" y="1907540"/>
                <a:ext cx="20326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Komplexní rovina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𝑤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640" y="1907540"/>
                <a:ext cx="2032635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2703"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0" y="6084004"/>
                <a:ext cx="914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 smtClean="0">
                    <a:solidFill>
                      <a:schemeClr val="accent5"/>
                    </a:solidFill>
                  </a:rPr>
                  <a:t>Exponenciální funkce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b="0" i="0" dirty="0" smtClean="0">
                        <a:solidFill>
                          <a:schemeClr val="accent5"/>
                        </a:solidFill>
                        <a:latin typeface="Cambria Math"/>
                      </a:rPr>
                      <m:t>w</m:t>
                    </m:r>
                    <m:r>
                      <a:rPr lang="cs-CZ" i="1" dirty="0" smtClean="0">
                        <a:solidFill>
                          <a:schemeClr val="accent5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cs-CZ" i="1" dirty="0" smtClean="0">
                            <a:solidFill>
                              <a:schemeClr val="accent5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b="0" i="0" dirty="0" smtClean="0">
                            <a:solidFill>
                              <a:schemeClr val="accent5"/>
                            </a:solidFill>
                            <a:latin typeface="Cambria Math"/>
                          </a:rPr>
                          <m:t>e</m:t>
                        </m:r>
                      </m:e>
                      <m:sup>
                        <m:r>
                          <a:rPr lang="cs-CZ" b="0" i="1" dirty="0" smtClean="0">
                            <a:solidFill>
                              <a:schemeClr val="accent5"/>
                            </a:solidFill>
                            <a:latin typeface="Cambria Math"/>
                          </a:rPr>
                          <m:t>𝑧</m:t>
                        </m:r>
                      </m:sup>
                    </m:sSup>
                  </m:oMath>
                </a14:m>
                <a:r>
                  <a:rPr lang="cs-CZ" dirty="0" smtClean="0">
                    <a:solidFill>
                      <a:schemeClr val="accent5"/>
                    </a:solidFill>
                  </a:rPr>
                  <a:t> </a:t>
                </a:r>
                <a:r>
                  <a:rPr lang="cs-CZ" dirty="0">
                    <a:solidFill>
                      <a:schemeClr val="accent5"/>
                    </a:solidFill>
                  </a:rPr>
                  <a:t>je </a:t>
                </a:r>
                <a:r>
                  <a:rPr lang="pl-PL" dirty="0" smtClean="0">
                    <a:solidFill>
                      <a:schemeClr val="accent5"/>
                    </a:solidFill>
                  </a:rPr>
                  <a:t>jednoznačná </a:t>
                </a:r>
                <a:r>
                  <a:rPr lang="pl-PL" dirty="0">
                    <a:solidFill>
                      <a:schemeClr val="accent5"/>
                    </a:solidFill>
                  </a:rPr>
                  <a:t>pro </a:t>
                </a:r>
                <a:r>
                  <a:rPr lang="pl-PL" dirty="0" smtClean="0">
                    <a:solidFill>
                      <a:schemeClr val="accent5"/>
                    </a:solidFill>
                  </a:rPr>
                  <a:t>body</a:t>
                </a:r>
                <a:endParaRPr lang="cs-CZ" b="0" i="1" dirty="0" smtClean="0">
                  <a:solidFill>
                    <a:schemeClr val="accent5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accent5"/>
                          </a:solidFill>
                          <a:latin typeface="Cambria Math"/>
                        </a:rPr>
                        <m:t>−</m:t>
                      </m:r>
                      <m:r>
                        <a:rPr lang="cs-CZ" i="1">
                          <a:solidFill>
                            <a:schemeClr val="accent5"/>
                          </a:solidFill>
                          <a:latin typeface="Cambria Math"/>
                          <a:ea typeface="Cambria Math"/>
                        </a:rPr>
                        <m:t>∞&lt;</m:t>
                      </m:r>
                      <m:r>
                        <a:rPr lang="cs-CZ" i="1">
                          <a:solidFill>
                            <a:schemeClr val="accent5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cs-CZ" i="1">
                          <a:solidFill>
                            <a:schemeClr val="accent5"/>
                          </a:solidFill>
                          <a:latin typeface="Cambria Math"/>
                          <a:ea typeface="Cambria Math"/>
                        </a:rPr>
                        <m:t>&lt;∞, 2</m:t>
                      </m:r>
                      <m:r>
                        <a:rPr lang="cs-CZ" i="1">
                          <a:solidFill>
                            <a:schemeClr val="accent5"/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cs-CZ" i="1" smtClean="0">
                          <a:solidFill>
                            <a:schemeClr val="accent5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cs-CZ" i="1">
                          <a:solidFill>
                            <a:schemeClr val="accent5"/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cs-CZ" i="1">
                          <a:solidFill>
                            <a:schemeClr val="accent5"/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cs-CZ" i="1">
                          <a:solidFill>
                            <a:schemeClr val="accent5"/>
                          </a:solidFill>
                          <a:latin typeface="Cambria Math"/>
                          <a:ea typeface="Cambria Math"/>
                        </a:rPr>
                        <m:t>&lt;2</m:t>
                      </m:r>
                      <m:d>
                        <m:dPr>
                          <m:ctrlPr>
                            <a:rPr lang="cs-CZ" i="1">
                              <a:solidFill>
                                <a:schemeClr val="accent5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i="1">
                              <a:solidFill>
                                <a:schemeClr val="accent5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cs-CZ" i="1">
                              <a:solidFill>
                                <a:schemeClr val="accent5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  <m:r>
                        <a:rPr lang="cs-CZ" i="1" smtClean="0">
                          <a:solidFill>
                            <a:schemeClr val="accent5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cs-CZ" b="0" i="0" smtClean="0">
                          <a:solidFill>
                            <a:schemeClr val="accent5"/>
                          </a:solidFill>
                          <a:latin typeface="Cambria Math"/>
                          <a:ea typeface="Cambria Math"/>
                        </a:rPr>
                        <m:t>,   (</m:t>
                      </m:r>
                      <m:r>
                        <a:rPr lang="cs-CZ" b="0" i="1" smtClean="0">
                          <a:solidFill>
                            <a:schemeClr val="accent5"/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cs-CZ" b="0" i="1" smtClean="0">
                          <a:solidFill>
                            <a:schemeClr val="accent5"/>
                          </a:solidFill>
                          <a:latin typeface="Cambria Math"/>
                          <a:ea typeface="Cambria Math"/>
                        </a:rPr>
                        <m:t>=0,±1,…)</m:t>
                      </m:r>
                    </m:oMath>
                  </m:oMathPara>
                </a14:m>
                <a:endParaRPr lang="cs-CZ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084004"/>
                <a:ext cx="9144000" cy="646331"/>
              </a:xfrm>
              <a:prstGeom prst="rect">
                <a:avLst/>
              </a:prstGeom>
              <a:blipFill rotWithShape="1">
                <a:blip r:embed="rId6"/>
                <a:stretch>
                  <a:fillRect t="-4717" b="-660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361132" y="5493067"/>
                <a:ext cx="3312368" cy="541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 smtClean="0"/>
                  <a:t>Riemannova plocha funkce </a:t>
                </a:r>
                <a14:m>
                  <m:oMath xmlns:m="http://schemas.openxmlformats.org/officeDocument/2006/math">
                    <m:r>
                      <a:rPr lang="cs-CZ" sz="1400" i="1" dirty="0" smtClean="0">
                        <a:latin typeface="Cambria Math"/>
                      </a:rPr>
                      <m:t>𝑤</m:t>
                    </m:r>
                    <m:r>
                      <a:rPr lang="cs-CZ" sz="140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cs-CZ" sz="1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sz="1400" b="0" i="0" dirty="0" smtClean="0">
                            <a:latin typeface="Cambria Math"/>
                          </a:rPr>
                          <m:t>e</m:t>
                        </m:r>
                      </m:e>
                      <m:sup>
                        <m:r>
                          <a:rPr lang="cs-CZ" sz="1400" b="0" i="1" dirty="0" smtClean="0">
                            <a:latin typeface="Cambria Math"/>
                          </a:rPr>
                          <m:t>𝑧</m:t>
                        </m:r>
                      </m:sup>
                    </m:sSup>
                  </m:oMath>
                </a14:m>
                <a:r>
                  <a:rPr lang="cs-CZ" sz="1400" dirty="0" smtClean="0"/>
                  <a:t> </a:t>
                </a:r>
                <a:r>
                  <a:rPr lang="cs-CZ" sz="1400" dirty="0"/>
                  <a:t>s body větvení </a:t>
                </a:r>
                <a14:m>
                  <m:oMath xmlns:m="http://schemas.openxmlformats.org/officeDocument/2006/math">
                    <m:r>
                      <a:rPr lang="cs-CZ" sz="1400" i="1" dirty="0" smtClean="0">
                        <a:latin typeface="Cambria Math"/>
                      </a:rPr>
                      <m:t>𝑤</m:t>
                    </m:r>
                    <m:r>
                      <a:rPr lang="cs-CZ" sz="1400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cs-CZ" sz="1400" dirty="0"/>
                  <a:t>  a </a:t>
                </a:r>
                <a14:m>
                  <m:oMath xmlns:m="http://schemas.openxmlformats.org/officeDocument/2006/math">
                    <m:r>
                      <a:rPr lang="cs-CZ" sz="1400" i="1" dirty="0" smtClean="0">
                        <a:latin typeface="Cambria Math"/>
                      </a:rPr>
                      <m:t>𝑤</m:t>
                    </m:r>
                    <m:r>
                      <a:rPr lang="cs-CZ" sz="1400" i="1" dirty="0" smtClean="0">
                        <a:latin typeface="Cambria Math"/>
                      </a:rPr>
                      <m:t>=∞</m:t>
                    </m:r>
                  </m:oMath>
                </a14:m>
                <a:r>
                  <a:rPr lang="cs-CZ" sz="1400" dirty="0"/>
                  <a:t>.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132" y="5493067"/>
                <a:ext cx="3312368" cy="541623"/>
              </a:xfrm>
              <a:prstGeom prst="rect">
                <a:avLst/>
              </a:prstGeom>
              <a:blipFill rotWithShape="1">
                <a:blip r:embed="rId7"/>
                <a:stretch>
                  <a:fillRect l="-368" t="-1124" b="-674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31042"/>
            <a:ext cx="3311228" cy="300725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028486" y="3043952"/>
            <a:ext cx="4752800" cy="1988820"/>
            <a:chOff x="4028486" y="2564904"/>
            <a:chExt cx="4752800" cy="19888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9826" y="2564904"/>
              <a:ext cx="4061460" cy="1988820"/>
            </a:xfrm>
            <a:prstGeom prst="rect">
              <a:avLst/>
            </a:prstGeom>
          </p:spPr>
        </p:pic>
        <p:cxnSp>
          <p:nvCxnSpPr>
            <p:cNvPr id="13" name="Straight Arrow Connector 12"/>
            <p:cNvCxnSpPr/>
            <p:nvPr/>
          </p:nvCxnSpPr>
          <p:spPr>
            <a:xfrm flipH="1">
              <a:off x="4028486" y="3650196"/>
              <a:ext cx="543514" cy="105426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4006650" y="2585176"/>
            <a:ext cx="4885830" cy="2566969"/>
            <a:chOff x="4006650" y="2106128"/>
            <a:chExt cx="4885830" cy="2566969"/>
          </a:xfrm>
        </p:grpSpPr>
        <p:grpSp>
          <p:nvGrpSpPr>
            <p:cNvPr id="17" name="Group 16"/>
            <p:cNvGrpSpPr/>
            <p:nvPr/>
          </p:nvGrpSpPr>
          <p:grpSpPr>
            <a:xfrm>
              <a:off x="4572000" y="2106128"/>
              <a:ext cx="4320480" cy="2566969"/>
              <a:chOff x="4572000" y="2106128"/>
              <a:chExt cx="4320480" cy="2566969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572000" y="2106128"/>
                <a:ext cx="4320480" cy="25669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6016" y="2202954"/>
                <a:ext cx="4065270" cy="2350770"/>
              </a:xfrm>
              <a:prstGeom prst="rect">
                <a:avLst/>
              </a:prstGeom>
            </p:spPr>
          </p:pic>
        </p:grpSp>
        <p:cxnSp>
          <p:nvCxnSpPr>
            <p:cNvPr id="27" name="Straight Arrow Connector 26"/>
            <p:cNvCxnSpPr/>
            <p:nvPr/>
          </p:nvCxnSpPr>
          <p:spPr>
            <a:xfrm flipH="1">
              <a:off x="4006650" y="3237984"/>
              <a:ext cx="637358" cy="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4644008" y="2194664"/>
            <a:ext cx="4248472" cy="3297560"/>
            <a:chOff x="4644008" y="1715616"/>
            <a:chExt cx="4248472" cy="3297560"/>
          </a:xfrm>
        </p:grpSpPr>
        <p:sp>
          <p:nvSpPr>
            <p:cNvPr id="33" name="Rectangle 32"/>
            <p:cNvSpPr/>
            <p:nvPr/>
          </p:nvSpPr>
          <p:spPr>
            <a:xfrm>
              <a:off x="4644008" y="1715616"/>
              <a:ext cx="4248472" cy="3297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9826" y="1759324"/>
              <a:ext cx="4065270" cy="315087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1412776"/>
                <a:ext cx="914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𝑤</m:t>
                      </m:r>
                      <m:r>
                        <a:rPr lang="cs-CZ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e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cs-CZ" sz="2400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12776"/>
                <a:ext cx="9144000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 flipH="1">
            <a:off x="3923928" y="4581128"/>
            <a:ext cx="792088" cy="571018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07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88" y="169968"/>
            <a:ext cx="2859024" cy="4693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9087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accent2"/>
                </a:solidFill>
              </a:rPr>
              <a:t>Mnohoznačnost funkcí</a:t>
            </a:r>
            <a:endParaRPr lang="cs-CZ" sz="2800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96759" y="2400510"/>
                <a:ext cx="19989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Komplexní rovina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𝑧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59" y="2400510"/>
                <a:ext cx="1998977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2439" t="-8333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875640" y="1907540"/>
                <a:ext cx="20326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Komplexní rovina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𝑤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640" y="1907540"/>
                <a:ext cx="2032635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2703"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0" y="6084004"/>
                <a:ext cx="914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 smtClean="0">
                    <a:solidFill>
                      <a:schemeClr val="accent5"/>
                    </a:solidFill>
                  </a:rPr>
                  <a:t>Logaritmická funkce </a:t>
                </a:r>
                <a14:m>
                  <m:oMath xmlns:m="http://schemas.openxmlformats.org/officeDocument/2006/math">
                    <m:r>
                      <a:rPr lang="cs-CZ" b="0" i="1" dirty="0" smtClean="0">
                        <a:solidFill>
                          <a:schemeClr val="accent5"/>
                        </a:solidFill>
                        <a:latin typeface="Cambria Math"/>
                      </a:rPr>
                      <m:t>𝑧</m:t>
                    </m:r>
                    <m:r>
                      <a:rPr lang="cs-CZ" i="1" dirty="0" smtClean="0">
                        <a:solidFill>
                          <a:schemeClr val="accent5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accent5"/>
                        </a:solidFill>
                        <a:latin typeface="Cambria Math"/>
                      </a:rPr>
                      <m:t>l</m:t>
                    </m:r>
                    <m:r>
                      <m:rPr>
                        <m:sty m:val="p"/>
                      </m:rPr>
                      <a:rPr lang="cs-CZ" i="0" dirty="0">
                        <a:solidFill>
                          <a:schemeClr val="accent5"/>
                        </a:solidFill>
                        <a:latin typeface="Cambria Math"/>
                      </a:rPr>
                      <m:t>n</m:t>
                    </m:r>
                    <m:r>
                      <a:rPr lang="en-US" b="0" i="0" dirty="0" smtClean="0">
                        <a:solidFill>
                          <a:schemeClr val="accent5"/>
                        </a:solidFill>
                        <a:latin typeface="Cambria Math"/>
                      </a:rPr>
                      <m:t> </m:t>
                    </m:r>
                    <m:r>
                      <a:rPr lang="cs-CZ" b="0" i="1" dirty="0" smtClean="0">
                        <a:solidFill>
                          <a:schemeClr val="accent5"/>
                        </a:solidFill>
                        <a:latin typeface="Cambria Math"/>
                      </a:rPr>
                      <m:t>𝑤</m:t>
                    </m:r>
                  </m:oMath>
                </a14:m>
                <a:r>
                  <a:rPr lang="cs-CZ" dirty="0">
                    <a:solidFill>
                      <a:schemeClr val="accent5"/>
                    </a:solidFill>
                  </a:rPr>
                  <a:t> je nekonečně </a:t>
                </a:r>
                <a:r>
                  <a:rPr lang="cs-CZ" dirty="0" smtClean="0">
                    <a:solidFill>
                      <a:schemeClr val="accent5"/>
                    </a:solidFill>
                  </a:rPr>
                  <a:t>mnohoznačná.</a:t>
                </a:r>
                <a:endParaRPr lang="cs-CZ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084004"/>
                <a:ext cx="9144000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31042"/>
            <a:ext cx="3311228" cy="3007256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4644008" y="2194664"/>
            <a:ext cx="4248472" cy="3297560"/>
            <a:chOff x="4644008" y="1715616"/>
            <a:chExt cx="4248472" cy="3297560"/>
          </a:xfrm>
        </p:grpSpPr>
        <p:sp>
          <p:nvSpPr>
            <p:cNvPr id="33" name="Rectangle 32"/>
            <p:cNvSpPr/>
            <p:nvPr/>
          </p:nvSpPr>
          <p:spPr>
            <a:xfrm>
              <a:off x="4644008" y="1715616"/>
              <a:ext cx="4248472" cy="3297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9826" y="1759324"/>
              <a:ext cx="4065270" cy="315087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1412776"/>
                <a:ext cx="914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𝑧</m:t>
                      </m:r>
                      <m:r>
                        <a:rPr lang="cs-CZ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ln</m:t>
                      </m:r>
                      <m:r>
                        <a:rPr lang="cs-CZ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𝑤</m:t>
                      </m:r>
                      <m:r>
                        <a:rPr lang="cs-CZ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ln</m:t>
                      </m:r>
                      <m:d>
                        <m:dPr>
                          <m:begChr m:val="|"/>
                          <m:endChr m:val="|"/>
                          <m:ctrlP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</m:d>
                      <m:r>
                        <a:rPr lang="cs-CZ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i</m:t>
                      </m:r>
                      <m:r>
                        <a:rPr lang="cs-CZ" sz="2400" b="0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arg</m:t>
                      </m:r>
                      <m:r>
                        <a:rPr lang="cs-CZ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cs-CZ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cs-CZ" sz="2400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12776"/>
                <a:ext cx="9144000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 flipH="1">
            <a:off x="3923928" y="4581128"/>
            <a:ext cx="792088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905" y="178099"/>
            <a:ext cx="2206764" cy="135602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6372200" y="1170330"/>
            <a:ext cx="1152128" cy="3637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995936" y="4077072"/>
            <a:ext cx="720080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3995936" y="3573016"/>
            <a:ext cx="723890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67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88" y="169968"/>
            <a:ext cx="2859024" cy="4693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9087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accent2"/>
                </a:solidFill>
              </a:rPr>
              <a:t>Analytické a harmonické funkce</a:t>
            </a:r>
            <a:endParaRPr lang="cs-CZ" sz="2800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552" y="1431940"/>
                <a:ext cx="8064896" cy="5289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>
                    <a:solidFill>
                      <a:srgbClr val="000000"/>
                    </a:solidFill>
                  </a:rPr>
                  <a:t>Komplexní funkce komplexní proměnné</a:t>
                </a:r>
              </a:p>
              <a:p>
                <a:endParaRPr lang="cs-CZ" sz="2400" dirty="0" smtClean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cs-CZ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cs-CZ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i</m:t>
                      </m:r>
                      <m:r>
                        <a:rPr lang="cs-CZ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cs-CZ" sz="2400" b="0" dirty="0" smtClean="0">
                  <a:solidFill>
                    <a:srgbClr val="000000"/>
                  </a:solidFill>
                </a:endParaRPr>
              </a:p>
              <a:p>
                <a:endParaRPr lang="cs-CZ" sz="2400" b="0" dirty="0" smtClean="0">
                  <a:solidFill>
                    <a:srgbClr val="000000"/>
                  </a:solidFill>
                </a:endParaRPr>
              </a:p>
              <a:p>
                <a:r>
                  <a:rPr lang="cs-CZ" sz="2400" dirty="0" smtClean="0">
                    <a:solidFill>
                      <a:srgbClr val="000000"/>
                    </a:solidFill>
                  </a:rPr>
                  <a:t>se nazývá </a:t>
                </a:r>
                <a:r>
                  <a:rPr lang="cs-CZ" sz="2400" i="1" dirty="0" smtClean="0">
                    <a:solidFill>
                      <a:srgbClr val="000000"/>
                    </a:solidFill>
                  </a:rPr>
                  <a:t>analytická</a:t>
                </a:r>
                <a:r>
                  <a:rPr lang="cs-CZ" sz="2400" dirty="0" smtClean="0">
                    <a:solidFill>
                      <a:srgbClr val="000000"/>
                    </a:solidFill>
                  </a:rPr>
                  <a:t> (diferencovatelná) na nějaké oblasti, jestliže zde splňuje tzv. </a:t>
                </a:r>
                <a:r>
                  <a:rPr lang="cs-CZ" sz="2400" i="1" dirty="0" smtClean="0">
                    <a:solidFill>
                      <a:srgbClr val="000000"/>
                    </a:solidFill>
                  </a:rPr>
                  <a:t>Cauchy-Riemannovy rovnice</a:t>
                </a:r>
              </a:p>
              <a:p>
                <a:endParaRPr lang="cs-CZ" sz="2400" i="1" dirty="0" smtClean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𝑢</m:t>
                          </m:r>
                        </m:num>
                        <m:den>
                          <m:r>
                            <a:rPr lang="cs-CZ" sz="2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,  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𝑢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cs-CZ" sz="2400" dirty="0" smtClean="0">
                  <a:solidFill>
                    <a:srgbClr val="000000"/>
                  </a:solidFill>
                </a:endParaRPr>
              </a:p>
              <a:p>
                <a:endParaRPr lang="cs-CZ" sz="2400" dirty="0" smtClean="0">
                  <a:solidFill>
                    <a:srgbClr val="000000"/>
                  </a:solidFill>
                </a:endParaRPr>
              </a:p>
              <a:p>
                <a:r>
                  <a:rPr lang="cs-CZ" sz="2400" dirty="0" smtClean="0">
                    <a:solidFill>
                      <a:srgbClr val="000000"/>
                    </a:solidFill>
                  </a:rPr>
                  <a:t>Reálná </a:t>
                </a:r>
                <a:r>
                  <a:rPr lang="cs-CZ" sz="2400" dirty="0">
                    <a:solidFill>
                      <a:srgbClr val="000000"/>
                    </a:solidFill>
                  </a:rPr>
                  <a:t>a imaginární část </a:t>
                </a:r>
                <a:r>
                  <a:rPr lang="cs-CZ" sz="2400" dirty="0" smtClean="0">
                    <a:solidFill>
                      <a:srgbClr val="000000"/>
                    </a:solidFill>
                  </a:rPr>
                  <a:t>analytické funkce 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solidFill>
                          <a:srgbClr val="000000"/>
                        </a:solidFill>
                        <a:latin typeface="Cambria Math"/>
                      </a:rPr>
                      <m:t>𝑓</m:t>
                    </m:r>
                    <m:r>
                      <a:rPr lang="cs-CZ" sz="2400" b="0" i="1" smtClean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cs-CZ" sz="2400" b="0" i="1" smtClean="0">
                        <a:solidFill>
                          <a:srgbClr val="000000"/>
                        </a:solidFill>
                        <a:latin typeface="Cambria Math"/>
                      </a:rPr>
                      <m:t>𝑧</m:t>
                    </m:r>
                    <m:r>
                      <a:rPr lang="cs-CZ" sz="2400" b="0" i="1" smtClean="0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cs-CZ" sz="2400" dirty="0" smtClean="0">
                    <a:solidFill>
                      <a:srgbClr val="000000"/>
                    </a:solidFill>
                  </a:rPr>
                  <a:t> jsou pak navíc tzv. </a:t>
                </a:r>
                <a:r>
                  <a:rPr lang="cs-CZ" sz="2400" i="1" dirty="0" smtClean="0">
                    <a:solidFill>
                      <a:srgbClr val="000000"/>
                    </a:solidFill>
                  </a:rPr>
                  <a:t>harmonické </a:t>
                </a:r>
                <a:r>
                  <a:rPr lang="cs-CZ" sz="2400" i="1" dirty="0">
                    <a:solidFill>
                      <a:srgbClr val="000000"/>
                    </a:solidFill>
                  </a:rPr>
                  <a:t>funkce </a:t>
                </a:r>
                <a:r>
                  <a:rPr lang="cs-CZ" sz="2400" dirty="0">
                    <a:solidFill>
                      <a:srgbClr val="000000"/>
                    </a:solidFill>
                  </a:rPr>
                  <a:t>v této oblasti, tj. vyhovují </a:t>
                </a:r>
                <a:r>
                  <a:rPr lang="cs-CZ" sz="2400" dirty="0" smtClean="0">
                    <a:solidFill>
                      <a:srgbClr val="000000"/>
                    </a:solidFill>
                  </a:rPr>
                  <a:t>Laplaceově rovnici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𝑢</m:t>
                      </m:r>
                      <m:r>
                        <a:rPr lang="cs-CZ" sz="24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=0,  ∆</m:t>
                      </m:r>
                      <m:r>
                        <a:rPr lang="cs-CZ" sz="24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cs-CZ" sz="24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=0.</m:t>
                      </m:r>
                    </m:oMath>
                  </m:oMathPara>
                </a14:m>
                <a:endParaRPr lang="cs-CZ" sz="2400" b="0" dirty="0" smtClean="0">
                  <a:solidFill>
                    <a:srgbClr val="000000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431940"/>
                <a:ext cx="8064896" cy="5289718"/>
              </a:xfrm>
              <a:prstGeom prst="rect">
                <a:avLst/>
              </a:prstGeom>
              <a:blipFill rotWithShape="1">
                <a:blip r:embed="rId4"/>
                <a:stretch>
                  <a:fillRect l="-1210" t="-9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wn Arrow Callout 6"/>
          <p:cNvSpPr/>
          <p:nvPr/>
        </p:nvSpPr>
        <p:spPr>
          <a:xfrm>
            <a:off x="2566628" y="4797152"/>
            <a:ext cx="4010744" cy="1346448"/>
          </a:xfrm>
          <a:prstGeom prst="downArrow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Mnoho aplikací matematické fyziky vede na řešení Laplaceovy rovnice</a:t>
            </a:r>
          </a:p>
        </p:txBody>
      </p:sp>
    </p:spTree>
    <p:extLst>
      <p:ext uri="{BB962C8B-B14F-4D97-AF65-F5344CB8AC3E}">
        <p14:creationId xmlns:p14="http://schemas.microsoft.com/office/powerpoint/2010/main" val="145697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88" y="169968"/>
            <a:ext cx="2859024" cy="4693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9087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accent2"/>
                </a:solidFill>
              </a:rPr>
              <a:t>B</a:t>
            </a:r>
            <a:r>
              <a:rPr lang="cs-CZ" sz="2800" b="1" dirty="0" smtClean="0">
                <a:solidFill>
                  <a:schemeClr val="accent2"/>
                </a:solidFill>
              </a:rPr>
              <a:t>iharmonická funkce</a:t>
            </a:r>
            <a:endParaRPr lang="cs-CZ" sz="2800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79512" y="1628800"/>
                <a:ext cx="8856984" cy="45734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>
                    <a:solidFill>
                      <a:srgbClr val="000000"/>
                    </a:solidFill>
                  </a:rPr>
                  <a:t>V teorii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line</a:t>
                </a:r>
                <a:r>
                  <a:rPr lang="cs-CZ" dirty="0" err="1" smtClean="0">
                    <a:solidFill>
                      <a:srgbClr val="000000"/>
                    </a:solidFill>
                  </a:rPr>
                  <a:t>ární</a:t>
                </a:r>
                <a:r>
                  <a:rPr lang="cs-CZ" dirty="0" smtClean="0">
                    <a:solidFill>
                      <a:srgbClr val="000000"/>
                    </a:solidFill>
                  </a:rPr>
                  <a:t> rovinné </a:t>
                </a:r>
                <a:r>
                  <a:rPr lang="cs-CZ" dirty="0" smtClean="0">
                    <a:solidFill>
                      <a:srgbClr val="000000"/>
                    </a:solidFill>
                  </a:rPr>
                  <a:t>izotropní pružnosti je důležitou funkcí tzv. </a:t>
                </a:r>
                <a:r>
                  <a:rPr lang="cs-CZ" i="1" dirty="0" smtClean="0">
                    <a:solidFill>
                      <a:srgbClr val="000000"/>
                    </a:solidFill>
                  </a:rPr>
                  <a:t>Airyho funkce napětí</a:t>
                </a:r>
                <a:r>
                  <a:rPr lang="cs-CZ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Φ</m:t>
                    </m:r>
                    <m:r>
                      <a:rPr lang="cs-CZ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cs-CZ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cs-CZ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cs-CZ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𝑦</m:t>
                    </m:r>
                    <m:r>
                      <a:rPr lang="cs-CZ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cs-CZ" dirty="0" smtClean="0">
                    <a:solidFill>
                      <a:srgbClr val="000000"/>
                    </a:solidFill>
                  </a:rPr>
                  <a:t>, která vyhovuje </a:t>
                </a:r>
                <a:r>
                  <a:rPr lang="cs-CZ" i="1" dirty="0" smtClean="0">
                    <a:solidFill>
                      <a:srgbClr val="000000"/>
                    </a:solidFill>
                  </a:rPr>
                  <a:t>biharmonické rovnici</a:t>
                </a:r>
              </a:p>
              <a:p>
                <a:endParaRPr lang="cs-CZ" dirty="0" smtClean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ΔΔΦ</m:t>
                      </m:r>
                      <m:r>
                        <a:rPr lang="cs-CZ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=0.</m:t>
                      </m:r>
                    </m:oMath>
                  </m:oMathPara>
                </a14:m>
                <a:endParaRPr lang="cs-CZ" b="0" dirty="0" smtClean="0">
                  <a:solidFill>
                    <a:srgbClr val="000000"/>
                  </a:solidFill>
                </a:endParaRPr>
              </a:p>
              <a:p>
                <a:endParaRPr lang="cs-CZ" b="0" dirty="0" smtClean="0">
                  <a:solidFill>
                    <a:srgbClr val="000000"/>
                  </a:solidFill>
                </a:endParaRPr>
              </a:p>
              <a:p>
                <a:r>
                  <a:rPr lang="cs-CZ" dirty="0" smtClean="0">
                    <a:solidFill>
                      <a:srgbClr val="000000"/>
                    </a:solidFill>
                  </a:rPr>
                  <a:t>Pomocí Airyho funkce napětí lze vyjádřit složky tenzoru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 </a:t>
                </a:r>
                <a:r>
                  <a:rPr lang="cs-CZ" dirty="0" smtClean="0">
                    <a:solidFill>
                      <a:srgbClr val="000000"/>
                    </a:solidFill>
                  </a:rPr>
                  <a:t>napětí</a:t>
                </a:r>
              </a:p>
              <a:p>
                <a:endParaRPr lang="cs-CZ" i="1" dirty="0" smtClean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𝑥𝑥</m:t>
                          </m:r>
                        </m:sub>
                      </m:sSub>
                      <m:r>
                        <a:rPr lang="cs-CZ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cs-CZ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Φ</m:t>
                          </m:r>
                        </m:num>
                        <m:den>
                          <m:sSup>
                            <m:sSupPr>
                              <m:ctrlPr>
                                <a:rPr lang="cs-CZ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cs-CZ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𝑥𝑥</m:t>
                          </m:r>
                        </m:sub>
                      </m:sSub>
                      <m:r>
                        <a:rPr lang="cs-CZ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Φ</m:t>
                          </m:r>
                        </m:num>
                        <m:den>
                          <m:sSup>
                            <m:sSup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cs-CZ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𝑥𝑦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Φ</m:t>
                          </m:r>
                        </m:num>
                        <m:den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cs-CZ" b="0" dirty="0" smtClean="0">
                  <a:solidFill>
                    <a:srgbClr val="000000"/>
                  </a:solidFill>
                  <a:ea typeface="Cambria Math"/>
                </a:endParaRPr>
              </a:p>
              <a:p>
                <a:endParaRPr lang="en-US" b="0" dirty="0" smtClean="0">
                  <a:solidFill>
                    <a:srgbClr val="000000"/>
                  </a:solidFill>
                  <a:ea typeface="Cambria Math"/>
                </a:endParaRPr>
              </a:p>
              <a:p>
                <a:r>
                  <a:rPr lang="cs-CZ" dirty="0" smtClean="0">
                    <a:solidFill>
                      <a:srgbClr val="000000"/>
                    </a:solidFill>
                  </a:rPr>
                  <a:t>Airyho funkce napětí jde vyjádřit pomocí harmonických funkcí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Ψ</m:t>
                        </m:r>
                      </m:e>
                      <m:sub>
                        <m:r>
                          <a:rPr lang="cs-CZ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 smtClean="0">
                    <a:solidFill>
                      <a:srgbClr val="000000"/>
                    </a:solidFill>
                  </a:rPr>
                  <a:t> následovně</a:t>
                </a:r>
              </a:p>
              <a:p>
                <a:endParaRPr lang="cs-CZ" dirty="0" smtClean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Φ</m:t>
                      </m:r>
                      <m:d>
                        <m:dPr>
                          <m:ctrlP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cs-CZ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Ψ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cs-CZ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Ψ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cs-CZ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𝑟</m:t>
                      </m:r>
                      <m:func>
                        <m:funcPr>
                          <m:ctrlP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func>
                      <m:r>
                        <a:rPr lang="cs-CZ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Ψ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cs-CZ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𝑟</m:t>
                      </m:r>
                      <m:func>
                        <m:func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func>
                      <m:r>
                        <a:rPr lang="cs-CZ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Ψ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sSup>
                        <m:sSupPr>
                          <m:ctrl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cs-CZ" b="0" dirty="0" smtClean="0">
                  <a:solidFill>
                    <a:srgbClr val="000000"/>
                  </a:solidFill>
                  <a:ea typeface="Cambria Math"/>
                </a:endParaRPr>
              </a:p>
              <a:p>
                <a:endParaRPr lang="cs-CZ" dirty="0" smtClean="0">
                  <a:solidFill>
                    <a:srgbClr val="000000"/>
                  </a:solidFill>
                </a:endParaRPr>
              </a:p>
              <a:p>
                <a:r>
                  <a:rPr lang="cs-CZ" dirty="0">
                    <a:solidFill>
                      <a:srgbClr val="000000"/>
                    </a:solidFill>
                  </a:rPr>
                  <a:t>k</a:t>
                </a:r>
                <a:r>
                  <a:rPr lang="cs-CZ" dirty="0" smtClean="0">
                    <a:solidFill>
                      <a:srgbClr val="000000"/>
                    </a:solidFill>
                  </a:rPr>
                  <a:t>de </a:t>
                </a:r>
                <a14:m>
                  <m:oMath xmlns:m="http://schemas.openxmlformats.org/officeDocument/2006/math">
                    <m:r>
                      <a:rPr lang="cs-CZ" b="0" i="1" smtClean="0">
                        <a:solidFill>
                          <a:srgbClr val="000000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cs-CZ" dirty="0" smtClean="0">
                    <a:solidFill>
                      <a:srgbClr val="000000"/>
                    </a:solidFill>
                  </a:rPr>
                  <a:t> a </a:t>
                </a:r>
                <a14:m>
                  <m:oMath xmlns:m="http://schemas.openxmlformats.org/officeDocument/2006/math">
                    <m:r>
                      <a:rPr lang="cs-CZ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cs-CZ" dirty="0" smtClean="0">
                    <a:solidFill>
                      <a:srgbClr val="000000"/>
                    </a:solidFill>
                  </a:rPr>
                  <a:t> jsou polární souřadnice.</a:t>
                </a:r>
                <a:endParaRPr lang="cs-CZ" dirty="0">
                  <a:solidFill>
                    <a:srgbClr val="000000"/>
                  </a:solidFill>
                </a:endParaRPr>
              </a:p>
              <a:p>
                <a:endParaRPr lang="cs-CZ" dirty="0" smtClean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628800"/>
                <a:ext cx="8856984" cy="4573431"/>
              </a:xfrm>
              <a:prstGeom prst="rect">
                <a:avLst/>
              </a:prstGeom>
              <a:blipFill rotWithShape="1">
                <a:blip r:embed="rId4"/>
                <a:stretch>
                  <a:fillRect l="-551" t="-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954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88" y="169968"/>
            <a:ext cx="2859024" cy="4693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9087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accent2"/>
                </a:solidFill>
              </a:rPr>
              <a:t>Integrál </a:t>
            </a:r>
            <a:r>
              <a:rPr lang="cs-CZ" sz="2800" b="1" dirty="0">
                <a:solidFill>
                  <a:schemeClr val="accent2"/>
                </a:solidFill>
              </a:rPr>
              <a:t>Cauchyho </a:t>
            </a:r>
            <a:r>
              <a:rPr lang="cs-CZ" sz="2800" b="1" dirty="0" smtClean="0">
                <a:solidFill>
                  <a:schemeClr val="accent2"/>
                </a:solidFill>
              </a:rPr>
              <a:t>typu</a:t>
            </a:r>
            <a:endParaRPr lang="cs-CZ" sz="2800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1412776"/>
                <a:ext cx="9144000" cy="953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cs-CZ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i</m:t>
                          </m:r>
                        </m:den>
                      </m:f>
                      <m:nary>
                        <m:naryPr>
                          <m:ctrlP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cs-CZ" sz="2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cs-CZ" sz="24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sz="24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cs-CZ" sz="2400" b="0" i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d</m:t>
                              </m:r>
                              <m:r>
                                <a:rPr lang="cs-CZ" sz="2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cs-CZ" sz="2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cs-CZ" sz="2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cs-CZ" sz="2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cs-CZ" sz="2400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12776"/>
                <a:ext cx="9144000" cy="9531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08920"/>
            <a:ext cx="3902924" cy="26642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89133" y="2564904"/>
                <a:ext cx="3384376" cy="739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𝐹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𝐹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  <a:ea typeface="Cambria Math"/>
                            </a:rPr>
                            <m:t>i</m:t>
                          </m:r>
                        </m:den>
                      </m:f>
                      <m:nary>
                        <m:nary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0" i="1" smtClean="0">
                              <a:latin typeface="Cambria Math"/>
                            </a:rPr>
                            <m:t>𝐶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cs-CZ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d</m:t>
                              </m:r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133" y="2564904"/>
                <a:ext cx="3384376" cy="73969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285177" y="3411758"/>
                <a:ext cx="25922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cs-CZ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cs-CZ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−</m:t>
                        </m:r>
                      </m:sup>
                    </m:sSup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cs-CZ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cs-CZ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rgbClr val="00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cs-CZ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cs-CZ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177" y="3411758"/>
                <a:ext cx="2592288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/>
          <p:cNvSpPr/>
          <p:nvPr/>
        </p:nvSpPr>
        <p:spPr>
          <a:xfrm>
            <a:off x="3542654" y="2613606"/>
            <a:ext cx="1300115" cy="1378386"/>
          </a:xfrm>
          <a:custGeom>
            <a:avLst/>
            <a:gdLst>
              <a:gd name="connsiteX0" fmla="*/ 1300115 w 1300115"/>
              <a:gd name="connsiteY0" fmla="*/ 233166 h 1378386"/>
              <a:gd name="connsiteX1" fmla="*/ 314694 w 1300115"/>
              <a:gd name="connsiteY1" fmla="*/ 28980 h 1378386"/>
              <a:gd name="connsiteX2" fmla="*/ 3975 w 1300115"/>
              <a:gd name="connsiteY2" fmla="*/ 792459 h 1378386"/>
              <a:gd name="connsiteX3" fmla="*/ 483370 w 1300115"/>
              <a:gd name="connsiteY3" fmla="*/ 1378386 h 1378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0115" h="1378386">
                <a:moveTo>
                  <a:pt x="1300115" y="233166"/>
                </a:moveTo>
                <a:cubicBezTo>
                  <a:pt x="915416" y="84465"/>
                  <a:pt x="530717" y="-64235"/>
                  <a:pt x="314694" y="28980"/>
                </a:cubicBezTo>
                <a:cubicBezTo>
                  <a:pt x="98671" y="122195"/>
                  <a:pt x="-24138" y="567558"/>
                  <a:pt x="3975" y="792459"/>
                </a:cubicBezTo>
                <a:cubicBezTo>
                  <a:pt x="32088" y="1017360"/>
                  <a:pt x="257729" y="1197873"/>
                  <a:pt x="483370" y="1378386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Freeform 10"/>
          <p:cNvSpPr/>
          <p:nvPr/>
        </p:nvSpPr>
        <p:spPr>
          <a:xfrm>
            <a:off x="4139953" y="3752294"/>
            <a:ext cx="2416208" cy="571322"/>
          </a:xfrm>
          <a:custGeom>
            <a:avLst/>
            <a:gdLst>
              <a:gd name="connsiteX0" fmla="*/ 2192785 w 2192785"/>
              <a:gd name="connsiteY0" fmla="*/ 0 h 571322"/>
              <a:gd name="connsiteX1" fmla="*/ 1367161 w 2192785"/>
              <a:gd name="connsiteY1" fmla="*/ 541538 h 571322"/>
              <a:gd name="connsiteX2" fmla="*/ 0 w 2192785"/>
              <a:gd name="connsiteY2" fmla="*/ 452762 h 571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92785" h="571322">
                <a:moveTo>
                  <a:pt x="2192785" y="0"/>
                </a:moveTo>
                <a:cubicBezTo>
                  <a:pt x="1962705" y="233039"/>
                  <a:pt x="1732625" y="466078"/>
                  <a:pt x="1367161" y="541538"/>
                </a:cubicBezTo>
                <a:cubicBezTo>
                  <a:pt x="1001697" y="616998"/>
                  <a:pt x="500848" y="534880"/>
                  <a:pt x="0" y="452762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89133" y="4437112"/>
                <a:ext cx="28609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>
                    <a:solidFill>
                      <a:schemeClr val="accent6"/>
                    </a:solidFill>
                  </a:rPr>
                  <a:t>Limitní hodnota funkce </a:t>
                </a:r>
                <a14:m>
                  <m:oMath xmlns:m="http://schemas.openxmlformats.org/officeDocument/2006/math">
                    <m:r>
                      <a:rPr lang="cs-CZ" b="0" i="1" smtClean="0">
                        <a:solidFill>
                          <a:schemeClr val="accent6"/>
                        </a:solidFill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cs-CZ" dirty="0" smtClean="0">
                    <a:solidFill>
                      <a:schemeClr val="accent6"/>
                    </a:solidFill>
                  </a:rPr>
                  <a:t/>
                </a:r>
                <a:br>
                  <a:rPr lang="cs-CZ" dirty="0" smtClean="0">
                    <a:solidFill>
                      <a:schemeClr val="accent6"/>
                    </a:solidFill>
                  </a:rPr>
                </a:br>
                <a:r>
                  <a:rPr lang="cs-CZ" dirty="0" smtClean="0">
                    <a:solidFill>
                      <a:schemeClr val="accent6"/>
                    </a:solidFill>
                  </a:rPr>
                  <a:t>z vnějšku oblasti.</a:t>
                </a:r>
                <a:endParaRPr lang="cs-CZ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133" y="4437112"/>
                <a:ext cx="2860911" cy="646331"/>
              </a:xfrm>
              <a:prstGeom prst="rect">
                <a:avLst/>
              </a:prstGeom>
              <a:blipFill rotWithShape="1">
                <a:blip r:embed="rId8"/>
                <a:stretch>
                  <a:fillRect l="-1706" t="-4717" b="-141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331030" y="2161492"/>
                <a:ext cx="28609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>
                    <a:solidFill>
                      <a:schemeClr val="accent6"/>
                    </a:solidFill>
                  </a:rPr>
                  <a:t>Limitní hodnota funkce </a:t>
                </a:r>
                <a14:m>
                  <m:oMath xmlns:m="http://schemas.openxmlformats.org/officeDocument/2006/math">
                    <m:r>
                      <a:rPr lang="cs-CZ" b="0" i="1" smtClean="0">
                        <a:solidFill>
                          <a:schemeClr val="accent6"/>
                        </a:solidFill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endParaRPr lang="cs-CZ" b="0" dirty="0" smtClean="0">
                  <a:solidFill>
                    <a:schemeClr val="accent6"/>
                  </a:solidFill>
                </a:endParaRPr>
              </a:p>
              <a:p>
                <a:r>
                  <a:rPr lang="cs-CZ" dirty="0" smtClean="0">
                    <a:solidFill>
                      <a:schemeClr val="accent6"/>
                    </a:solidFill>
                  </a:rPr>
                  <a:t>z vnitřku oblasti.</a:t>
                </a:r>
                <a:endParaRPr lang="cs-CZ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30" y="2161492"/>
                <a:ext cx="2860911" cy="646331"/>
              </a:xfrm>
              <a:prstGeom prst="rect">
                <a:avLst/>
              </a:prstGeom>
              <a:blipFill rotWithShape="1">
                <a:blip r:embed="rId9"/>
                <a:stretch>
                  <a:fillRect l="-1702" t="-4717" b="-141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11560" y="5373216"/>
                <a:ext cx="799288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>
                    <a:solidFill>
                      <a:schemeClr val="accent5"/>
                    </a:solidFill>
                  </a:rPr>
                  <a:t>Cauchyho integrál umožňuje vyjádřit analytickou funkci </a:t>
                </a:r>
                <a14:m>
                  <m:oMath xmlns:m="http://schemas.openxmlformats.org/officeDocument/2006/math">
                    <m:r>
                      <a:rPr lang="cs-CZ" b="0" i="1" smtClean="0">
                        <a:solidFill>
                          <a:schemeClr val="accent5"/>
                        </a:solidFill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b="0" i="1" smtClean="0">
                            <a:solidFill>
                              <a:schemeClr val="accent5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solidFill>
                              <a:schemeClr val="accent5"/>
                            </a:solidFill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cs-CZ" b="0" i="1" smtClean="0">
                        <a:solidFill>
                          <a:schemeClr val="accent5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cs-CZ" dirty="0" smtClean="0">
                    <a:solidFill>
                      <a:schemeClr val="accent5"/>
                    </a:solidFill>
                  </a:rPr>
                  <a:t>unvnitř nebo vně nějaké oblasti pomocí hodnot funkce </a:t>
                </a:r>
                <a14:m>
                  <m:oMath xmlns:m="http://schemas.openxmlformats.org/officeDocument/2006/math">
                    <m:r>
                      <a:rPr lang="cs-CZ" b="0" i="1" smtClean="0">
                        <a:solidFill>
                          <a:schemeClr val="accent5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cs-CZ" b="0" i="1" smtClean="0">
                            <a:solidFill>
                              <a:schemeClr val="accent5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solidFill>
                              <a:schemeClr val="accent5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cs-CZ" dirty="0" smtClean="0">
                    <a:solidFill>
                      <a:schemeClr val="accent5"/>
                    </a:solidFill>
                  </a:rPr>
                  <a:t> na hranici této oblasti. Přičemž se funkce 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chemeClr val="accent5"/>
                        </a:solidFill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solidFill>
                              <a:schemeClr val="accent5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chemeClr val="accent5"/>
                            </a:solidFill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cs-CZ" dirty="0" smtClean="0">
                    <a:solidFill>
                      <a:schemeClr val="accent5"/>
                    </a:solidFill>
                  </a:rPr>
                  <a:t> na hranici oblasti chová skokově.</a:t>
                </a:r>
                <a:endParaRPr lang="cs-CZ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373216"/>
                <a:ext cx="7992888" cy="923330"/>
              </a:xfrm>
              <a:prstGeom prst="rect">
                <a:avLst/>
              </a:prstGeom>
              <a:blipFill rotWithShape="1">
                <a:blip r:embed="rId10"/>
                <a:stretch>
                  <a:fillRect l="-610" t="-3289" r="-458" b="-92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Up Arrow Callout 14"/>
          <p:cNvSpPr/>
          <p:nvPr/>
        </p:nvSpPr>
        <p:spPr>
          <a:xfrm>
            <a:off x="4889133" y="3991256"/>
            <a:ext cx="3528392" cy="1381960"/>
          </a:xfrm>
          <a:prstGeom prst="upArrow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Možnost řešit hraniční problémy pružnosti a pevnosti !!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2061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  <p:bldP spid="8" grpId="0" animBg="1"/>
      <p:bldP spid="11" grpId="0" animBg="1"/>
      <p:bldP spid="13" grpId="0"/>
      <p:bldP spid="24" grpId="0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3223</TotalTime>
  <Words>3893</Words>
  <Application>Microsoft Office PowerPoint</Application>
  <PresentationFormat>Předvádění na obrazovce (4:3)</PresentationFormat>
  <Paragraphs>366</Paragraphs>
  <Slides>37</Slides>
  <Notes>37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38" baseType="lpstr"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Prvni</dc:creator>
  <cp:lastModifiedBy>Tomáš Profant</cp:lastModifiedBy>
  <cp:revision>264</cp:revision>
  <cp:lastPrinted>2011-11-24T06:52:18Z</cp:lastPrinted>
  <dcterms:created xsi:type="dcterms:W3CDTF">2011-11-18T21:07:57Z</dcterms:created>
  <dcterms:modified xsi:type="dcterms:W3CDTF">2011-11-25T07:30:08Z</dcterms:modified>
</cp:coreProperties>
</file>