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7" r:id="rId20"/>
    <p:sldId id="274" r:id="rId21"/>
    <p:sldId id="275" r:id="rId22"/>
    <p:sldId id="276" r:id="rId23"/>
    <p:sldId id="278" r:id="rId24"/>
    <p:sldId id="279" r:id="rId25"/>
    <p:sldId id="280" r:id="rId26"/>
    <p:sldId id="281" r:id="rId27"/>
    <p:sldId id="282" r:id="rId28"/>
    <p:sldId id="28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5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9" autoAdjust="0"/>
    <p:restoredTop sz="81584" autoAdjust="0"/>
  </p:normalViewPr>
  <p:slideViewPr>
    <p:cSldViewPr snapToGrid="0">
      <p:cViewPr varScale="1">
        <p:scale>
          <a:sx n="110" d="100"/>
          <a:sy n="110" d="100"/>
        </p:scale>
        <p:origin x="12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156C7B-8726-48AC-AE51-2F023939D2C8}" type="datetimeFigureOut">
              <a:rPr lang="en-US" smtClean="0"/>
              <a:t>9/4/2024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967A11-E26A-424E-B1B1-E0524A392E07}" type="slidenum">
              <a:rPr lang="en-US" smtClean="0"/>
              <a:t>‹#›</a:t>
            </a:fld>
            <a:endParaRPr lang="en-US"/>
          </a:p>
        </p:txBody>
      </p:sp>
    </p:spTree>
    <p:extLst>
      <p:ext uri="{BB962C8B-B14F-4D97-AF65-F5344CB8AC3E}">
        <p14:creationId xmlns:p14="http://schemas.microsoft.com/office/powerpoint/2010/main" val="2375816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presentation is about another physical phenomenon into which can be implemented gradient elasticity. It the flexoelectric effect in the dielectrics, more precisely, I am going to talk about the direct formulation of the flexoelectric effect. I am going to present the results published in this article. It is the particular result of the project I was able to participate and similarly to the previous one, it was a big experience and enjoy for me, because it was a project managed by brothers Jan and Vladimir </a:t>
            </a:r>
            <a:r>
              <a:rPr lang="en-US" dirty="0" err="1"/>
              <a:t>Sladek</a:t>
            </a:r>
            <a:r>
              <a:rPr lang="en-US" dirty="0"/>
              <a:t> from Slovak Academy of Science. </a:t>
            </a:r>
          </a:p>
        </p:txBody>
      </p:sp>
      <p:sp>
        <p:nvSpPr>
          <p:cNvPr id="4" name="Slide Number Placeholder 3"/>
          <p:cNvSpPr>
            <a:spLocks noGrp="1"/>
          </p:cNvSpPr>
          <p:nvPr>
            <p:ph type="sldNum" sz="quarter" idx="5"/>
          </p:nvPr>
        </p:nvSpPr>
        <p:spPr/>
        <p:txBody>
          <a:bodyPr/>
          <a:lstStyle/>
          <a:p>
            <a:fld id="{93967A11-E26A-424E-B1B1-E0524A392E07}" type="slidenum">
              <a:rPr lang="en-US" smtClean="0"/>
              <a:t>1</a:t>
            </a:fld>
            <a:endParaRPr lang="en-US"/>
          </a:p>
        </p:txBody>
      </p:sp>
    </p:spTree>
    <p:extLst>
      <p:ext uri="{BB962C8B-B14F-4D97-AF65-F5344CB8AC3E}">
        <p14:creationId xmlns:p14="http://schemas.microsoft.com/office/powerpoint/2010/main" val="26998642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mbria" panose="02040503050406030204" pitchFamily="18" charset="0"/>
                    <a:ea typeface="Times New Roman" panose="02020603050405020304" pitchFamily="18" charset="0"/>
                    <a:cs typeface="Times New Roman" panose="02020603050405020304" pitchFamily="18" charset="0"/>
                  </a:rPr>
                  <a:t>Supposing the stress free and</a:t>
                </a:r>
                <a:r>
                  <a:rPr lang="en-GB" sz="1200" baseline="0" dirty="0">
                    <a:effectLst/>
                    <a:latin typeface="Cambria" panose="02040503050406030204" pitchFamily="18" charset="0"/>
                    <a:ea typeface="Times New Roman" panose="02020603050405020304" pitchFamily="18" charset="0"/>
                    <a:cs typeface="Times New Roman" panose="02020603050405020304" pitchFamily="18" charset="0"/>
                  </a:rPr>
                  <a:t> charge or electric field free crack surfaces</a:t>
                </a:r>
                <a:r>
                  <a:rPr lang="en-GB" sz="1200" dirty="0">
                    <a:effectLst/>
                    <a:latin typeface="Cambria" panose="02040503050406030204" pitchFamily="18" charset="0"/>
                    <a:ea typeface="Times New Roman" panose="02020603050405020304" pitchFamily="18" charset="0"/>
                    <a:cs typeface="Times New Roman" panose="02020603050405020304" pitchFamily="18" charset="0"/>
                  </a:rPr>
                  <a:t>, the fulfilling of the these boundary conditions </a:t>
                </a:r>
                <a:r>
                  <a:rPr lang="en-GB" sz="1200" dirty="0">
                    <a:effectLst/>
                    <a:latin typeface="Cambria" panose="02040503050406030204" pitchFamily="18" charset="0"/>
                    <a:ea typeface="Calibri" panose="020F0502020204030204" pitchFamily="34" charset="0"/>
                    <a:cs typeface="Times New Roman" panose="02020603050405020304" pitchFamily="18" charset="0"/>
                  </a:rPr>
                  <a:t>leads to the asymptotic solution whose exponent of the dominant terms for the displacement field is </a:t>
                </a:r>
                <a14:m>
                  <m:oMath xmlns:m="http://schemas.openxmlformats.org/officeDocument/2006/math">
                    <m:sSup>
                      <m:sSupPr>
                        <m:ctrlPr>
                          <a:rPr lang="en-US" sz="1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GB" sz="1200" i="1">
                            <a:effectLst/>
                            <a:latin typeface="Cambria Math" panose="02040503050406030204" pitchFamily="18" charset="0"/>
                            <a:ea typeface="Calibri" panose="020F0502020204030204" pitchFamily="34" charset="0"/>
                            <a:cs typeface="Times New Roman" panose="02020603050405020304" pitchFamily="18" charset="0"/>
                          </a:rPr>
                          <m:t>𝑝</m:t>
                        </m:r>
                      </m:e>
                      <m:sup>
                        <m:r>
                          <a:rPr lang="en-GB" sz="1200" i="1">
                            <a:effectLst/>
                            <a:latin typeface="Cambria Math" panose="02040503050406030204" pitchFamily="18" charset="0"/>
                            <a:ea typeface="Calibri" panose="020F0502020204030204" pitchFamily="34" charset="0"/>
                            <a:cs typeface="Times New Roman" panose="02020603050405020304" pitchFamily="18" charset="0"/>
                          </a:rPr>
                          <m:t>𝑖𝑛</m:t>
                        </m:r>
                      </m:sup>
                    </m:sSup>
                    <m:r>
                      <a:rPr lang="en-GB" sz="1200" i="1">
                        <a:effectLst/>
                        <a:latin typeface="Cambria Math" panose="02040503050406030204" pitchFamily="18" charset="0"/>
                        <a:ea typeface="Calibri" panose="020F0502020204030204" pitchFamily="34" charset="0"/>
                        <a:cs typeface="Times New Roman" panose="02020603050405020304" pitchFamily="18" charset="0"/>
                      </a:rPr>
                      <m:t>=</m:t>
                    </m:r>
                    <m:f>
                      <m:fPr>
                        <m:type m:val="lin"/>
                        <m:ctrlPr>
                          <a:rPr lang="en-US" sz="1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GB" sz="1200" i="1">
                            <a:effectLst/>
                            <a:latin typeface="Cambria Math" panose="02040503050406030204" pitchFamily="18" charset="0"/>
                            <a:ea typeface="Calibri" panose="020F0502020204030204" pitchFamily="34" charset="0"/>
                            <a:cs typeface="Times New Roman" panose="02020603050405020304" pitchFamily="18" charset="0"/>
                          </a:rPr>
                          <m:t>3</m:t>
                        </m:r>
                      </m:num>
                      <m:den>
                        <m:r>
                          <a:rPr lang="en-GB" sz="1200" i="1">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en-GB" sz="1200" dirty="0">
                    <a:effectLst/>
                    <a:latin typeface="Cambria" panose="02040503050406030204" pitchFamily="18" charset="0"/>
                    <a:ea typeface="Times New Roman" panose="02020603050405020304" pitchFamily="18" charset="0"/>
                    <a:cs typeface="Times New Roman" panose="02020603050405020304" pitchFamily="18" charset="0"/>
                  </a:rPr>
                  <a:t> associated with generally five independent amplitude factors. It</a:t>
                </a:r>
                <a:r>
                  <a:rPr lang="en-GB" sz="1200" baseline="0" dirty="0">
                    <a:effectLst/>
                    <a:latin typeface="Cambria" panose="02040503050406030204" pitchFamily="18" charset="0"/>
                    <a:ea typeface="Times New Roman" panose="02020603050405020304" pitchFamily="18" charset="0"/>
                    <a:cs typeface="Times New Roman" panose="02020603050405020304" pitchFamily="18" charset="0"/>
                  </a:rPr>
                  <a:t> is shown only the asymptotic solution for u and phi only for KI mode loading due to the brevity.</a:t>
                </a:r>
                <a:r>
                  <a:rPr lang="en-GB" sz="1200" dirty="0">
                    <a:effectLst/>
                    <a:latin typeface="Cambria" panose="02040503050406030204" pitchFamily="18" charset="0"/>
                    <a:ea typeface="Times New Roman" panose="02020603050405020304" pitchFamily="18" charset="0"/>
                    <a:cs typeface="Times New Roman" panose="02020603050405020304" pitchFamily="18" charset="0"/>
                  </a:rPr>
                  <a:t> The asymptotic solution can be derived using the standard </a:t>
                </a:r>
                <a:r>
                  <a:rPr lang="en-GB" sz="1200" dirty="0" err="1">
                    <a:effectLst/>
                    <a:latin typeface="Cambria" panose="02040503050406030204" pitchFamily="18" charset="0"/>
                    <a:ea typeface="Calibri" panose="020F0502020204030204" pitchFamily="34" charset="0"/>
                    <a:cs typeface="Times New Roman" panose="02020603050405020304" pitchFamily="18" charset="0"/>
                  </a:rPr>
                  <a:t>Knein</a:t>
                </a:r>
                <a:r>
                  <a:rPr lang="en-GB" sz="1200" dirty="0">
                    <a:effectLst/>
                    <a:latin typeface="Cambria" panose="02040503050406030204" pitchFamily="18" charset="0"/>
                    <a:ea typeface="Calibri" panose="020F0502020204030204" pitchFamily="34" charset="0"/>
                    <a:cs typeface="Times New Roman" panose="02020603050405020304" pitchFamily="18" charset="0"/>
                  </a:rPr>
                  <a:t>-Williams asymptotic technique,</a:t>
                </a:r>
                <a:r>
                  <a:rPr lang="en-GB" sz="1200" baseline="0" dirty="0">
                    <a:effectLst/>
                    <a:latin typeface="Cambria" panose="02040503050406030204" pitchFamily="18" charset="0"/>
                    <a:ea typeface="Calibri" panose="020F0502020204030204" pitchFamily="34" charset="0"/>
                    <a:cs typeface="Times New Roman" panose="02020603050405020304" pitchFamily="18" charset="0"/>
                  </a:rPr>
                  <a:t> such as shown e.g. these articles.</a:t>
                </a:r>
                <a:r>
                  <a:rPr lang="en-US" dirty="0"/>
                  <a:t> </a:t>
                </a:r>
                <a:r>
                  <a:rPr lang="en-GB" sz="1800" dirty="0">
                    <a:effectLst/>
                    <a:latin typeface="Cambria" panose="02040503050406030204" pitchFamily="18" charset="0"/>
                    <a:ea typeface="Times New Roman" panose="02020603050405020304" pitchFamily="18" charset="0"/>
                    <a:cs typeface="Times New Roman" panose="02020603050405020304" pitchFamily="18" charset="0"/>
                  </a:rPr>
                  <a:t>The amplitude factors </a:t>
                </a:r>
                <a14:m>
                  <m:oMath xmlns:m="http://schemas.openxmlformats.org/officeDocument/2006/math">
                    <m:sSub>
                      <m:sSubPr>
                        <m:ctrlPr>
                          <a:rPr lang="en-US" i="1">
                            <a:effectLst/>
                            <a:latin typeface="Cambria Math" panose="02040503050406030204" pitchFamily="18" charset="0"/>
                            <a:ea typeface="Times New Roman" panose="02020603050405020304" pitchFamily="18" charset="0"/>
                          </a:rPr>
                        </m:ctrlPr>
                      </m:sSubPr>
                      <m:e>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𝛤</m:t>
                        </m:r>
                      </m:e>
                      <m:sub>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1</m:t>
                        </m:r>
                      </m:sub>
                    </m:sSub>
                  </m:oMath>
                </a14:m>
                <a:r>
                  <a:rPr lang="en-GB" sz="1800" dirty="0">
                    <a:effectLst/>
                    <a:latin typeface="Cambria" panose="02040503050406030204" pitchFamily="18"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i="1">
                            <a:effectLst/>
                            <a:latin typeface="Cambria Math" panose="02040503050406030204" pitchFamily="18" charset="0"/>
                            <a:ea typeface="Times New Roman" panose="02020603050405020304" pitchFamily="18" charset="0"/>
                          </a:rPr>
                        </m:ctrlPr>
                      </m:sSubPr>
                      <m:e>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𝛤</m:t>
                        </m:r>
                      </m:e>
                      <m:sub>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2</m:t>
                        </m:r>
                      </m:sub>
                    </m:sSub>
                  </m:oMath>
                </a14:m>
                <a:r>
                  <a:rPr lang="en-GB" sz="1800" dirty="0">
                    <a:effectLst/>
                    <a:latin typeface="Cambria" panose="02040503050406030204" pitchFamily="18"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i="1">
                            <a:effectLst/>
                            <a:latin typeface="Cambria Math" panose="02040503050406030204" pitchFamily="18" charset="0"/>
                            <a:ea typeface="Times New Roman" panose="02020603050405020304" pitchFamily="18" charset="0"/>
                          </a:rPr>
                        </m:ctrlPr>
                      </m:sSubPr>
                      <m:e>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𝛤</m:t>
                        </m:r>
                      </m:e>
                      <m:sub>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3</m:t>
                        </m:r>
                      </m:sub>
                    </m:sSub>
                  </m:oMath>
                </a14:m>
                <a:r>
                  <a:rPr lang="en-GB" sz="1800" dirty="0">
                    <a:effectLst/>
                    <a:latin typeface="Cambria" panose="02040503050406030204" pitchFamily="18" charset="0"/>
                    <a:ea typeface="Times New Roman" panose="02020603050405020304" pitchFamily="18" charset="0"/>
                    <a:cs typeface="Times New Roman" panose="02020603050405020304" pitchFamily="18" charset="0"/>
                  </a:rPr>
                  <a:t> and </a:t>
                </a:r>
                <a14:m>
                  <m:oMath xmlns:m="http://schemas.openxmlformats.org/officeDocument/2006/math">
                    <m:sSub>
                      <m:sSubPr>
                        <m:ctrlPr>
                          <a:rPr lang="en-US" i="1">
                            <a:effectLst/>
                            <a:latin typeface="Cambria Math" panose="02040503050406030204" pitchFamily="18" charset="0"/>
                            <a:ea typeface="Times New Roman" panose="02020603050405020304" pitchFamily="18" charset="0"/>
                          </a:rPr>
                        </m:ctrlPr>
                      </m:sSubPr>
                      <m:e>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𝐶</m:t>
                        </m:r>
                      </m:e>
                      <m:sub>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0</m:t>
                        </m:r>
                      </m:sub>
                    </m:sSub>
                  </m:oMath>
                </a14:m>
                <a:r>
                  <a:rPr lang="en-GB" sz="1800" dirty="0">
                    <a:effectLst/>
                    <a:latin typeface="Cambria" panose="02040503050406030204" pitchFamily="18" charset="0"/>
                    <a:ea typeface="Times New Roman" panose="02020603050405020304" pitchFamily="18" charset="0"/>
                    <a:cs typeface="Times New Roman" panose="02020603050405020304" pitchFamily="18" charset="0"/>
                  </a:rPr>
                  <a:t> are associated with the so-called lower-order terms of the asymptotic solution and the Cauchy type stresses and electric potential at the crack tip. The amplitude factors </a:t>
                </a:r>
                <a14:m>
                  <m:oMath xmlns:m="http://schemas.openxmlformats.org/officeDocument/2006/math">
                    <m:sSub>
                      <m:sSubPr>
                        <m:ctrlPr>
                          <a:rPr lang="en-US" i="1">
                            <a:effectLst/>
                            <a:latin typeface="Cambria Math" panose="02040503050406030204" pitchFamily="18" charset="0"/>
                            <a:ea typeface="Times New Roman" panose="02020603050405020304" pitchFamily="18" charset="0"/>
                          </a:rPr>
                        </m:ctrlPr>
                      </m:sSubPr>
                      <m:e>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𝐴</m:t>
                        </m:r>
                      </m:e>
                      <m:sub>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1,…,4</m:t>
                        </m:r>
                      </m:sub>
                    </m:sSub>
                  </m:oMath>
                </a14:m>
                <a:r>
                  <a:rPr lang="en-GB" sz="1800" dirty="0">
                    <a:effectLst/>
                    <a:latin typeface="Cambria" panose="02040503050406030204" pitchFamily="18" charset="0"/>
                    <a:ea typeface="Times New Roman" panose="02020603050405020304" pitchFamily="18" charset="0"/>
                    <a:cs typeface="Times New Roman" panose="02020603050405020304" pitchFamily="18" charset="0"/>
                  </a:rPr>
                  <a:t> and </a:t>
                </a:r>
                <a14:m>
                  <m:oMath xmlns:m="http://schemas.openxmlformats.org/officeDocument/2006/math">
                    <m:sSub>
                      <m:sSubPr>
                        <m:ctrlPr>
                          <a:rPr lang="en-US" i="1">
                            <a:effectLst/>
                            <a:latin typeface="Cambria Math" panose="02040503050406030204" pitchFamily="18" charset="0"/>
                            <a:ea typeface="Times New Roman" panose="02020603050405020304" pitchFamily="18" charset="0"/>
                          </a:rPr>
                        </m:ctrlPr>
                      </m:sSubPr>
                      <m:e>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𝐵</m:t>
                        </m:r>
                      </m:e>
                      <m:sub>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1,…,4</m:t>
                        </m:r>
                      </m:sub>
                    </m:sSub>
                  </m:oMath>
                </a14:m>
                <a:r>
                  <a:rPr lang="en-GB" sz="1800" dirty="0">
                    <a:effectLst/>
                    <a:latin typeface="Cambria" panose="02040503050406030204" pitchFamily="18" charset="0"/>
                    <a:ea typeface="Times New Roman" panose="02020603050405020304" pitchFamily="18" charset="0"/>
                    <a:cs typeface="Times New Roman" panose="02020603050405020304" pitchFamily="18" charset="0"/>
                  </a:rPr>
                  <a:t> are the amplitude factors associated with the dominant terms of the asymptotic solution for the case of mode I and mode II loadings. The parameter </a:t>
                </a:r>
                <a14:m>
                  <m:oMath xmlns:m="http://schemas.openxmlformats.org/officeDocument/2006/math">
                    <m:sSub>
                      <m:sSubPr>
                        <m:ctrlPr>
                          <a:rPr lang="en-US" i="1">
                            <a:effectLst/>
                            <a:latin typeface="Cambria Math" panose="02040503050406030204" pitchFamily="18" charset="0"/>
                            <a:ea typeface="Times New Roman" panose="02020603050405020304" pitchFamily="18" charset="0"/>
                          </a:rPr>
                        </m:ctrlPr>
                      </m:sSubPr>
                      <m:e>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𝑙</m:t>
                        </m:r>
                      </m:e>
                      <m:sub>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12</m:t>
                        </m:r>
                      </m:sub>
                    </m:sSub>
                  </m:oMath>
                </a14:m>
                <a:r>
                  <a:rPr lang="en-GB" sz="1800" dirty="0">
                    <a:effectLst/>
                    <a:latin typeface="Cambria" panose="02040503050406030204" pitchFamily="18" charset="0"/>
                    <a:ea typeface="Times New Roman" panose="02020603050405020304" pitchFamily="18" charset="0"/>
                    <a:cs typeface="Times New Roman" panose="02020603050405020304" pitchFamily="18" charset="0"/>
                  </a:rPr>
                  <a:t> depends</a:t>
                </a:r>
                <a:r>
                  <a:rPr lang="en-GB" sz="1800" baseline="0" dirty="0">
                    <a:effectLst/>
                    <a:latin typeface="Cambria" panose="02040503050406030204" pitchFamily="18" charset="0"/>
                    <a:ea typeface="Times New Roman" panose="02020603050405020304" pitchFamily="18" charset="0"/>
                    <a:cs typeface="Times New Roman" panose="02020603050405020304" pitchFamily="18" charset="0"/>
                  </a:rPr>
                  <a:t> on the flexoelectric constants and internal length material parameter l and function capital phi is a complicated expression and it is not shown here.</a:t>
                </a:r>
                <a:endParaRPr lang="en-US" dirty="0"/>
              </a:p>
            </p:txBody>
          </p:sp>
        </mc:Choice>
        <mc:Fallback>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mbria" panose="02040503050406030204" pitchFamily="18" charset="0"/>
                    <a:ea typeface="Times New Roman" panose="02020603050405020304" pitchFamily="18" charset="0"/>
                    <a:cs typeface="Times New Roman" panose="02020603050405020304" pitchFamily="18" charset="0"/>
                  </a:rPr>
                  <a:t>Supposing the stress free and</a:t>
                </a:r>
                <a:r>
                  <a:rPr lang="en-GB" sz="1200" baseline="0" dirty="0">
                    <a:effectLst/>
                    <a:latin typeface="Cambria" panose="02040503050406030204" pitchFamily="18" charset="0"/>
                    <a:ea typeface="Times New Roman" panose="02020603050405020304" pitchFamily="18" charset="0"/>
                    <a:cs typeface="Times New Roman" panose="02020603050405020304" pitchFamily="18" charset="0"/>
                  </a:rPr>
                  <a:t> charge or electric field free crack surfaces</a:t>
                </a:r>
                <a:r>
                  <a:rPr lang="en-GB" sz="1200" dirty="0">
                    <a:effectLst/>
                    <a:latin typeface="Cambria" panose="02040503050406030204" pitchFamily="18" charset="0"/>
                    <a:ea typeface="Times New Roman" panose="02020603050405020304" pitchFamily="18" charset="0"/>
                    <a:cs typeface="Times New Roman" panose="02020603050405020304" pitchFamily="18" charset="0"/>
                  </a:rPr>
                  <a:t>, the fulfilling of the these boundary conditions </a:t>
                </a:r>
                <a:r>
                  <a:rPr lang="en-GB" sz="1200" dirty="0">
                    <a:effectLst/>
                    <a:latin typeface="Cambria" panose="02040503050406030204" pitchFamily="18" charset="0"/>
                    <a:ea typeface="Calibri" panose="020F0502020204030204" pitchFamily="34" charset="0"/>
                    <a:cs typeface="Times New Roman" panose="02020603050405020304" pitchFamily="18" charset="0"/>
                  </a:rPr>
                  <a:t>leads to the asymptotic solution whose exponent of the dominant terms for the displacement field is </a:t>
                </a:r>
                <a:r>
                  <a:rPr lang="en-GB" sz="1200" i="0">
                    <a:effectLst/>
                    <a:latin typeface="Cambria Math" panose="02040503050406030204" pitchFamily="18" charset="0"/>
                    <a:ea typeface="Calibri" panose="020F0502020204030204" pitchFamily="34" charset="0"/>
                    <a:cs typeface="Times New Roman" panose="02020603050405020304" pitchFamily="18" charset="0"/>
                  </a:rPr>
                  <a:t>𝑝</a:t>
                </a:r>
                <a:r>
                  <a:rPr lang="en-US" sz="1200" i="0">
                    <a:effectLst/>
                    <a:latin typeface="Cambria Math" panose="02040503050406030204" pitchFamily="18" charset="0"/>
                    <a:ea typeface="Calibri" panose="020F0502020204030204" pitchFamily="34" charset="0"/>
                    <a:cs typeface="Times New Roman" panose="02020603050405020304" pitchFamily="18" charset="0"/>
                  </a:rPr>
                  <a:t>^</a:t>
                </a:r>
                <a:r>
                  <a:rPr lang="en-GB" sz="1200" i="0">
                    <a:effectLst/>
                    <a:latin typeface="Cambria Math" panose="02040503050406030204" pitchFamily="18" charset="0"/>
                    <a:ea typeface="Calibri" panose="020F0502020204030204" pitchFamily="34" charset="0"/>
                    <a:cs typeface="Times New Roman" panose="02020603050405020304" pitchFamily="18" charset="0"/>
                  </a:rPr>
                  <a:t>𝑖𝑛=3</a:t>
                </a:r>
                <a:r>
                  <a:rPr lang="en-US" sz="1200" i="0">
                    <a:effectLst/>
                    <a:latin typeface="Cambria Math" panose="02040503050406030204" pitchFamily="18" charset="0"/>
                    <a:ea typeface="Calibri" panose="020F0502020204030204" pitchFamily="34" charset="0"/>
                    <a:cs typeface="Times New Roman" panose="02020603050405020304" pitchFamily="18" charset="0"/>
                  </a:rPr>
                  <a:t>∕</a:t>
                </a:r>
                <a:r>
                  <a:rPr lang="en-GB" sz="1200" i="0">
                    <a:effectLst/>
                    <a:latin typeface="Cambria Math" panose="02040503050406030204" pitchFamily="18" charset="0"/>
                    <a:ea typeface="Calibri" panose="020F0502020204030204" pitchFamily="34" charset="0"/>
                    <a:cs typeface="Times New Roman" panose="02020603050405020304" pitchFamily="18" charset="0"/>
                  </a:rPr>
                  <a:t>2</a:t>
                </a:r>
                <a:r>
                  <a:rPr lang="en-GB" sz="1200" dirty="0">
                    <a:effectLst/>
                    <a:latin typeface="Cambria" panose="02040503050406030204" pitchFamily="18" charset="0"/>
                    <a:ea typeface="Times New Roman" panose="02020603050405020304" pitchFamily="18" charset="0"/>
                    <a:cs typeface="Times New Roman" panose="02020603050405020304" pitchFamily="18" charset="0"/>
                  </a:rPr>
                  <a:t> associated with generally five independent amplitude factors. It</a:t>
                </a:r>
                <a:r>
                  <a:rPr lang="en-GB" sz="1200" baseline="0" dirty="0">
                    <a:effectLst/>
                    <a:latin typeface="Cambria" panose="02040503050406030204" pitchFamily="18" charset="0"/>
                    <a:ea typeface="Times New Roman" panose="02020603050405020304" pitchFamily="18" charset="0"/>
                    <a:cs typeface="Times New Roman" panose="02020603050405020304" pitchFamily="18" charset="0"/>
                  </a:rPr>
                  <a:t> is shown only the asymptotic solution for u and phi only for KI mode loading due to the brevity.</a:t>
                </a:r>
                <a:r>
                  <a:rPr lang="en-GB" sz="1200" dirty="0">
                    <a:effectLst/>
                    <a:latin typeface="Cambria" panose="02040503050406030204" pitchFamily="18" charset="0"/>
                    <a:ea typeface="Times New Roman" panose="02020603050405020304" pitchFamily="18" charset="0"/>
                    <a:cs typeface="Times New Roman" panose="02020603050405020304" pitchFamily="18" charset="0"/>
                  </a:rPr>
                  <a:t> The asymptotic solution can be derived using the standard </a:t>
                </a:r>
                <a:r>
                  <a:rPr lang="en-GB" sz="1200" dirty="0" err="1">
                    <a:effectLst/>
                    <a:latin typeface="Cambria" panose="02040503050406030204" pitchFamily="18" charset="0"/>
                    <a:ea typeface="Calibri" panose="020F0502020204030204" pitchFamily="34" charset="0"/>
                    <a:cs typeface="Times New Roman" panose="02020603050405020304" pitchFamily="18" charset="0"/>
                  </a:rPr>
                  <a:t>Knein</a:t>
                </a:r>
                <a:r>
                  <a:rPr lang="en-GB" sz="1200" dirty="0">
                    <a:effectLst/>
                    <a:latin typeface="Cambria" panose="02040503050406030204" pitchFamily="18" charset="0"/>
                    <a:ea typeface="Calibri" panose="020F0502020204030204" pitchFamily="34" charset="0"/>
                    <a:cs typeface="Times New Roman" panose="02020603050405020304" pitchFamily="18" charset="0"/>
                  </a:rPr>
                  <a:t>-Williams asymptotic technique,</a:t>
                </a:r>
                <a:r>
                  <a:rPr lang="en-GB" sz="1200" baseline="0" dirty="0">
                    <a:effectLst/>
                    <a:latin typeface="Cambria" panose="02040503050406030204" pitchFamily="18" charset="0"/>
                    <a:ea typeface="Calibri" panose="020F0502020204030204" pitchFamily="34" charset="0"/>
                    <a:cs typeface="Times New Roman" panose="02020603050405020304" pitchFamily="18" charset="0"/>
                  </a:rPr>
                  <a:t> such as shown e.g. these articles.</a:t>
                </a:r>
                <a:r>
                  <a:rPr lang="en-US" dirty="0"/>
                  <a:t> </a:t>
                </a:r>
                <a:r>
                  <a:rPr lang="en-GB" sz="1800" dirty="0">
                    <a:effectLst/>
                    <a:latin typeface="Cambria" panose="02040503050406030204" pitchFamily="18" charset="0"/>
                    <a:ea typeface="Times New Roman" panose="02020603050405020304" pitchFamily="18" charset="0"/>
                    <a:cs typeface="Times New Roman" panose="02020603050405020304" pitchFamily="18" charset="0"/>
                  </a:rPr>
                  <a:t>The amplitude factors </a:t>
                </a:r>
                <a:r>
                  <a:rPr lang="en-GB" sz="1800" i="0">
                    <a:effectLst/>
                    <a:latin typeface="Cambria Math" panose="02040503050406030204" pitchFamily="18" charset="0"/>
                    <a:ea typeface="Times New Roman" panose="02020603050405020304" pitchFamily="18" charset="0"/>
                    <a:cs typeface="Times New Roman" panose="02020603050405020304" pitchFamily="18" charset="0"/>
                  </a:rPr>
                  <a:t>𝛤</a:t>
                </a:r>
                <a:r>
                  <a:rPr lang="en-US" sz="1800" i="0">
                    <a:effectLst/>
                    <a:latin typeface="Cambria Math" panose="02040503050406030204" pitchFamily="18" charset="0"/>
                    <a:ea typeface="Times New Roman" panose="02020603050405020304" pitchFamily="18" charset="0"/>
                    <a:cs typeface="Times New Roman" panose="02020603050405020304" pitchFamily="18" charset="0"/>
                  </a:rPr>
                  <a:t>_</a:t>
                </a:r>
                <a:r>
                  <a:rPr lang="en-GB" sz="1800" i="0">
                    <a:effectLst/>
                    <a:latin typeface="Cambria Math" panose="02040503050406030204" pitchFamily="18" charset="0"/>
                    <a:ea typeface="Times New Roman" panose="02020603050405020304" pitchFamily="18" charset="0"/>
                    <a:cs typeface="Times New Roman" panose="02020603050405020304" pitchFamily="18" charset="0"/>
                  </a:rPr>
                  <a:t>1</a:t>
                </a:r>
                <a:r>
                  <a:rPr lang="en-GB"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en-GB" sz="1800" i="0">
                    <a:effectLst/>
                    <a:latin typeface="Cambria Math" panose="02040503050406030204" pitchFamily="18" charset="0"/>
                    <a:ea typeface="Times New Roman" panose="02020603050405020304" pitchFamily="18" charset="0"/>
                    <a:cs typeface="Times New Roman" panose="02020603050405020304" pitchFamily="18" charset="0"/>
                  </a:rPr>
                  <a:t>𝛤</a:t>
                </a:r>
                <a:r>
                  <a:rPr lang="en-US" sz="1800" i="0">
                    <a:effectLst/>
                    <a:latin typeface="Cambria Math" panose="02040503050406030204" pitchFamily="18" charset="0"/>
                    <a:ea typeface="Times New Roman" panose="02020603050405020304" pitchFamily="18" charset="0"/>
                    <a:cs typeface="Times New Roman" panose="02020603050405020304" pitchFamily="18" charset="0"/>
                  </a:rPr>
                  <a:t>_</a:t>
                </a:r>
                <a:r>
                  <a:rPr lang="en-GB" sz="1800" i="0">
                    <a:effectLst/>
                    <a:latin typeface="Cambria Math" panose="02040503050406030204" pitchFamily="18" charset="0"/>
                    <a:ea typeface="Times New Roman" panose="02020603050405020304" pitchFamily="18" charset="0"/>
                    <a:cs typeface="Times New Roman" panose="02020603050405020304" pitchFamily="18" charset="0"/>
                  </a:rPr>
                  <a:t>2</a:t>
                </a:r>
                <a:r>
                  <a:rPr lang="en-GB"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en-GB" sz="1800" i="0">
                    <a:effectLst/>
                    <a:latin typeface="Cambria Math" panose="02040503050406030204" pitchFamily="18" charset="0"/>
                    <a:ea typeface="Times New Roman" panose="02020603050405020304" pitchFamily="18" charset="0"/>
                    <a:cs typeface="Times New Roman" panose="02020603050405020304" pitchFamily="18" charset="0"/>
                  </a:rPr>
                  <a:t>𝛤</a:t>
                </a:r>
                <a:r>
                  <a:rPr lang="en-US" sz="1800" i="0">
                    <a:effectLst/>
                    <a:latin typeface="Cambria Math" panose="02040503050406030204" pitchFamily="18" charset="0"/>
                    <a:ea typeface="Times New Roman" panose="02020603050405020304" pitchFamily="18" charset="0"/>
                    <a:cs typeface="Times New Roman" panose="02020603050405020304" pitchFamily="18" charset="0"/>
                  </a:rPr>
                  <a:t>_</a:t>
                </a:r>
                <a:r>
                  <a:rPr lang="en-GB" sz="1800" i="0">
                    <a:effectLst/>
                    <a:latin typeface="Cambria Math" panose="02040503050406030204" pitchFamily="18" charset="0"/>
                    <a:ea typeface="Times New Roman" panose="02020603050405020304" pitchFamily="18" charset="0"/>
                    <a:cs typeface="Times New Roman" panose="02020603050405020304" pitchFamily="18" charset="0"/>
                  </a:rPr>
                  <a:t>3</a:t>
                </a:r>
                <a:r>
                  <a:rPr lang="en-GB" sz="1800" dirty="0">
                    <a:effectLst/>
                    <a:latin typeface="Cambria" panose="02040503050406030204" pitchFamily="18" charset="0"/>
                    <a:ea typeface="Times New Roman" panose="02020603050405020304" pitchFamily="18" charset="0"/>
                    <a:cs typeface="Times New Roman" panose="02020603050405020304" pitchFamily="18" charset="0"/>
                  </a:rPr>
                  <a:t> and </a:t>
                </a:r>
                <a:r>
                  <a:rPr lang="en-GB" sz="1800" i="0">
                    <a:effectLst/>
                    <a:latin typeface="Cambria Math" panose="02040503050406030204" pitchFamily="18" charset="0"/>
                    <a:ea typeface="Times New Roman" panose="02020603050405020304" pitchFamily="18" charset="0"/>
                    <a:cs typeface="Times New Roman" panose="02020603050405020304" pitchFamily="18" charset="0"/>
                  </a:rPr>
                  <a:t>𝐶</a:t>
                </a:r>
                <a:r>
                  <a:rPr lang="en-US" sz="1800" i="0">
                    <a:effectLst/>
                    <a:latin typeface="Cambria Math" panose="02040503050406030204" pitchFamily="18" charset="0"/>
                    <a:ea typeface="Times New Roman" panose="02020603050405020304" pitchFamily="18" charset="0"/>
                    <a:cs typeface="Times New Roman" panose="02020603050405020304" pitchFamily="18" charset="0"/>
                  </a:rPr>
                  <a:t>_</a:t>
                </a:r>
                <a:r>
                  <a:rPr lang="en-GB" sz="1800" i="0">
                    <a:effectLst/>
                    <a:latin typeface="Cambria Math" panose="02040503050406030204" pitchFamily="18" charset="0"/>
                    <a:ea typeface="Times New Roman" panose="02020603050405020304" pitchFamily="18" charset="0"/>
                    <a:cs typeface="Times New Roman" panose="02020603050405020304" pitchFamily="18" charset="0"/>
                  </a:rPr>
                  <a:t>0</a:t>
                </a:r>
                <a:r>
                  <a:rPr lang="en-GB" sz="1800" dirty="0">
                    <a:effectLst/>
                    <a:latin typeface="Cambria" panose="02040503050406030204" pitchFamily="18" charset="0"/>
                    <a:ea typeface="Times New Roman" panose="02020603050405020304" pitchFamily="18" charset="0"/>
                    <a:cs typeface="Times New Roman" panose="02020603050405020304" pitchFamily="18" charset="0"/>
                  </a:rPr>
                  <a:t> are associated with the so-called lower-order terms of the asymptotic solution and the Cauchy type stresses and electric potential at the crack tip. The amplitude factors </a:t>
                </a:r>
                <a:r>
                  <a:rPr lang="en-GB" sz="1800" i="0">
                    <a:effectLst/>
                    <a:latin typeface="Cambria Math" panose="02040503050406030204" pitchFamily="18" charset="0"/>
                    <a:ea typeface="Times New Roman" panose="02020603050405020304" pitchFamily="18" charset="0"/>
                    <a:cs typeface="Times New Roman" panose="02020603050405020304" pitchFamily="18" charset="0"/>
                  </a:rPr>
                  <a:t>𝐴</a:t>
                </a:r>
                <a:r>
                  <a:rPr lang="en-US" sz="1800" i="0">
                    <a:effectLst/>
                    <a:latin typeface="Cambria Math" panose="02040503050406030204" pitchFamily="18" charset="0"/>
                    <a:ea typeface="Times New Roman" panose="02020603050405020304" pitchFamily="18" charset="0"/>
                    <a:cs typeface="Times New Roman" panose="02020603050405020304" pitchFamily="18" charset="0"/>
                  </a:rPr>
                  <a:t>_(</a:t>
                </a:r>
                <a:r>
                  <a:rPr lang="en-GB" sz="1800" i="0">
                    <a:effectLst/>
                    <a:latin typeface="Cambria Math" panose="02040503050406030204" pitchFamily="18" charset="0"/>
                    <a:ea typeface="Times New Roman" panose="02020603050405020304" pitchFamily="18" charset="0"/>
                    <a:cs typeface="Times New Roman" panose="02020603050405020304" pitchFamily="18" charset="0"/>
                  </a:rPr>
                  <a:t>1,…,4</a:t>
                </a:r>
                <a:r>
                  <a:rPr lang="en-US" sz="1800" i="0">
                    <a:effectLst/>
                    <a:latin typeface="Cambria Math" panose="02040503050406030204" pitchFamily="18" charset="0"/>
                    <a:ea typeface="Times New Roman" panose="02020603050405020304" pitchFamily="18" charset="0"/>
                    <a:cs typeface="Times New Roman" panose="02020603050405020304" pitchFamily="18" charset="0"/>
                  </a:rPr>
                  <a:t>)</a:t>
                </a:r>
                <a:r>
                  <a:rPr lang="en-GB" sz="1800" dirty="0">
                    <a:effectLst/>
                    <a:latin typeface="Cambria" panose="02040503050406030204" pitchFamily="18" charset="0"/>
                    <a:ea typeface="Times New Roman" panose="02020603050405020304" pitchFamily="18" charset="0"/>
                    <a:cs typeface="Times New Roman" panose="02020603050405020304" pitchFamily="18" charset="0"/>
                  </a:rPr>
                  <a:t> and </a:t>
                </a:r>
                <a:r>
                  <a:rPr lang="en-GB" sz="1800" i="0">
                    <a:effectLst/>
                    <a:latin typeface="Cambria Math" panose="02040503050406030204" pitchFamily="18" charset="0"/>
                    <a:ea typeface="Times New Roman" panose="02020603050405020304" pitchFamily="18" charset="0"/>
                    <a:cs typeface="Times New Roman" panose="02020603050405020304" pitchFamily="18" charset="0"/>
                  </a:rPr>
                  <a:t>𝐵</a:t>
                </a:r>
                <a:r>
                  <a:rPr lang="en-US" sz="1800" i="0">
                    <a:effectLst/>
                    <a:latin typeface="Cambria Math" panose="02040503050406030204" pitchFamily="18" charset="0"/>
                    <a:ea typeface="Times New Roman" panose="02020603050405020304" pitchFamily="18" charset="0"/>
                    <a:cs typeface="Times New Roman" panose="02020603050405020304" pitchFamily="18" charset="0"/>
                  </a:rPr>
                  <a:t>_(</a:t>
                </a:r>
                <a:r>
                  <a:rPr lang="en-GB" sz="1800" i="0">
                    <a:effectLst/>
                    <a:latin typeface="Cambria Math" panose="02040503050406030204" pitchFamily="18" charset="0"/>
                    <a:ea typeface="Times New Roman" panose="02020603050405020304" pitchFamily="18" charset="0"/>
                    <a:cs typeface="Times New Roman" panose="02020603050405020304" pitchFamily="18" charset="0"/>
                  </a:rPr>
                  <a:t>1,…,4</a:t>
                </a:r>
                <a:r>
                  <a:rPr lang="en-US" sz="1800" i="0">
                    <a:effectLst/>
                    <a:latin typeface="Cambria Math" panose="02040503050406030204" pitchFamily="18" charset="0"/>
                    <a:ea typeface="Times New Roman" panose="02020603050405020304" pitchFamily="18" charset="0"/>
                    <a:cs typeface="Times New Roman" panose="02020603050405020304" pitchFamily="18" charset="0"/>
                  </a:rPr>
                  <a:t>)</a:t>
                </a:r>
                <a:r>
                  <a:rPr lang="en-GB" sz="1800" dirty="0">
                    <a:effectLst/>
                    <a:latin typeface="Cambria" panose="02040503050406030204" pitchFamily="18" charset="0"/>
                    <a:ea typeface="Times New Roman" panose="02020603050405020304" pitchFamily="18" charset="0"/>
                    <a:cs typeface="Times New Roman" panose="02020603050405020304" pitchFamily="18" charset="0"/>
                  </a:rPr>
                  <a:t> are the amplitude factors associated with the dominant terms of the asymptotic solution for the case of mode I and mode II loadings. The parameter </a:t>
                </a:r>
                <a:r>
                  <a:rPr lang="en-GB" sz="1800" i="0">
                    <a:effectLst/>
                    <a:latin typeface="Cambria Math" panose="02040503050406030204" pitchFamily="18" charset="0"/>
                    <a:ea typeface="Times New Roman" panose="02020603050405020304" pitchFamily="18" charset="0"/>
                    <a:cs typeface="Times New Roman" panose="02020603050405020304" pitchFamily="18" charset="0"/>
                  </a:rPr>
                  <a:t>𝑙</a:t>
                </a:r>
                <a:r>
                  <a:rPr lang="en-US" sz="1800" i="0">
                    <a:effectLst/>
                    <a:latin typeface="Cambria Math" panose="02040503050406030204" pitchFamily="18" charset="0"/>
                    <a:ea typeface="Times New Roman" panose="02020603050405020304" pitchFamily="18" charset="0"/>
                    <a:cs typeface="Times New Roman" panose="02020603050405020304" pitchFamily="18" charset="0"/>
                  </a:rPr>
                  <a:t>_</a:t>
                </a:r>
                <a:r>
                  <a:rPr lang="en-GB" sz="1800" i="0">
                    <a:effectLst/>
                    <a:latin typeface="Cambria Math" panose="02040503050406030204" pitchFamily="18" charset="0"/>
                    <a:ea typeface="Times New Roman" panose="02020603050405020304" pitchFamily="18" charset="0"/>
                    <a:cs typeface="Times New Roman" panose="02020603050405020304" pitchFamily="18" charset="0"/>
                  </a:rPr>
                  <a:t>12</a:t>
                </a:r>
                <a:r>
                  <a:rPr lang="en-GB" sz="1800" dirty="0">
                    <a:effectLst/>
                    <a:latin typeface="Cambria" panose="02040503050406030204" pitchFamily="18" charset="0"/>
                    <a:ea typeface="Times New Roman" panose="02020603050405020304" pitchFamily="18" charset="0"/>
                    <a:cs typeface="Times New Roman" panose="02020603050405020304" pitchFamily="18" charset="0"/>
                  </a:rPr>
                  <a:t> depends</a:t>
                </a:r>
                <a:r>
                  <a:rPr lang="en-GB" sz="1800" baseline="0" dirty="0">
                    <a:effectLst/>
                    <a:latin typeface="Cambria" panose="02040503050406030204" pitchFamily="18" charset="0"/>
                    <a:ea typeface="Times New Roman" panose="02020603050405020304" pitchFamily="18" charset="0"/>
                    <a:cs typeface="Times New Roman" panose="02020603050405020304" pitchFamily="18" charset="0"/>
                  </a:rPr>
                  <a:t> on the flexoelectric constants and internal length material parameter l and function capital phi is a complicated expression and it is not shown here.</a:t>
                </a:r>
                <a:endParaRPr lang="en-US" dirty="0"/>
              </a:p>
            </p:txBody>
          </p:sp>
        </mc:Fallback>
      </mc:AlternateContent>
      <p:sp>
        <p:nvSpPr>
          <p:cNvPr id="4" name="Slide Number Placeholder 3"/>
          <p:cNvSpPr>
            <a:spLocks noGrp="1"/>
          </p:cNvSpPr>
          <p:nvPr>
            <p:ph type="sldNum" sz="quarter" idx="5"/>
          </p:nvPr>
        </p:nvSpPr>
        <p:spPr/>
        <p:txBody>
          <a:bodyPr/>
          <a:lstStyle/>
          <a:p>
            <a:fld id="{93967A11-E26A-424E-B1B1-E0524A392E07}" type="slidenum">
              <a:rPr lang="en-US" smtClean="0"/>
              <a:t>13</a:t>
            </a:fld>
            <a:endParaRPr lang="en-US"/>
          </a:p>
        </p:txBody>
      </p:sp>
    </p:spTree>
    <p:extLst>
      <p:ext uri="{BB962C8B-B14F-4D97-AF65-F5344CB8AC3E}">
        <p14:creationId xmlns:p14="http://schemas.microsoft.com/office/powerpoint/2010/main" val="39477674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mbria" panose="02040503050406030204" pitchFamily="18" charset="0"/>
                <a:ea typeface="Calibri" panose="020F0502020204030204" pitchFamily="34" charset="0"/>
                <a:cs typeface="Times New Roman" panose="02020603050405020304" pitchFamily="18" charset="0"/>
              </a:rPr>
              <a:t>The outer </a:t>
            </a:r>
            <a:r>
              <a:rPr lang="en-GB" sz="1800" dirty="0">
                <a:effectLst/>
                <a:latin typeface="Cambria" panose="02040503050406030204" pitchFamily="18" charset="0"/>
                <a:ea typeface="Times New Roman" panose="02020603050405020304" pitchFamily="18" charset="0"/>
                <a:cs typeface="Times New Roman" panose="02020603050405020304" pitchFamily="18" charset="0"/>
              </a:rPr>
              <a:t>solution </a:t>
            </a:r>
            <a:r>
              <a:rPr lang="en-GB" sz="1800" dirty="0">
                <a:effectLst/>
                <a:latin typeface="Cambria" panose="02040503050406030204" pitchFamily="18" charset="0"/>
                <a:ea typeface="Calibri" panose="020F0502020204030204" pitchFamily="34" charset="0"/>
                <a:cs typeface="Times New Roman" panose="02020603050405020304" pitchFamily="18" charset="0"/>
              </a:rPr>
              <a:t>and the inner solution represent the solution of the same problem in two regions of different dimensions. In addition, neither the outer nor inner solution offers its intermediate form, which would describe the transition between them. Consequently, it is very desirable to find the way how to put together both solutions. The way is the so-called matched asymptotic solution method and the result is the composite solution for crack. Practically it means, that </a:t>
            </a:r>
            <a:r>
              <a:rPr lang="en-GB" sz="1200" dirty="0">
                <a:effectLst/>
                <a:latin typeface="Cambria" panose="02040503050406030204" pitchFamily="18" charset="0"/>
                <a:ea typeface="Calibri" panose="020F0502020204030204" pitchFamily="34" charset="0"/>
                <a:cs typeface="Times New Roman" panose="02020603050405020304" pitchFamily="18" charset="0"/>
              </a:rPr>
              <a:t>matched asymptotic solution method allows us to evaluate eight amplitude factors A and B appearing in the gradient (inner) asymptotic solution as a function of the standard SIFs. It is worth to note, that the composite solution is not unique, and it may exist several ways to construct it. We chose that way, which is more appropriate for the stress, displacement  and electric field in front of the crack tip. </a:t>
            </a:r>
            <a:endParaRPr lang="en-US" dirty="0"/>
          </a:p>
        </p:txBody>
      </p:sp>
      <p:sp>
        <p:nvSpPr>
          <p:cNvPr id="4" name="Slide Number Placeholder 3"/>
          <p:cNvSpPr>
            <a:spLocks noGrp="1"/>
          </p:cNvSpPr>
          <p:nvPr>
            <p:ph type="sldNum" sz="quarter" idx="5"/>
          </p:nvPr>
        </p:nvSpPr>
        <p:spPr/>
        <p:txBody>
          <a:bodyPr/>
          <a:lstStyle/>
          <a:p>
            <a:fld id="{93967A11-E26A-424E-B1B1-E0524A392E07}" type="slidenum">
              <a:rPr lang="en-US" smtClean="0"/>
              <a:t>14</a:t>
            </a:fld>
            <a:endParaRPr lang="en-US"/>
          </a:p>
        </p:txBody>
      </p:sp>
    </p:spTree>
    <p:extLst>
      <p:ext uri="{BB962C8B-B14F-4D97-AF65-F5344CB8AC3E}">
        <p14:creationId xmlns:p14="http://schemas.microsoft.com/office/powerpoint/2010/main" val="628463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Notes Placeholder 2"/>
              <p:cNvSpPr>
                <a:spLocks noGrp="1"/>
              </p:cNvSpPr>
              <p:nvPr>
                <p:ph type="body" idx="1"/>
              </p:nvPr>
            </p:nvSpPr>
            <p:spPr/>
            <p:txBody>
              <a:bodyPr/>
              <a:lstStyle/>
              <a:p>
                <a:r>
                  <a:rPr lang="en-GB" sz="1800" dirty="0">
                    <a:effectLst/>
                    <a:latin typeface="Cambria" panose="02040503050406030204" pitchFamily="18" charset="0"/>
                    <a:ea typeface="Times New Roman" panose="02020603050405020304" pitchFamily="18" charset="0"/>
                    <a:cs typeface="Times New Roman" panose="02020603050405020304" pitchFamily="18" charset="0"/>
                  </a:rPr>
                  <a:t>Let </a:t>
                </a:r>
                <a14:m>
                  <m:oMath xmlns:m="http://schemas.openxmlformats.org/officeDocument/2006/math">
                    <m:sSub>
                      <m:sSubPr>
                        <m:ctrlPr>
                          <a:rPr lang="en-US" i="1">
                            <a:effectLst/>
                            <a:latin typeface="Cambria Math" panose="02040503050406030204" pitchFamily="18" charset="0"/>
                            <a:ea typeface="Times New Roman" panose="02020603050405020304" pitchFamily="18" charset="0"/>
                          </a:rPr>
                        </m:ctrlPr>
                      </m:sSubPr>
                      <m:e>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𝑙</m:t>
                        </m:r>
                      </m:e>
                      <m:sub>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0</m:t>
                        </m:r>
                      </m:sub>
                    </m:sSub>
                  </m:oMath>
                </a14:m>
                <a:r>
                  <a:rPr lang="en-GB" sz="1800" dirty="0">
                    <a:effectLst/>
                    <a:latin typeface="Cambria" panose="02040503050406030204" pitchFamily="18" charset="0"/>
                    <a:ea typeface="Calibri" panose="020F0502020204030204" pitchFamily="34" charset="0"/>
                    <a:cs typeface="Times New Roman" panose="02020603050405020304" pitchFamily="18" charset="0"/>
                  </a:rPr>
                  <a:t> </a:t>
                </a:r>
                <a:r>
                  <a:rPr lang="en-GB" sz="1800" dirty="0">
                    <a:effectLst/>
                    <a:latin typeface="Cambria" panose="02040503050406030204" pitchFamily="18" charset="0"/>
                    <a:ea typeface="Times New Roman" panose="02020603050405020304" pitchFamily="18" charset="0"/>
                    <a:cs typeface="Times New Roman" panose="02020603050405020304" pitchFamily="18" charset="0"/>
                  </a:rPr>
                  <a:t>be the distance </a:t>
                </a:r>
                <a14:m>
                  <m:oMath xmlns:m="http://schemas.openxmlformats.org/officeDocument/2006/math">
                    <m:sSup>
                      <m:sSupPr>
                        <m:ctrlPr>
                          <a:rPr lang="en-US" i="1">
                            <a:effectLst/>
                            <a:latin typeface="Cambria Math" panose="02040503050406030204" pitchFamily="18" charset="0"/>
                            <a:ea typeface="Times New Roman" panose="02020603050405020304" pitchFamily="18" charset="0"/>
                          </a:rPr>
                        </m:ctrlPr>
                      </m:sSupPr>
                      <m:e>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𝑟</m:t>
                        </m:r>
                      </m:e>
                      <m:sup>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i="1">
                            <a:effectLst/>
                            <a:latin typeface="Cambria Math" panose="02040503050406030204" pitchFamily="18" charset="0"/>
                            <a:ea typeface="Times New Roman" panose="02020603050405020304" pitchFamily="18" charset="0"/>
                          </a:rPr>
                        </m:ctrlPr>
                      </m:sSubPr>
                      <m:e>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𝑙</m:t>
                        </m:r>
                      </m:e>
                      <m:sub>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0</m:t>
                        </m:r>
                      </m:sub>
                    </m:sSub>
                  </m:oMath>
                </a14:m>
                <a:r>
                  <a:rPr lang="en-GB" sz="1800" dirty="0">
                    <a:effectLst/>
                    <a:latin typeface="Cambria" panose="02040503050406030204" pitchFamily="18" charset="0"/>
                    <a:ea typeface="Calibri" panose="020F0502020204030204" pitchFamily="34" charset="0"/>
                    <a:cs typeface="Times New Roman" panose="02020603050405020304" pitchFamily="18" charset="0"/>
                  </a:rPr>
                  <a:t> from the tip of the crack of the outer solution </a:t>
                </a:r>
                <a:r>
                  <a:rPr lang="en-GB" sz="1800" dirty="0">
                    <a:effectLst/>
                    <a:latin typeface="Cambria" panose="02040503050406030204" pitchFamily="18" charset="0"/>
                    <a:ea typeface="Times New Roman" panose="02020603050405020304" pitchFamily="18" charset="0"/>
                    <a:cs typeface="Times New Roman" panose="02020603050405020304" pitchFamily="18" charset="0"/>
                  </a:rPr>
                  <a:t>as</a:t>
                </a:r>
                <a:r>
                  <a:rPr lang="en-GB" sz="1800" dirty="0">
                    <a:effectLst/>
                    <a:latin typeface="Cambria" panose="02040503050406030204" pitchFamily="18" charset="0"/>
                    <a:ea typeface="Calibri" panose="020F0502020204030204" pitchFamily="34" charset="0"/>
                    <a:cs typeface="Times New Roman" panose="02020603050405020304" pitchFamily="18" charset="0"/>
                  </a:rPr>
                  <a:t> the lowest limit value of the radius </a:t>
                </a:r>
                <a14:m>
                  <m:oMath xmlns:m="http://schemas.openxmlformats.org/officeDocument/2006/math">
                    <m:sSup>
                      <m:sSupPr>
                        <m:ctrlPr>
                          <a:rPr lang="en-US" i="1">
                            <a:effectLst/>
                            <a:latin typeface="Cambria Math" panose="02040503050406030204" pitchFamily="18" charset="0"/>
                          </a:rPr>
                        </m:ctrlPr>
                      </m:sSupPr>
                      <m:e>
                        <m:r>
                          <a:rPr lang="en-GB" sz="1800" i="1">
                            <a:effectLst/>
                            <a:latin typeface="Cambria Math" panose="02040503050406030204" pitchFamily="18" charset="0"/>
                            <a:ea typeface="Calibri" panose="020F0502020204030204" pitchFamily="34" charset="0"/>
                            <a:cs typeface="Times New Roman" panose="02020603050405020304" pitchFamily="18" charset="0"/>
                          </a:rPr>
                          <m:t>𝑟</m:t>
                        </m:r>
                      </m:e>
                      <m:sup>
                        <m:r>
                          <a:rPr lang="en-GB" sz="1800" i="1">
                            <a:effectLst/>
                            <a:latin typeface="Cambria Math" panose="02040503050406030204" pitchFamily="18" charset="0"/>
                            <a:ea typeface="Calibri" panose="020F0502020204030204" pitchFamily="34" charset="0"/>
                            <a:cs typeface="Times New Roman" panose="02020603050405020304" pitchFamily="18" charset="0"/>
                          </a:rPr>
                          <m:t>′</m:t>
                        </m:r>
                      </m:sup>
                    </m:sSup>
                  </m:oMath>
                </a14:m>
                <a:r>
                  <a:rPr lang="en-GB" sz="1800" dirty="0">
                    <a:effectLst/>
                    <a:latin typeface="Cambria" panose="02040503050406030204" pitchFamily="18" charset="0"/>
                    <a:ea typeface="Calibri" panose="020F0502020204030204" pitchFamily="34" charset="0"/>
                    <a:cs typeface="Times New Roman" panose="02020603050405020304" pitchFamily="18" charset="0"/>
                  </a:rPr>
                  <a:t>, at which the outer</a:t>
                </a:r>
                <a:r>
                  <a:rPr lang="en-GB" sz="1800" baseline="0" dirty="0">
                    <a:effectLst/>
                    <a:latin typeface="Cambria" panose="02040503050406030204" pitchFamily="18" charset="0"/>
                    <a:ea typeface="Calibri" panose="020F0502020204030204" pitchFamily="34" charset="0"/>
                    <a:cs typeface="Times New Roman" panose="02020603050405020304" pitchFamily="18" charset="0"/>
                  </a:rPr>
                  <a:t> solution </a:t>
                </a:r>
                <a:r>
                  <a:rPr lang="en-GB" sz="1800" dirty="0">
                    <a:effectLst/>
                    <a:latin typeface="Cambria" panose="02040503050406030204" pitchFamily="18" charset="0"/>
                    <a:ea typeface="Calibri" panose="020F0502020204030204" pitchFamily="34" charset="0"/>
                    <a:cs typeface="Times New Roman" panose="02020603050405020304" pitchFamily="18" charset="0"/>
                  </a:rPr>
                  <a:t>error is still of the order </a:t>
                </a:r>
                <a14:m>
                  <m:oMath xmlns:m="http://schemas.openxmlformats.org/officeDocument/2006/math">
                    <m:r>
                      <a:rPr lang="en-GB" sz="1800" i="1">
                        <a:effectLst/>
                        <a:latin typeface="Cambria Math" panose="02040503050406030204" pitchFamily="18" charset="0"/>
                        <a:ea typeface="Calibri" panose="020F0502020204030204" pitchFamily="34" charset="0"/>
                        <a:cs typeface="Times New Roman" panose="02020603050405020304" pitchFamily="18" charset="0"/>
                      </a:rPr>
                      <m:t>𝑂</m:t>
                    </m:r>
                    <m:d>
                      <m:dPr>
                        <m:ctrlPr>
                          <a:rPr lang="en-US" i="1">
                            <a:effectLst/>
                            <a:latin typeface="Cambria Math" panose="02040503050406030204" pitchFamily="18" charset="0"/>
                          </a:rPr>
                        </m:ctrlPr>
                      </m:dPr>
                      <m:e>
                        <m:sSup>
                          <m:sSupPr>
                            <m:ctrlPr>
                              <a:rPr lang="en-US" i="1">
                                <a:effectLst/>
                                <a:latin typeface="Cambria Math" panose="02040503050406030204" pitchFamily="18" charset="0"/>
                              </a:rPr>
                            </m:ctrlPr>
                          </m:sSupPr>
                          <m:e>
                            <m:r>
                              <a:rPr lang="en-GB" sz="1800" i="1">
                                <a:effectLst/>
                                <a:latin typeface="Cambria Math" panose="02040503050406030204" pitchFamily="18" charset="0"/>
                                <a:ea typeface="Calibri" panose="020F0502020204030204" pitchFamily="34" charset="0"/>
                                <a:cs typeface="Times New Roman" panose="02020603050405020304" pitchFamily="18" charset="0"/>
                              </a:rPr>
                              <m:t>𝑙</m:t>
                            </m:r>
                          </m:e>
                          <m:sup>
                            <m:r>
                              <a:rPr lang="en-GB" sz="1800" i="1">
                                <a:effectLst/>
                                <a:latin typeface="Cambria Math" panose="02040503050406030204" pitchFamily="18" charset="0"/>
                                <a:ea typeface="Calibri" panose="020F0502020204030204" pitchFamily="34" charset="0"/>
                                <a:cs typeface="Times New Roman" panose="02020603050405020304" pitchFamily="18" charset="0"/>
                              </a:rPr>
                              <m:t>4</m:t>
                            </m:r>
                          </m:sup>
                        </m:sSup>
                      </m:e>
                    </m:d>
                  </m:oMath>
                </a14:m>
                <a:r>
                  <a:rPr lang="en-GB"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en-GB" sz="1200" kern="1200" dirty="0">
                    <a:solidFill>
                      <a:schemeClr val="tx1"/>
                    </a:solidFill>
                    <a:effectLst/>
                    <a:latin typeface="+mn-lt"/>
                    <a:ea typeface="+mn-ea"/>
                    <a:cs typeface="+mn-cs"/>
                  </a:rPr>
                  <a:t>From this follows that the value of the shift of the coordinate system is </a:t>
                </a:r>
                <a14:m>
                  <m:oMath xmlns:m="http://schemas.openxmlformats.org/officeDocument/2006/math">
                    <m:sSub>
                      <m:sSubPr>
                        <m:ctrlPr>
                          <a:rPr lang="en-US" sz="1200" i="1" kern="1200">
                            <a:solidFill>
                              <a:schemeClr val="tx1"/>
                            </a:solidFill>
                            <a:effectLst/>
                            <a:latin typeface="+mn-lt"/>
                            <a:ea typeface="+mn-ea"/>
                            <a:cs typeface="+mn-cs"/>
                          </a:rPr>
                        </m:ctrlPr>
                      </m:sSubPr>
                      <m:e>
                        <m:r>
                          <a:rPr lang="en-GB" sz="1200" i="1" kern="1200">
                            <a:solidFill>
                              <a:schemeClr val="tx1"/>
                            </a:solidFill>
                            <a:effectLst/>
                            <a:latin typeface="+mn-lt"/>
                            <a:ea typeface="+mn-ea"/>
                            <a:cs typeface="+mn-cs"/>
                          </a:rPr>
                          <m:t>𝑥</m:t>
                        </m:r>
                      </m:e>
                      <m:sub>
                        <m:r>
                          <a:rPr lang="en-GB" sz="1200" i="1" kern="1200">
                            <a:solidFill>
                              <a:schemeClr val="tx1"/>
                            </a:solidFill>
                            <a:effectLst/>
                            <a:latin typeface="+mn-lt"/>
                            <a:ea typeface="+mn-ea"/>
                            <a:cs typeface="+mn-cs"/>
                          </a:rPr>
                          <m:t>0</m:t>
                        </m:r>
                      </m:sub>
                    </m:sSub>
                    <m:r>
                      <a:rPr lang="en-GB" sz="1200" i="1" kern="1200">
                        <a:solidFill>
                          <a:schemeClr val="tx1"/>
                        </a:solidFill>
                        <a:effectLst/>
                        <a:latin typeface="+mn-lt"/>
                        <a:ea typeface="+mn-ea"/>
                        <a:cs typeface="+mn-cs"/>
                      </a:rPr>
                      <m:t>≈−</m:t>
                    </m:r>
                    <m:sSub>
                      <m:sSubPr>
                        <m:ctrlPr>
                          <a:rPr lang="en-US" sz="1200" i="1" kern="1200">
                            <a:solidFill>
                              <a:schemeClr val="tx1"/>
                            </a:solidFill>
                            <a:effectLst/>
                            <a:latin typeface="+mn-lt"/>
                            <a:ea typeface="+mn-ea"/>
                            <a:cs typeface="+mn-cs"/>
                          </a:rPr>
                        </m:ctrlPr>
                      </m:sSubPr>
                      <m:e>
                        <m:r>
                          <a:rPr lang="en-GB" sz="1200" i="1" kern="1200">
                            <a:solidFill>
                              <a:schemeClr val="tx1"/>
                            </a:solidFill>
                            <a:effectLst/>
                            <a:latin typeface="+mn-lt"/>
                            <a:ea typeface="+mn-ea"/>
                            <a:cs typeface="+mn-cs"/>
                          </a:rPr>
                          <m:t>𝑙</m:t>
                        </m:r>
                      </m:e>
                      <m:sub>
                        <m:r>
                          <a:rPr lang="en-GB" sz="1200" i="1" kern="1200">
                            <a:solidFill>
                              <a:schemeClr val="tx1"/>
                            </a:solidFill>
                            <a:effectLst/>
                            <a:latin typeface="+mn-lt"/>
                            <a:ea typeface="+mn-ea"/>
                            <a:cs typeface="+mn-cs"/>
                          </a:rPr>
                          <m:t>0</m:t>
                        </m:r>
                      </m:sub>
                    </m:sSub>
                  </m:oMath>
                </a14:m>
                <a:r>
                  <a:rPr lang="en-GB" sz="1200" kern="1200" dirty="0">
                    <a:solidFill>
                      <a:schemeClr val="tx1"/>
                    </a:solidFill>
                    <a:effectLst/>
                    <a:latin typeface="+mn-lt"/>
                    <a:ea typeface="+mn-ea"/>
                    <a:cs typeface="+mn-cs"/>
                  </a:rPr>
                  <a:t> and that the Cauchy stresses of the outer solution lose their dominancy in the domain </a:t>
                </a:r>
                <a14:m>
                  <m:oMath xmlns:m="http://schemas.openxmlformats.org/officeDocument/2006/math">
                    <m:sSup>
                      <m:sSupPr>
                        <m:ctrlPr>
                          <a:rPr lang="en-US" sz="1200" i="1" kern="1200">
                            <a:solidFill>
                              <a:schemeClr val="tx1"/>
                            </a:solidFill>
                            <a:effectLst/>
                            <a:latin typeface="+mn-lt"/>
                            <a:ea typeface="+mn-ea"/>
                            <a:cs typeface="+mn-cs"/>
                          </a:rPr>
                        </m:ctrlPr>
                      </m:sSupPr>
                      <m:e>
                        <m:r>
                          <a:rPr lang="en-GB" sz="1200" i="1" kern="1200">
                            <a:solidFill>
                              <a:schemeClr val="tx1"/>
                            </a:solidFill>
                            <a:effectLst/>
                            <a:latin typeface="+mn-lt"/>
                            <a:ea typeface="+mn-ea"/>
                            <a:cs typeface="+mn-cs"/>
                          </a:rPr>
                          <m:t>𝑟</m:t>
                        </m:r>
                      </m:e>
                      <m:sup>
                        <m:r>
                          <a:rPr lang="en-GB" sz="1200" i="1" kern="1200">
                            <a:solidFill>
                              <a:schemeClr val="tx1"/>
                            </a:solidFill>
                            <a:effectLst/>
                            <a:latin typeface="+mn-lt"/>
                            <a:ea typeface="+mn-ea"/>
                            <a:cs typeface="+mn-cs"/>
                          </a:rPr>
                          <m:t>′</m:t>
                        </m:r>
                      </m:sup>
                    </m:sSup>
                    <m:r>
                      <a:rPr lang="en-GB" sz="1200" i="1" kern="1200">
                        <a:solidFill>
                          <a:schemeClr val="tx1"/>
                        </a:solidFill>
                        <a:effectLst/>
                        <a:latin typeface="+mn-lt"/>
                        <a:ea typeface="+mn-ea"/>
                        <a:cs typeface="+mn-cs"/>
                      </a:rPr>
                      <m:t>&lt;</m:t>
                    </m:r>
                    <m:sSub>
                      <m:sSubPr>
                        <m:ctrlPr>
                          <a:rPr lang="en-US" sz="1200" i="1" kern="1200">
                            <a:solidFill>
                              <a:schemeClr val="tx1"/>
                            </a:solidFill>
                            <a:effectLst/>
                            <a:latin typeface="+mn-lt"/>
                            <a:ea typeface="+mn-ea"/>
                            <a:cs typeface="+mn-cs"/>
                          </a:rPr>
                        </m:ctrlPr>
                      </m:sSubPr>
                      <m:e>
                        <m:r>
                          <a:rPr lang="en-GB" sz="1200" i="1" kern="1200">
                            <a:solidFill>
                              <a:schemeClr val="tx1"/>
                            </a:solidFill>
                            <a:effectLst/>
                            <a:latin typeface="+mn-lt"/>
                            <a:ea typeface="+mn-ea"/>
                            <a:cs typeface="+mn-cs"/>
                          </a:rPr>
                          <m:t>𝑙</m:t>
                        </m:r>
                      </m:e>
                      <m:sub>
                        <m:r>
                          <a:rPr lang="en-GB" sz="1200" i="1" kern="1200">
                            <a:solidFill>
                              <a:schemeClr val="tx1"/>
                            </a:solidFill>
                            <a:effectLst/>
                            <a:latin typeface="+mn-lt"/>
                            <a:ea typeface="+mn-ea"/>
                            <a:cs typeface="+mn-cs"/>
                          </a:rPr>
                          <m:t>0</m:t>
                        </m:r>
                      </m:sub>
                    </m:sSub>
                  </m:oMath>
                </a14:m>
                <a:r>
                  <a:rPr lang="en-GB" sz="1200" kern="1200" dirty="0">
                    <a:solidFill>
                      <a:schemeClr val="tx1"/>
                    </a:solidFill>
                    <a:effectLst/>
                    <a:latin typeface="+mn-lt"/>
                    <a:ea typeface="+mn-ea"/>
                    <a:cs typeface="+mn-cs"/>
                  </a:rPr>
                  <a:t> because the higher-order stresses become leading quantities of the crack tip stress field. Similarly, the distance </a:t>
                </a:r>
                <a14:m>
                  <m:oMath xmlns:m="http://schemas.openxmlformats.org/officeDocument/2006/math">
                    <m:r>
                      <a:rPr lang="en-GB" sz="1200" i="1" kern="1200">
                        <a:solidFill>
                          <a:schemeClr val="tx1"/>
                        </a:solidFill>
                        <a:effectLst/>
                        <a:latin typeface="+mn-lt"/>
                        <a:ea typeface="+mn-ea"/>
                        <a:cs typeface="+mn-cs"/>
                      </a:rPr>
                      <m:t>𝑅</m:t>
                    </m:r>
                    <m:r>
                      <a:rPr lang="en-GB" sz="1200" i="1" kern="1200">
                        <a:solidFill>
                          <a:schemeClr val="tx1"/>
                        </a:solidFill>
                        <a:effectLst/>
                        <a:latin typeface="+mn-lt"/>
                        <a:ea typeface="+mn-ea"/>
                        <a:cs typeface="+mn-cs"/>
                      </a:rPr>
                      <m:t>=</m:t>
                    </m:r>
                    <m:f>
                      <m:fPr>
                        <m:type m:val="lin"/>
                        <m:ctrlPr>
                          <a:rPr lang="en-US" sz="1200" i="1" kern="1200">
                            <a:solidFill>
                              <a:schemeClr val="tx1"/>
                            </a:solidFill>
                            <a:effectLst/>
                            <a:latin typeface="+mn-lt"/>
                            <a:ea typeface="+mn-ea"/>
                            <a:cs typeface="+mn-cs"/>
                          </a:rPr>
                        </m:ctrlPr>
                      </m:fPr>
                      <m:num>
                        <m:sSub>
                          <m:sSubPr>
                            <m:ctrlPr>
                              <a:rPr lang="en-US" sz="1200" i="1" kern="1200">
                                <a:solidFill>
                                  <a:schemeClr val="tx1"/>
                                </a:solidFill>
                                <a:effectLst/>
                                <a:latin typeface="+mn-lt"/>
                                <a:ea typeface="+mn-ea"/>
                                <a:cs typeface="+mn-cs"/>
                              </a:rPr>
                            </m:ctrlPr>
                          </m:sSubPr>
                          <m:e>
                            <m:r>
                              <a:rPr lang="en-GB" sz="1200" i="1" kern="1200">
                                <a:solidFill>
                                  <a:schemeClr val="tx1"/>
                                </a:solidFill>
                                <a:effectLst/>
                                <a:latin typeface="+mn-lt"/>
                                <a:ea typeface="+mn-ea"/>
                                <a:cs typeface="+mn-cs"/>
                              </a:rPr>
                              <m:t>𝑙</m:t>
                            </m:r>
                          </m:e>
                          <m:sub>
                            <m:r>
                              <a:rPr lang="en-GB" sz="1200" i="1" kern="1200">
                                <a:solidFill>
                                  <a:schemeClr val="tx1"/>
                                </a:solidFill>
                                <a:effectLst/>
                                <a:latin typeface="+mn-lt"/>
                                <a:ea typeface="+mn-ea"/>
                                <a:cs typeface="+mn-cs"/>
                              </a:rPr>
                              <m:t>0</m:t>
                            </m:r>
                          </m:sub>
                        </m:sSub>
                      </m:num>
                      <m:den>
                        <m:r>
                          <a:rPr lang="en-GB" sz="1200" i="1" kern="1200">
                            <a:solidFill>
                              <a:schemeClr val="tx1"/>
                            </a:solidFill>
                            <a:effectLst/>
                            <a:latin typeface="+mn-lt"/>
                            <a:ea typeface="+mn-ea"/>
                            <a:cs typeface="+mn-cs"/>
                          </a:rPr>
                          <m:t>𝛿</m:t>
                        </m:r>
                      </m:den>
                    </m:f>
                  </m:oMath>
                </a14:m>
                <a:r>
                  <a:rPr lang="en-GB" sz="1200" kern="1200" dirty="0">
                    <a:solidFill>
                      <a:schemeClr val="tx1"/>
                    </a:solidFill>
                    <a:effectLst/>
                    <a:latin typeface="+mn-lt"/>
                    <a:ea typeface="+mn-ea"/>
                    <a:cs typeface="+mn-cs"/>
                  </a:rPr>
                  <a:t> is the upper limit of the scaled-up radius vector size </a:t>
                </a:r>
                <a14:m>
                  <m:oMath xmlns:m="http://schemas.openxmlformats.org/officeDocument/2006/math">
                    <m:r>
                      <a:rPr lang="en-GB" sz="1200" i="1" kern="1200">
                        <a:solidFill>
                          <a:schemeClr val="tx1"/>
                        </a:solidFill>
                        <a:effectLst/>
                        <a:latin typeface="+mn-lt"/>
                        <a:ea typeface="+mn-ea"/>
                        <a:cs typeface="+mn-cs"/>
                      </a:rPr>
                      <m:t>𝑅</m:t>
                    </m:r>
                  </m:oMath>
                </a14:m>
                <a:r>
                  <a:rPr lang="en-GB" sz="1200" kern="1200" dirty="0">
                    <a:solidFill>
                      <a:schemeClr val="tx1"/>
                    </a:solidFill>
                    <a:effectLst/>
                    <a:latin typeface="+mn-lt"/>
                    <a:ea typeface="+mn-ea"/>
                    <a:cs typeface="+mn-cs"/>
                  </a:rPr>
                  <a:t> of the inner solution, at which the inner solution error is of the order </a:t>
                </a:r>
                <a14:m>
                  <m:oMath xmlns:m="http://schemas.openxmlformats.org/officeDocument/2006/math">
                    <m:r>
                      <a:rPr lang="en-GB" sz="1200" i="1" kern="1200">
                        <a:solidFill>
                          <a:schemeClr val="tx1"/>
                        </a:solidFill>
                        <a:effectLst/>
                        <a:latin typeface="+mn-lt"/>
                        <a:ea typeface="+mn-ea"/>
                        <a:cs typeface="+mn-cs"/>
                      </a:rPr>
                      <m:t>𝑂</m:t>
                    </m:r>
                    <m:d>
                      <m:dPr>
                        <m:ctrlPr>
                          <a:rPr lang="en-US" sz="1200" i="1" kern="1200">
                            <a:solidFill>
                              <a:schemeClr val="tx1"/>
                            </a:solidFill>
                            <a:effectLst/>
                            <a:latin typeface="+mn-lt"/>
                            <a:ea typeface="+mn-ea"/>
                            <a:cs typeface="+mn-cs"/>
                          </a:rPr>
                        </m:ctrlPr>
                      </m:dPr>
                      <m:e>
                        <m:sSup>
                          <m:sSupPr>
                            <m:ctrlPr>
                              <a:rPr lang="en-US" sz="1200" i="1" kern="1200">
                                <a:solidFill>
                                  <a:schemeClr val="tx1"/>
                                </a:solidFill>
                                <a:effectLst/>
                                <a:latin typeface="+mn-lt"/>
                                <a:ea typeface="+mn-ea"/>
                                <a:cs typeface="+mn-cs"/>
                              </a:rPr>
                            </m:ctrlPr>
                          </m:sSupPr>
                          <m:e>
                            <m:r>
                              <a:rPr lang="en-GB" sz="1200" i="1" kern="1200">
                                <a:solidFill>
                                  <a:schemeClr val="tx1"/>
                                </a:solidFill>
                                <a:effectLst/>
                                <a:latin typeface="+mn-lt"/>
                                <a:ea typeface="+mn-ea"/>
                                <a:cs typeface="+mn-cs"/>
                              </a:rPr>
                              <m:t>𝛿</m:t>
                            </m:r>
                          </m:e>
                          <m:sup>
                            <m:r>
                              <a:rPr lang="en-GB" sz="1200" i="1" kern="1200">
                                <a:solidFill>
                                  <a:schemeClr val="tx1"/>
                                </a:solidFill>
                                <a:effectLst/>
                                <a:latin typeface="+mn-lt"/>
                                <a:ea typeface="+mn-ea"/>
                                <a:cs typeface="+mn-cs"/>
                              </a:rPr>
                              <m:t>2</m:t>
                            </m:r>
                          </m:sup>
                        </m:sSup>
                      </m:e>
                    </m:d>
                  </m:oMath>
                </a14:m>
                <a:r>
                  <a:rPr lang="en-GB" sz="1200" kern="1200" dirty="0">
                    <a:solidFill>
                      <a:schemeClr val="tx1"/>
                    </a:solidFill>
                    <a:effectLst/>
                    <a:latin typeface="+mn-lt"/>
                    <a:ea typeface="+mn-ea"/>
                    <a:cs typeface="+mn-cs"/>
                  </a:rPr>
                  <a:t>. It also means that the higher-order stresses and polarization vector in the auxiliary force tractions and electric potential are negligible small, contrary to the components of the Cauchy stress tensor and the singular match conditions is fulfilled.</a:t>
                </a:r>
                <a:r>
                  <a:rPr lang="en-GB" sz="1200" kern="1200" baseline="0" dirty="0">
                    <a:solidFill>
                      <a:schemeClr val="tx1"/>
                    </a:solidFill>
                    <a:effectLst/>
                    <a:latin typeface="+mn-lt"/>
                    <a:ea typeface="+mn-ea"/>
                    <a:cs typeface="+mn-cs"/>
                  </a:rPr>
                  <a:t> That is, the outer tractions along the radii l0 and comparable with the inner total stresses along the radii l0/delta.</a:t>
                </a:r>
                <a:r>
                  <a:rPr lang="en-GB" sz="1800" dirty="0">
                    <a:effectLst/>
                    <a:latin typeface="Cambria" panose="02040503050406030204" pitchFamily="18" charset="0"/>
                    <a:ea typeface="Times New Roman" panose="02020603050405020304" pitchFamily="18" charset="0"/>
                    <a:cs typeface="Times New Roman" panose="02020603050405020304" pitchFamily="18" charset="0"/>
                  </a:rPr>
                  <a:t> </a:t>
                </a:r>
                <a:endParaRPr lang="en-US" dirty="0"/>
              </a:p>
            </p:txBody>
          </p:sp>
        </mc:Choice>
        <mc:Fallback>
          <p:sp>
            <p:nvSpPr>
              <p:cNvPr id="3" name="Notes Placeholder 2"/>
              <p:cNvSpPr>
                <a:spLocks noGrp="1"/>
              </p:cNvSpPr>
              <p:nvPr>
                <p:ph type="body" idx="1"/>
              </p:nvPr>
            </p:nvSpPr>
            <p:spPr/>
            <p:txBody>
              <a:bodyPr/>
              <a:lstStyle/>
              <a:p>
                <a:r>
                  <a:rPr lang="en-GB" sz="1800" dirty="0">
                    <a:effectLst/>
                    <a:latin typeface="Cambria" panose="02040503050406030204" pitchFamily="18" charset="0"/>
                    <a:ea typeface="Times New Roman" panose="02020603050405020304" pitchFamily="18" charset="0"/>
                    <a:cs typeface="Times New Roman" panose="02020603050405020304" pitchFamily="18" charset="0"/>
                  </a:rPr>
                  <a:t>Let </a:t>
                </a:r>
                <a:r>
                  <a:rPr lang="en-GB" sz="1800" i="0">
                    <a:effectLst/>
                    <a:latin typeface="Cambria Math" panose="02040503050406030204" pitchFamily="18" charset="0"/>
                    <a:ea typeface="Times New Roman" panose="02020603050405020304" pitchFamily="18" charset="0"/>
                    <a:cs typeface="Times New Roman" panose="02020603050405020304" pitchFamily="18" charset="0"/>
                  </a:rPr>
                  <a:t>𝑙</a:t>
                </a:r>
                <a:r>
                  <a:rPr lang="en-US" sz="1800" i="0">
                    <a:effectLst/>
                    <a:latin typeface="Cambria Math" panose="02040503050406030204" pitchFamily="18" charset="0"/>
                    <a:ea typeface="Times New Roman" panose="02020603050405020304" pitchFamily="18" charset="0"/>
                    <a:cs typeface="Times New Roman" panose="02020603050405020304" pitchFamily="18" charset="0"/>
                  </a:rPr>
                  <a:t>_</a:t>
                </a:r>
                <a:r>
                  <a:rPr lang="en-GB" sz="1800" i="0">
                    <a:effectLst/>
                    <a:latin typeface="Cambria Math" panose="02040503050406030204" pitchFamily="18" charset="0"/>
                    <a:ea typeface="Times New Roman" panose="02020603050405020304" pitchFamily="18" charset="0"/>
                    <a:cs typeface="Times New Roman" panose="02020603050405020304" pitchFamily="18" charset="0"/>
                  </a:rPr>
                  <a:t>0</a:t>
                </a:r>
                <a:r>
                  <a:rPr lang="en-GB" sz="1800" dirty="0">
                    <a:effectLst/>
                    <a:latin typeface="Cambria" panose="02040503050406030204" pitchFamily="18" charset="0"/>
                    <a:ea typeface="Calibri" panose="020F0502020204030204" pitchFamily="34" charset="0"/>
                    <a:cs typeface="Times New Roman" panose="02020603050405020304" pitchFamily="18" charset="0"/>
                  </a:rPr>
                  <a:t> </a:t>
                </a:r>
                <a:r>
                  <a:rPr lang="en-GB" sz="1800" dirty="0">
                    <a:effectLst/>
                    <a:latin typeface="Cambria" panose="02040503050406030204" pitchFamily="18" charset="0"/>
                    <a:ea typeface="Times New Roman" panose="02020603050405020304" pitchFamily="18" charset="0"/>
                    <a:cs typeface="Times New Roman" panose="02020603050405020304" pitchFamily="18" charset="0"/>
                  </a:rPr>
                  <a:t>be the distance </a:t>
                </a:r>
                <a:r>
                  <a:rPr lang="en-GB" sz="1800" i="0">
                    <a:effectLst/>
                    <a:latin typeface="Cambria Math" panose="02040503050406030204" pitchFamily="18" charset="0"/>
                    <a:ea typeface="Times New Roman" panose="02020603050405020304" pitchFamily="18" charset="0"/>
                    <a:cs typeface="Times New Roman" panose="02020603050405020304" pitchFamily="18" charset="0"/>
                  </a:rPr>
                  <a:t>𝑟</a:t>
                </a:r>
                <a:r>
                  <a:rPr lang="en-US" sz="1800" i="0">
                    <a:effectLst/>
                    <a:latin typeface="Cambria Math" panose="02040503050406030204" pitchFamily="18" charset="0"/>
                    <a:ea typeface="Times New Roman" panose="02020603050405020304" pitchFamily="18" charset="0"/>
                    <a:cs typeface="Times New Roman" panose="02020603050405020304" pitchFamily="18" charset="0"/>
                  </a:rPr>
                  <a:t>^</a:t>
                </a:r>
                <a:r>
                  <a:rPr lang="en-GB" sz="1800" i="0">
                    <a:effectLst/>
                    <a:latin typeface="Cambria Math" panose="02040503050406030204" pitchFamily="18" charset="0"/>
                    <a:ea typeface="Times New Roman" panose="02020603050405020304" pitchFamily="18" charset="0"/>
                    <a:cs typeface="Times New Roman" panose="02020603050405020304" pitchFamily="18" charset="0"/>
                  </a:rPr>
                  <a:t>′=𝑙</a:t>
                </a:r>
                <a:r>
                  <a:rPr lang="en-US" sz="1800" i="0">
                    <a:effectLst/>
                    <a:latin typeface="Cambria Math" panose="02040503050406030204" pitchFamily="18" charset="0"/>
                    <a:ea typeface="Times New Roman" panose="02020603050405020304" pitchFamily="18" charset="0"/>
                    <a:cs typeface="Times New Roman" panose="02020603050405020304" pitchFamily="18" charset="0"/>
                  </a:rPr>
                  <a:t>_</a:t>
                </a:r>
                <a:r>
                  <a:rPr lang="en-GB" sz="1800" i="0">
                    <a:effectLst/>
                    <a:latin typeface="Cambria Math" panose="02040503050406030204" pitchFamily="18" charset="0"/>
                    <a:ea typeface="Times New Roman" panose="02020603050405020304" pitchFamily="18" charset="0"/>
                    <a:cs typeface="Times New Roman" panose="02020603050405020304" pitchFamily="18" charset="0"/>
                  </a:rPr>
                  <a:t>0</a:t>
                </a:r>
                <a:r>
                  <a:rPr lang="en-GB" sz="1800" dirty="0">
                    <a:effectLst/>
                    <a:latin typeface="Cambria" panose="02040503050406030204" pitchFamily="18" charset="0"/>
                    <a:ea typeface="Calibri" panose="020F0502020204030204" pitchFamily="34" charset="0"/>
                    <a:cs typeface="Times New Roman" panose="02020603050405020304" pitchFamily="18" charset="0"/>
                  </a:rPr>
                  <a:t> from the tip of the crack of the outer solution </a:t>
                </a:r>
                <a:r>
                  <a:rPr lang="en-GB" sz="1800" dirty="0">
                    <a:effectLst/>
                    <a:latin typeface="Cambria" panose="02040503050406030204" pitchFamily="18" charset="0"/>
                    <a:ea typeface="Times New Roman" panose="02020603050405020304" pitchFamily="18" charset="0"/>
                    <a:cs typeface="Times New Roman" panose="02020603050405020304" pitchFamily="18" charset="0"/>
                  </a:rPr>
                  <a:t>as</a:t>
                </a:r>
                <a:r>
                  <a:rPr lang="en-GB" sz="1800" dirty="0">
                    <a:effectLst/>
                    <a:latin typeface="Cambria" panose="02040503050406030204" pitchFamily="18" charset="0"/>
                    <a:ea typeface="Calibri" panose="020F0502020204030204" pitchFamily="34" charset="0"/>
                    <a:cs typeface="Times New Roman" panose="02020603050405020304" pitchFamily="18" charset="0"/>
                  </a:rPr>
                  <a:t> the lowest limit value of the radius </a:t>
                </a:r>
                <a:r>
                  <a:rPr lang="en-GB" sz="1800" i="0">
                    <a:effectLst/>
                    <a:latin typeface="Cambria Math" panose="02040503050406030204" pitchFamily="18" charset="0"/>
                    <a:ea typeface="Calibri" panose="020F0502020204030204" pitchFamily="34" charset="0"/>
                    <a:cs typeface="Times New Roman" panose="02020603050405020304" pitchFamily="18" charset="0"/>
                  </a:rPr>
                  <a:t>𝑟</a:t>
                </a:r>
                <a:r>
                  <a:rPr lang="en-US" sz="1800" i="0">
                    <a:effectLst/>
                    <a:latin typeface="Cambria Math" panose="02040503050406030204" pitchFamily="18" charset="0"/>
                    <a:ea typeface="Calibri" panose="020F0502020204030204" pitchFamily="34" charset="0"/>
                    <a:cs typeface="Times New Roman" panose="02020603050405020304" pitchFamily="18" charset="0"/>
                  </a:rPr>
                  <a:t>^</a:t>
                </a:r>
                <a:r>
                  <a:rPr lang="en-GB" sz="1800" i="0">
                    <a:effectLst/>
                    <a:latin typeface="Cambria Math" panose="02040503050406030204" pitchFamily="18" charset="0"/>
                    <a:ea typeface="Calibri" panose="020F0502020204030204" pitchFamily="34" charset="0"/>
                    <a:cs typeface="Times New Roman" panose="02020603050405020304" pitchFamily="18" charset="0"/>
                  </a:rPr>
                  <a:t>′</a:t>
                </a:r>
                <a:r>
                  <a:rPr lang="en-GB" sz="1800" dirty="0">
                    <a:effectLst/>
                    <a:latin typeface="Cambria" panose="02040503050406030204" pitchFamily="18" charset="0"/>
                    <a:ea typeface="Calibri" panose="020F0502020204030204" pitchFamily="34" charset="0"/>
                    <a:cs typeface="Times New Roman" panose="02020603050405020304" pitchFamily="18" charset="0"/>
                  </a:rPr>
                  <a:t>, at which the outer</a:t>
                </a:r>
                <a:r>
                  <a:rPr lang="en-GB" sz="1800" baseline="0" dirty="0">
                    <a:effectLst/>
                    <a:latin typeface="Cambria" panose="02040503050406030204" pitchFamily="18" charset="0"/>
                    <a:ea typeface="Calibri" panose="020F0502020204030204" pitchFamily="34" charset="0"/>
                    <a:cs typeface="Times New Roman" panose="02020603050405020304" pitchFamily="18" charset="0"/>
                  </a:rPr>
                  <a:t> solution </a:t>
                </a:r>
                <a:r>
                  <a:rPr lang="en-GB" sz="1800" dirty="0">
                    <a:effectLst/>
                    <a:latin typeface="Cambria" panose="02040503050406030204" pitchFamily="18" charset="0"/>
                    <a:ea typeface="Calibri" panose="020F0502020204030204" pitchFamily="34" charset="0"/>
                    <a:cs typeface="Times New Roman" panose="02020603050405020304" pitchFamily="18" charset="0"/>
                  </a:rPr>
                  <a:t>error is still of the order </a:t>
                </a:r>
                <a:r>
                  <a:rPr lang="en-GB" sz="1800" i="0">
                    <a:effectLst/>
                    <a:latin typeface="Cambria Math" panose="02040503050406030204" pitchFamily="18" charset="0"/>
                    <a:ea typeface="Calibri" panose="020F0502020204030204" pitchFamily="34" charset="0"/>
                    <a:cs typeface="Times New Roman" panose="02020603050405020304" pitchFamily="18" charset="0"/>
                  </a:rPr>
                  <a:t>𝑂</a:t>
                </a:r>
                <a:r>
                  <a:rPr lang="en-US" i="0">
                    <a:effectLst/>
                    <a:latin typeface="Cambria Math" panose="02040503050406030204" pitchFamily="18" charset="0"/>
                  </a:rPr>
                  <a:t>(</a:t>
                </a:r>
                <a:r>
                  <a:rPr lang="en-GB" sz="1800" i="0">
                    <a:effectLst/>
                    <a:latin typeface="Cambria Math" panose="02040503050406030204" pitchFamily="18" charset="0"/>
                    <a:ea typeface="Calibri" panose="020F0502020204030204" pitchFamily="34" charset="0"/>
                    <a:cs typeface="Times New Roman" panose="02020603050405020304" pitchFamily="18" charset="0"/>
                  </a:rPr>
                  <a:t>𝑙</a:t>
                </a:r>
                <a:r>
                  <a:rPr lang="en-US" sz="1800" i="0">
                    <a:effectLst/>
                    <a:latin typeface="Cambria Math" panose="02040503050406030204" pitchFamily="18" charset="0"/>
                    <a:ea typeface="Calibri" panose="020F0502020204030204" pitchFamily="34" charset="0"/>
                    <a:cs typeface="Times New Roman" panose="02020603050405020304" pitchFamily="18" charset="0"/>
                  </a:rPr>
                  <a:t>^</a:t>
                </a:r>
                <a:r>
                  <a:rPr lang="en-GB" sz="1800" i="0">
                    <a:effectLst/>
                    <a:latin typeface="Cambria Math" panose="02040503050406030204" pitchFamily="18" charset="0"/>
                    <a:ea typeface="Calibri" panose="020F0502020204030204" pitchFamily="34" charset="0"/>
                    <a:cs typeface="Times New Roman" panose="02020603050405020304" pitchFamily="18" charset="0"/>
                  </a:rPr>
                  <a:t>4 )</a:t>
                </a:r>
                <a:r>
                  <a:rPr lang="en-GB"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en-GB" sz="1200" kern="1200" dirty="0">
                    <a:solidFill>
                      <a:schemeClr val="tx1"/>
                    </a:solidFill>
                    <a:effectLst/>
                    <a:latin typeface="+mn-lt"/>
                    <a:ea typeface="+mn-ea"/>
                    <a:cs typeface="+mn-cs"/>
                  </a:rPr>
                  <a:t>From this follows that the value of the shift of the coordinate system is </a:t>
                </a:r>
                <a:r>
                  <a:rPr lang="en-GB" sz="1200" i="0" kern="1200">
                    <a:solidFill>
                      <a:schemeClr val="tx1"/>
                    </a:solidFill>
                    <a:effectLst/>
                    <a:latin typeface="+mn-lt"/>
                    <a:ea typeface="+mn-ea"/>
                    <a:cs typeface="+mn-cs"/>
                  </a:rPr>
                  <a:t>𝑥</a:t>
                </a:r>
                <a:r>
                  <a:rPr lang="en-US" sz="1200" i="0" kern="1200">
                    <a:solidFill>
                      <a:schemeClr val="tx1"/>
                    </a:solidFill>
                    <a:effectLst/>
                    <a:latin typeface="+mn-lt"/>
                    <a:ea typeface="+mn-ea"/>
                    <a:cs typeface="+mn-cs"/>
                  </a:rPr>
                  <a:t>_</a:t>
                </a:r>
                <a:r>
                  <a:rPr lang="en-GB" sz="1200" i="0" kern="1200">
                    <a:solidFill>
                      <a:schemeClr val="tx1"/>
                    </a:solidFill>
                    <a:effectLst/>
                    <a:latin typeface="+mn-lt"/>
                    <a:ea typeface="+mn-ea"/>
                    <a:cs typeface="+mn-cs"/>
                  </a:rPr>
                  <a:t>0≈−𝑙</a:t>
                </a:r>
                <a:r>
                  <a:rPr lang="en-US" sz="1200" i="0" kern="1200">
                    <a:solidFill>
                      <a:schemeClr val="tx1"/>
                    </a:solidFill>
                    <a:effectLst/>
                    <a:latin typeface="+mn-lt"/>
                    <a:ea typeface="+mn-ea"/>
                    <a:cs typeface="+mn-cs"/>
                  </a:rPr>
                  <a:t>_</a:t>
                </a:r>
                <a:r>
                  <a:rPr lang="en-GB" sz="1200" i="0" kern="1200">
                    <a:solidFill>
                      <a:schemeClr val="tx1"/>
                    </a:solidFill>
                    <a:effectLst/>
                    <a:latin typeface="+mn-lt"/>
                    <a:ea typeface="+mn-ea"/>
                    <a:cs typeface="+mn-cs"/>
                  </a:rPr>
                  <a:t>0</a:t>
                </a:r>
                <a:r>
                  <a:rPr lang="en-GB" sz="1200" kern="1200" dirty="0">
                    <a:solidFill>
                      <a:schemeClr val="tx1"/>
                    </a:solidFill>
                    <a:effectLst/>
                    <a:latin typeface="+mn-lt"/>
                    <a:ea typeface="+mn-ea"/>
                    <a:cs typeface="+mn-cs"/>
                  </a:rPr>
                  <a:t> and that the Cauchy stresses of the outer solution lose their dominancy in the domain </a:t>
                </a:r>
                <a:r>
                  <a:rPr lang="en-GB" sz="1200" i="0" kern="1200">
                    <a:solidFill>
                      <a:schemeClr val="tx1"/>
                    </a:solidFill>
                    <a:effectLst/>
                    <a:latin typeface="+mn-lt"/>
                    <a:ea typeface="+mn-ea"/>
                    <a:cs typeface="+mn-cs"/>
                  </a:rPr>
                  <a:t>𝑟</a:t>
                </a:r>
                <a:r>
                  <a:rPr lang="en-US" sz="1200" i="0" kern="1200">
                    <a:solidFill>
                      <a:schemeClr val="tx1"/>
                    </a:solidFill>
                    <a:effectLst/>
                    <a:latin typeface="+mn-lt"/>
                    <a:ea typeface="+mn-ea"/>
                    <a:cs typeface="+mn-cs"/>
                  </a:rPr>
                  <a:t>^</a:t>
                </a:r>
                <a:r>
                  <a:rPr lang="en-GB" sz="1200" i="0" kern="1200">
                    <a:solidFill>
                      <a:schemeClr val="tx1"/>
                    </a:solidFill>
                    <a:effectLst/>
                    <a:latin typeface="+mn-lt"/>
                    <a:ea typeface="+mn-ea"/>
                    <a:cs typeface="+mn-cs"/>
                  </a:rPr>
                  <a:t>′&lt;𝑙</a:t>
                </a:r>
                <a:r>
                  <a:rPr lang="en-US" sz="1200" i="0" kern="1200">
                    <a:solidFill>
                      <a:schemeClr val="tx1"/>
                    </a:solidFill>
                    <a:effectLst/>
                    <a:latin typeface="+mn-lt"/>
                    <a:ea typeface="+mn-ea"/>
                    <a:cs typeface="+mn-cs"/>
                  </a:rPr>
                  <a:t>_</a:t>
                </a:r>
                <a:r>
                  <a:rPr lang="en-GB" sz="1200" i="0" kern="1200">
                    <a:solidFill>
                      <a:schemeClr val="tx1"/>
                    </a:solidFill>
                    <a:effectLst/>
                    <a:latin typeface="+mn-lt"/>
                    <a:ea typeface="+mn-ea"/>
                    <a:cs typeface="+mn-cs"/>
                  </a:rPr>
                  <a:t>0</a:t>
                </a:r>
                <a:r>
                  <a:rPr lang="en-GB" sz="1200" kern="1200" dirty="0">
                    <a:solidFill>
                      <a:schemeClr val="tx1"/>
                    </a:solidFill>
                    <a:effectLst/>
                    <a:latin typeface="+mn-lt"/>
                    <a:ea typeface="+mn-ea"/>
                    <a:cs typeface="+mn-cs"/>
                  </a:rPr>
                  <a:t> because the higher-order stresses become leading quantities of the crack tip stress field. Similarly, the distance </a:t>
                </a:r>
                <a:r>
                  <a:rPr lang="en-GB" sz="1200" i="0" kern="1200">
                    <a:solidFill>
                      <a:schemeClr val="tx1"/>
                    </a:solidFill>
                    <a:effectLst/>
                    <a:latin typeface="+mn-lt"/>
                    <a:ea typeface="+mn-ea"/>
                    <a:cs typeface="+mn-cs"/>
                  </a:rPr>
                  <a:t>𝑅=𝑙</a:t>
                </a:r>
                <a:r>
                  <a:rPr lang="en-US" sz="1200" i="0" kern="1200">
                    <a:solidFill>
                      <a:schemeClr val="tx1"/>
                    </a:solidFill>
                    <a:effectLst/>
                    <a:latin typeface="+mn-lt"/>
                    <a:ea typeface="+mn-ea"/>
                    <a:cs typeface="+mn-cs"/>
                  </a:rPr>
                  <a:t>_</a:t>
                </a:r>
                <a:r>
                  <a:rPr lang="en-GB" sz="1200" i="0" kern="1200">
                    <a:solidFill>
                      <a:schemeClr val="tx1"/>
                    </a:solidFill>
                    <a:effectLst/>
                    <a:latin typeface="+mn-lt"/>
                    <a:ea typeface="+mn-ea"/>
                    <a:cs typeface="+mn-cs"/>
                  </a:rPr>
                  <a:t>0</a:t>
                </a:r>
                <a:r>
                  <a:rPr lang="en-US" sz="1200" i="0" kern="1200">
                    <a:solidFill>
                      <a:schemeClr val="tx1"/>
                    </a:solidFill>
                    <a:effectLst/>
                    <a:latin typeface="+mn-lt"/>
                    <a:ea typeface="+mn-ea"/>
                    <a:cs typeface="+mn-cs"/>
                  </a:rPr>
                  <a:t>∕</a:t>
                </a:r>
                <a:r>
                  <a:rPr lang="en-GB" sz="1200" i="0" kern="1200">
                    <a:solidFill>
                      <a:schemeClr val="tx1"/>
                    </a:solidFill>
                    <a:effectLst/>
                    <a:latin typeface="+mn-lt"/>
                    <a:ea typeface="+mn-ea"/>
                    <a:cs typeface="+mn-cs"/>
                  </a:rPr>
                  <a:t>𝛿</a:t>
                </a:r>
                <a:r>
                  <a:rPr lang="en-GB" sz="1200" kern="1200" dirty="0">
                    <a:solidFill>
                      <a:schemeClr val="tx1"/>
                    </a:solidFill>
                    <a:effectLst/>
                    <a:latin typeface="+mn-lt"/>
                    <a:ea typeface="+mn-ea"/>
                    <a:cs typeface="+mn-cs"/>
                  </a:rPr>
                  <a:t> is the upper limit of the scaled-up radius vector size </a:t>
                </a:r>
                <a:r>
                  <a:rPr lang="en-GB" sz="1200" i="0" kern="1200">
                    <a:solidFill>
                      <a:schemeClr val="tx1"/>
                    </a:solidFill>
                    <a:effectLst/>
                    <a:latin typeface="+mn-lt"/>
                    <a:ea typeface="+mn-ea"/>
                    <a:cs typeface="+mn-cs"/>
                  </a:rPr>
                  <a:t>𝑅</a:t>
                </a:r>
                <a:r>
                  <a:rPr lang="en-GB" sz="1200" kern="1200" dirty="0">
                    <a:solidFill>
                      <a:schemeClr val="tx1"/>
                    </a:solidFill>
                    <a:effectLst/>
                    <a:latin typeface="+mn-lt"/>
                    <a:ea typeface="+mn-ea"/>
                    <a:cs typeface="+mn-cs"/>
                  </a:rPr>
                  <a:t> of the inner solution, at which the inner solution error is of the order </a:t>
                </a:r>
                <a:r>
                  <a:rPr lang="en-GB" sz="1200" i="0" kern="1200">
                    <a:solidFill>
                      <a:schemeClr val="tx1"/>
                    </a:solidFill>
                    <a:effectLst/>
                    <a:latin typeface="+mn-lt"/>
                    <a:ea typeface="+mn-ea"/>
                    <a:cs typeface="+mn-cs"/>
                  </a:rPr>
                  <a:t>𝑂</a:t>
                </a:r>
                <a:r>
                  <a:rPr lang="en-US" sz="1200" i="0" kern="1200">
                    <a:solidFill>
                      <a:schemeClr val="tx1"/>
                    </a:solidFill>
                    <a:effectLst/>
                    <a:latin typeface="+mn-lt"/>
                    <a:ea typeface="+mn-ea"/>
                    <a:cs typeface="+mn-cs"/>
                  </a:rPr>
                  <a:t>(</a:t>
                </a:r>
                <a:r>
                  <a:rPr lang="en-GB" sz="1200" i="0" kern="1200">
                    <a:solidFill>
                      <a:schemeClr val="tx1"/>
                    </a:solidFill>
                    <a:effectLst/>
                    <a:latin typeface="+mn-lt"/>
                    <a:ea typeface="+mn-ea"/>
                    <a:cs typeface="+mn-cs"/>
                  </a:rPr>
                  <a:t>𝛿</a:t>
                </a:r>
                <a:r>
                  <a:rPr lang="en-US" sz="1200" i="0" kern="1200">
                    <a:solidFill>
                      <a:schemeClr val="tx1"/>
                    </a:solidFill>
                    <a:effectLst/>
                    <a:latin typeface="+mn-lt"/>
                    <a:ea typeface="+mn-ea"/>
                    <a:cs typeface="+mn-cs"/>
                  </a:rPr>
                  <a:t>^</a:t>
                </a:r>
                <a:r>
                  <a:rPr lang="en-GB" sz="1200" i="0" kern="1200">
                    <a:solidFill>
                      <a:schemeClr val="tx1"/>
                    </a:solidFill>
                    <a:effectLst/>
                    <a:latin typeface="+mn-lt"/>
                    <a:ea typeface="+mn-ea"/>
                    <a:cs typeface="+mn-cs"/>
                  </a:rPr>
                  <a:t>2 )</a:t>
                </a:r>
                <a:r>
                  <a:rPr lang="en-GB" sz="1200" kern="1200" dirty="0">
                    <a:solidFill>
                      <a:schemeClr val="tx1"/>
                    </a:solidFill>
                    <a:effectLst/>
                    <a:latin typeface="+mn-lt"/>
                    <a:ea typeface="+mn-ea"/>
                    <a:cs typeface="+mn-cs"/>
                  </a:rPr>
                  <a:t>. It also means that the higher-order stresses and polarization vector in the auxiliary force tractions and electric potential are negligible small, contrary to the components of the Cauchy stress tensor and the singular match conditions is fulfilled.</a:t>
                </a:r>
                <a:r>
                  <a:rPr lang="en-GB" sz="1200" kern="1200" baseline="0" dirty="0">
                    <a:solidFill>
                      <a:schemeClr val="tx1"/>
                    </a:solidFill>
                    <a:effectLst/>
                    <a:latin typeface="+mn-lt"/>
                    <a:ea typeface="+mn-ea"/>
                    <a:cs typeface="+mn-cs"/>
                  </a:rPr>
                  <a:t> That is, the outer tractions along the radii l0 and comparable with the inner total stresses along the radii l0/delta.</a:t>
                </a:r>
                <a:r>
                  <a:rPr lang="en-GB" sz="1800" dirty="0">
                    <a:effectLst/>
                    <a:latin typeface="Cambria" panose="02040503050406030204" pitchFamily="18" charset="0"/>
                    <a:ea typeface="Times New Roman" panose="02020603050405020304" pitchFamily="18" charset="0"/>
                    <a:cs typeface="Times New Roman" panose="02020603050405020304" pitchFamily="18" charset="0"/>
                  </a:rPr>
                  <a:t> </a:t>
                </a:r>
                <a:endParaRPr lang="en-US" dirty="0"/>
              </a:p>
            </p:txBody>
          </p:sp>
        </mc:Fallback>
      </mc:AlternateContent>
      <p:sp>
        <p:nvSpPr>
          <p:cNvPr id="4" name="Slide Number Placeholder 3"/>
          <p:cNvSpPr>
            <a:spLocks noGrp="1"/>
          </p:cNvSpPr>
          <p:nvPr>
            <p:ph type="sldNum" sz="quarter" idx="5"/>
          </p:nvPr>
        </p:nvSpPr>
        <p:spPr/>
        <p:txBody>
          <a:bodyPr/>
          <a:lstStyle/>
          <a:p>
            <a:fld id="{93967A11-E26A-424E-B1B1-E0524A392E07}" type="slidenum">
              <a:rPr lang="en-US" smtClean="0"/>
              <a:t>15</a:t>
            </a:fld>
            <a:endParaRPr lang="en-US"/>
          </a:p>
        </p:txBody>
      </p:sp>
    </p:spTree>
    <p:extLst>
      <p:ext uri="{BB962C8B-B14F-4D97-AF65-F5344CB8AC3E}">
        <p14:creationId xmlns:p14="http://schemas.microsoft.com/office/powerpoint/2010/main" val="42386506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Notes Placeholder 2"/>
              <p:cNvSpPr>
                <a:spLocks noGrp="1"/>
              </p:cNvSpPr>
              <p:nvPr>
                <p:ph type="body" idx="1"/>
              </p:nvPr>
            </p:nvSpPr>
            <p:spPr/>
            <p:txBody>
              <a:bodyPr/>
              <a:lstStyle/>
              <a:p>
                <a:r>
                  <a:rPr lang="en-GB" sz="1800" dirty="0">
                    <a:effectLst/>
                    <a:latin typeface="Cambria" panose="02040503050406030204" pitchFamily="18" charset="0"/>
                    <a:ea typeface="Calibri" panose="020F0502020204030204" pitchFamily="34" charset="0"/>
                    <a:cs typeface="Times New Roman" panose="02020603050405020304" pitchFamily="18" charset="0"/>
                  </a:rPr>
                  <a:t>The</a:t>
                </a:r>
                <a:r>
                  <a:rPr lang="en-GB" sz="1800" baseline="0" dirty="0">
                    <a:effectLst/>
                    <a:latin typeface="Cambria" panose="02040503050406030204" pitchFamily="18" charset="0"/>
                    <a:ea typeface="Calibri" panose="020F0502020204030204" pitchFamily="34" charset="0"/>
                    <a:cs typeface="Times New Roman" panose="02020603050405020304" pitchFamily="18" charset="0"/>
                  </a:rPr>
                  <a:t> singular match condition leads to </a:t>
                </a:r>
                <a:r>
                  <a:rPr lang="en-GB" sz="1800" dirty="0">
                    <a:effectLst/>
                    <a:latin typeface="Cambria" panose="02040503050406030204" pitchFamily="18" charset="0"/>
                    <a:ea typeface="Calibri" panose="020F0502020204030204" pitchFamily="34" charset="0"/>
                    <a:cs typeface="Times New Roman" panose="02020603050405020304" pitchFamily="18" charset="0"/>
                  </a:rPr>
                  <a:t>the overdetermined system of algebraic equations with unknows </a:t>
                </a:r>
                <a14:m>
                  <m:oMath xmlns:m="http://schemas.openxmlformats.org/officeDocument/2006/math">
                    <m:sSub>
                      <m:sSubPr>
                        <m:ctrlPr>
                          <a:rPr lang="en-US" i="1">
                            <a:effectLst/>
                            <a:latin typeface="Cambria Math" panose="02040503050406030204" pitchFamily="18" charset="0"/>
                          </a:rPr>
                        </m:ctrlPr>
                      </m:sSubPr>
                      <m:e>
                        <m:r>
                          <a:rPr lang="en-GB" sz="1800" i="1">
                            <a:effectLst/>
                            <a:latin typeface="Cambria Math" panose="02040503050406030204" pitchFamily="18" charset="0"/>
                            <a:ea typeface="Calibri" panose="020F0502020204030204" pitchFamily="34" charset="0"/>
                            <a:cs typeface="Times New Roman" panose="02020603050405020304" pitchFamily="18" charset="0"/>
                          </a:rPr>
                          <m:t>𝐴</m:t>
                        </m:r>
                      </m:e>
                      <m:sub>
                        <m:r>
                          <a:rPr lang="en-GB" sz="1800" i="1">
                            <a:effectLst/>
                            <a:latin typeface="Cambria Math" panose="02040503050406030204" pitchFamily="18" charset="0"/>
                            <a:ea typeface="Calibri" panose="020F0502020204030204" pitchFamily="34" charset="0"/>
                            <a:cs typeface="Times New Roman" panose="02020603050405020304" pitchFamily="18" charset="0"/>
                          </a:rPr>
                          <m:t>1,…,4</m:t>
                        </m:r>
                      </m:sub>
                    </m:sSub>
                  </m:oMath>
                </a14:m>
                <a:r>
                  <a:rPr lang="en-GB" sz="1800" dirty="0">
                    <a:effectLst/>
                    <a:latin typeface="Cambria" panose="02040503050406030204" pitchFamily="18" charset="0"/>
                    <a:ea typeface="Times New Roman" panose="02020603050405020304" pitchFamily="18" charset="0"/>
                    <a:cs typeface="Times New Roman" panose="02020603050405020304" pitchFamily="18" charset="0"/>
                  </a:rPr>
                  <a:t> or </a:t>
                </a:r>
                <a14:m>
                  <m:oMath xmlns:m="http://schemas.openxmlformats.org/officeDocument/2006/math">
                    <m:sSub>
                      <m:sSubPr>
                        <m:ctrlPr>
                          <a:rPr lang="en-US" i="1">
                            <a:effectLst/>
                            <a:latin typeface="Cambria Math" panose="02040503050406030204" pitchFamily="18" charset="0"/>
                            <a:ea typeface="Times New Roman" panose="02020603050405020304" pitchFamily="18" charset="0"/>
                          </a:rPr>
                        </m:ctrlPr>
                      </m:sSubPr>
                      <m:e>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𝐵</m:t>
                        </m:r>
                      </m:e>
                      <m:sub>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1,…,4</m:t>
                        </m:r>
                      </m:sub>
                    </m:sSub>
                  </m:oMath>
                </a14:m>
                <a:r>
                  <a:rPr lang="en-GB" sz="1800" dirty="0">
                    <a:effectLst/>
                    <a:latin typeface="Cambria" panose="02040503050406030204" pitchFamily="18" charset="0"/>
                    <a:ea typeface="Calibri" panose="020F0502020204030204" pitchFamily="34" charset="0"/>
                    <a:cs typeface="Times New Roman" panose="02020603050405020304" pitchFamily="18" charset="0"/>
                  </a:rPr>
                  <a:t> for loading modes I or II, respectively. If the most important domain in the front of the cack tip is taken into</a:t>
                </a:r>
                <a:r>
                  <a:rPr lang="en-GB" sz="1800" baseline="0" dirty="0">
                    <a:effectLst/>
                    <a:latin typeface="Cambria" panose="02040503050406030204" pitchFamily="18" charset="0"/>
                    <a:ea typeface="Calibri" panose="020F0502020204030204" pitchFamily="34" charset="0"/>
                    <a:cs typeface="Times New Roman" panose="02020603050405020304" pitchFamily="18" charset="0"/>
                  </a:rPr>
                  <a:t> account, then </a:t>
                </a:r>
                <a:r>
                  <a:rPr lang="en-GB" sz="1800" dirty="0">
                    <a:effectLst/>
                    <a:latin typeface="Cambria" panose="02040503050406030204" pitchFamily="18" charset="0"/>
                    <a:ea typeface="Calibri" panose="020F0502020204030204" pitchFamily="34" charset="0"/>
                    <a:cs typeface="Times New Roman" panose="02020603050405020304" pitchFamily="18" charset="0"/>
                  </a:rPr>
                  <a:t>the expressions assessing the amplitude factors </a:t>
                </a:r>
                <a14:m>
                  <m:oMath xmlns:m="http://schemas.openxmlformats.org/officeDocument/2006/math">
                    <m:sSub>
                      <m:sSubPr>
                        <m:ctrlPr>
                          <a:rPr lang="en-US" i="1">
                            <a:effectLst/>
                            <a:latin typeface="Cambria Math" panose="02040503050406030204" pitchFamily="18" charset="0"/>
                          </a:rPr>
                        </m:ctrlPr>
                      </m:sSubPr>
                      <m:e>
                        <m:r>
                          <a:rPr lang="en-GB" sz="1800" i="1">
                            <a:effectLst/>
                            <a:latin typeface="Cambria Math" panose="02040503050406030204" pitchFamily="18" charset="0"/>
                            <a:ea typeface="Calibri" panose="020F0502020204030204" pitchFamily="34" charset="0"/>
                            <a:cs typeface="Times New Roman" panose="02020603050405020304" pitchFamily="18" charset="0"/>
                          </a:rPr>
                          <m:t>𝐴</m:t>
                        </m:r>
                      </m:e>
                      <m:sub>
                        <m:r>
                          <a:rPr lang="en-GB" sz="1800" i="1">
                            <a:effectLst/>
                            <a:latin typeface="Cambria Math" panose="02040503050406030204" pitchFamily="18" charset="0"/>
                            <a:ea typeface="Calibri" panose="020F0502020204030204" pitchFamily="34" charset="0"/>
                            <a:cs typeface="Times New Roman" panose="02020603050405020304" pitchFamily="18" charset="0"/>
                          </a:rPr>
                          <m:t>1,…,4</m:t>
                        </m:r>
                      </m:sub>
                    </m:sSub>
                  </m:oMath>
                </a14:m>
                <a:r>
                  <a:rPr lang="en-GB" sz="1800" dirty="0">
                    <a:effectLst/>
                    <a:latin typeface="Cambria" panose="02040503050406030204" pitchFamily="18" charset="0"/>
                    <a:ea typeface="Times New Roman" panose="02020603050405020304" pitchFamily="18" charset="0"/>
                    <a:cs typeface="Times New Roman" panose="02020603050405020304" pitchFamily="18" charset="0"/>
                  </a:rPr>
                  <a:t> and </a:t>
                </a:r>
                <a14:m>
                  <m:oMath xmlns:m="http://schemas.openxmlformats.org/officeDocument/2006/math">
                    <m:sSub>
                      <m:sSubPr>
                        <m:ctrlPr>
                          <a:rPr lang="en-US" i="1">
                            <a:effectLst/>
                            <a:latin typeface="Cambria Math" panose="02040503050406030204" pitchFamily="18" charset="0"/>
                            <a:ea typeface="Times New Roman" panose="02020603050405020304" pitchFamily="18" charset="0"/>
                          </a:rPr>
                        </m:ctrlPr>
                      </m:sSubPr>
                      <m:e>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𝐵</m:t>
                        </m:r>
                      </m:e>
                      <m:sub>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1,…,4</m:t>
                        </m:r>
                      </m:sub>
                    </m:sSub>
                  </m:oMath>
                </a14:m>
                <a:r>
                  <a:rPr lang="en-GB" sz="1800" dirty="0">
                    <a:effectLst/>
                    <a:latin typeface="Cambria" panose="02040503050406030204" pitchFamily="18" charset="0"/>
                    <a:ea typeface="Calibri" panose="020F0502020204030204" pitchFamily="34" charset="0"/>
                    <a:cs typeface="Times New Roman" panose="02020603050405020304" pitchFamily="18" charset="0"/>
                  </a:rPr>
                  <a:t> can be written as follows. Unfortunately,</a:t>
                </a:r>
                <a:r>
                  <a:rPr lang="en-GB" sz="1800" baseline="0" dirty="0">
                    <a:effectLst/>
                    <a:latin typeface="Cambria" panose="02040503050406030204" pitchFamily="18" charset="0"/>
                    <a:ea typeface="Calibri" panose="020F0502020204030204" pitchFamily="34" charset="0"/>
                    <a:cs typeface="Times New Roman" panose="02020603050405020304" pitchFamily="18" charset="0"/>
                  </a:rPr>
                  <a:t> there is still one unknown parameter l0.</a:t>
                </a:r>
                <a:endParaRPr lang="en-US" dirty="0"/>
              </a:p>
            </p:txBody>
          </p:sp>
        </mc:Choice>
        <mc:Fallback>
          <p:sp>
            <p:nvSpPr>
              <p:cNvPr id="3" name="Notes Placeholder 2"/>
              <p:cNvSpPr>
                <a:spLocks noGrp="1"/>
              </p:cNvSpPr>
              <p:nvPr>
                <p:ph type="body" idx="1"/>
              </p:nvPr>
            </p:nvSpPr>
            <p:spPr/>
            <p:txBody>
              <a:bodyPr/>
              <a:lstStyle/>
              <a:p>
                <a:r>
                  <a:rPr lang="en-GB" sz="1800" dirty="0">
                    <a:effectLst/>
                    <a:latin typeface="Cambria" panose="02040503050406030204" pitchFamily="18" charset="0"/>
                    <a:ea typeface="Calibri" panose="020F0502020204030204" pitchFamily="34" charset="0"/>
                    <a:cs typeface="Times New Roman" panose="02020603050405020304" pitchFamily="18" charset="0"/>
                  </a:rPr>
                  <a:t>The</a:t>
                </a:r>
                <a:r>
                  <a:rPr lang="en-GB" sz="1800" baseline="0" dirty="0">
                    <a:effectLst/>
                    <a:latin typeface="Cambria" panose="02040503050406030204" pitchFamily="18" charset="0"/>
                    <a:ea typeface="Calibri" panose="020F0502020204030204" pitchFamily="34" charset="0"/>
                    <a:cs typeface="Times New Roman" panose="02020603050405020304" pitchFamily="18" charset="0"/>
                  </a:rPr>
                  <a:t> singular match condition leads to </a:t>
                </a:r>
                <a:r>
                  <a:rPr lang="en-GB" sz="1800" dirty="0">
                    <a:effectLst/>
                    <a:latin typeface="Cambria" panose="02040503050406030204" pitchFamily="18" charset="0"/>
                    <a:ea typeface="Calibri" panose="020F0502020204030204" pitchFamily="34" charset="0"/>
                    <a:cs typeface="Times New Roman" panose="02020603050405020304" pitchFamily="18" charset="0"/>
                  </a:rPr>
                  <a:t>the overdetermined system of algebraic equations with unknows </a:t>
                </a:r>
                <a:r>
                  <a:rPr lang="en-GB" sz="1800" i="0">
                    <a:effectLst/>
                    <a:latin typeface="Cambria Math" panose="02040503050406030204" pitchFamily="18" charset="0"/>
                    <a:ea typeface="Calibri" panose="020F0502020204030204" pitchFamily="34" charset="0"/>
                    <a:cs typeface="Times New Roman" panose="02020603050405020304" pitchFamily="18" charset="0"/>
                  </a:rPr>
                  <a:t>𝐴</a:t>
                </a:r>
                <a:r>
                  <a:rPr lang="en-US" sz="1800" i="0">
                    <a:effectLst/>
                    <a:latin typeface="Cambria Math" panose="02040503050406030204" pitchFamily="18" charset="0"/>
                    <a:ea typeface="Calibri" panose="020F0502020204030204" pitchFamily="34" charset="0"/>
                    <a:cs typeface="Times New Roman" panose="02020603050405020304" pitchFamily="18" charset="0"/>
                  </a:rPr>
                  <a:t>_(</a:t>
                </a:r>
                <a:r>
                  <a:rPr lang="en-GB" sz="1800" i="0">
                    <a:effectLst/>
                    <a:latin typeface="Cambria Math" panose="02040503050406030204" pitchFamily="18" charset="0"/>
                    <a:ea typeface="Calibri" panose="020F0502020204030204" pitchFamily="34" charset="0"/>
                    <a:cs typeface="Times New Roman" panose="02020603050405020304" pitchFamily="18" charset="0"/>
                  </a:rPr>
                  <a:t>1,…,4</a:t>
                </a:r>
                <a:r>
                  <a:rPr lang="en-US" sz="1800" i="0">
                    <a:effectLst/>
                    <a:latin typeface="Cambria Math" panose="02040503050406030204" pitchFamily="18" charset="0"/>
                    <a:ea typeface="Calibri" panose="020F0502020204030204" pitchFamily="34" charset="0"/>
                    <a:cs typeface="Times New Roman" panose="02020603050405020304" pitchFamily="18" charset="0"/>
                  </a:rPr>
                  <a:t>)</a:t>
                </a:r>
                <a:r>
                  <a:rPr lang="en-GB" sz="1800" dirty="0">
                    <a:effectLst/>
                    <a:latin typeface="Cambria" panose="02040503050406030204" pitchFamily="18" charset="0"/>
                    <a:ea typeface="Times New Roman" panose="02020603050405020304" pitchFamily="18" charset="0"/>
                    <a:cs typeface="Times New Roman" panose="02020603050405020304" pitchFamily="18" charset="0"/>
                  </a:rPr>
                  <a:t> or </a:t>
                </a:r>
                <a:r>
                  <a:rPr lang="en-GB" sz="1800" i="0">
                    <a:effectLst/>
                    <a:latin typeface="Cambria Math" panose="02040503050406030204" pitchFamily="18" charset="0"/>
                    <a:ea typeface="Times New Roman" panose="02020603050405020304" pitchFamily="18" charset="0"/>
                    <a:cs typeface="Times New Roman" panose="02020603050405020304" pitchFamily="18" charset="0"/>
                  </a:rPr>
                  <a:t>𝐵</a:t>
                </a:r>
                <a:r>
                  <a:rPr lang="en-US" sz="1800" i="0">
                    <a:effectLst/>
                    <a:latin typeface="Cambria Math" panose="02040503050406030204" pitchFamily="18" charset="0"/>
                    <a:ea typeface="Times New Roman" panose="02020603050405020304" pitchFamily="18" charset="0"/>
                    <a:cs typeface="Times New Roman" panose="02020603050405020304" pitchFamily="18" charset="0"/>
                  </a:rPr>
                  <a:t>_(</a:t>
                </a:r>
                <a:r>
                  <a:rPr lang="en-GB" sz="1800" i="0">
                    <a:effectLst/>
                    <a:latin typeface="Cambria Math" panose="02040503050406030204" pitchFamily="18" charset="0"/>
                    <a:ea typeface="Times New Roman" panose="02020603050405020304" pitchFamily="18" charset="0"/>
                    <a:cs typeface="Times New Roman" panose="02020603050405020304" pitchFamily="18" charset="0"/>
                  </a:rPr>
                  <a:t>1,…,4</a:t>
                </a:r>
                <a:r>
                  <a:rPr lang="en-US" sz="1800" i="0">
                    <a:effectLst/>
                    <a:latin typeface="Cambria Math" panose="02040503050406030204" pitchFamily="18" charset="0"/>
                    <a:ea typeface="Times New Roman" panose="02020603050405020304" pitchFamily="18" charset="0"/>
                    <a:cs typeface="Times New Roman" panose="02020603050405020304" pitchFamily="18" charset="0"/>
                  </a:rPr>
                  <a:t>)</a:t>
                </a:r>
                <a:r>
                  <a:rPr lang="en-GB" sz="1800" dirty="0">
                    <a:effectLst/>
                    <a:latin typeface="Cambria" panose="02040503050406030204" pitchFamily="18" charset="0"/>
                    <a:ea typeface="Calibri" panose="020F0502020204030204" pitchFamily="34" charset="0"/>
                    <a:cs typeface="Times New Roman" panose="02020603050405020304" pitchFamily="18" charset="0"/>
                  </a:rPr>
                  <a:t> for loading modes I or II, respectively. If the most important domain in the front of the cack tip is taken into</a:t>
                </a:r>
                <a:r>
                  <a:rPr lang="en-GB" sz="1800" baseline="0" dirty="0">
                    <a:effectLst/>
                    <a:latin typeface="Cambria" panose="02040503050406030204" pitchFamily="18" charset="0"/>
                    <a:ea typeface="Calibri" panose="020F0502020204030204" pitchFamily="34" charset="0"/>
                    <a:cs typeface="Times New Roman" panose="02020603050405020304" pitchFamily="18" charset="0"/>
                  </a:rPr>
                  <a:t> account, then </a:t>
                </a:r>
                <a:r>
                  <a:rPr lang="en-GB" sz="1800" dirty="0">
                    <a:effectLst/>
                    <a:latin typeface="Cambria" panose="02040503050406030204" pitchFamily="18" charset="0"/>
                    <a:ea typeface="Calibri" panose="020F0502020204030204" pitchFamily="34" charset="0"/>
                    <a:cs typeface="Times New Roman" panose="02020603050405020304" pitchFamily="18" charset="0"/>
                  </a:rPr>
                  <a:t>the expressions assessing the amplitude factors </a:t>
                </a:r>
                <a:r>
                  <a:rPr lang="en-GB" sz="1800" i="0">
                    <a:effectLst/>
                    <a:latin typeface="Cambria Math" panose="02040503050406030204" pitchFamily="18" charset="0"/>
                    <a:ea typeface="Calibri" panose="020F0502020204030204" pitchFamily="34" charset="0"/>
                    <a:cs typeface="Times New Roman" panose="02020603050405020304" pitchFamily="18" charset="0"/>
                  </a:rPr>
                  <a:t>𝐴</a:t>
                </a:r>
                <a:r>
                  <a:rPr lang="en-US" sz="1800" i="0">
                    <a:effectLst/>
                    <a:latin typeface="Cambria Math" panose="02040503050406030204" pitchFamily="18" charset="0"/>
                    <a:ea typeface="Calibri" panose="020F0502020204030204" pitchFamily="34" charset="0"/>
                    <a:cs typeface="Times New Roman" panose="02020603050405020304" pitchFamily="18" charset="0"/>
                  </a:rPr>
                  <a:t>_(</a:t>
                </a:r>
                <a:r>
                  <a:rPr lang="en-GB" sz="1800" i="0">
                    <a:effectLst/>
                    <a:latin typeface="Cambria Math" panose="02040503050406030204" pitchFamily="18" charset="0"/>
                    <a:ea typeface="Calibri" panose="020F0502020204030204" pitchFamily="34" charset="0"/>
                    <a:cs typeface="Times New Roman" panose="02020603050405020304" pitchFamily="18" charset="0"/>
                  </a:rPr>
                  <a:t>1,…,4</a:t>
                </a:r>
                <a:r>
                  <a:rPr lang="en-US" sz="1800" i="0">
                    <a:effectLst/>
                    <a:latin typeface="Cambria Math" panose="02040503050406030204" pitchFamily="18" charset="0"/>
                    <a:ea typeface="Calibri" panose="020F0502020204030204" pitchFamily="34" charset="0"/>
                    <a:cs typeface="Times New Roman" panose="02020603050405020304" pitchFamily="18" charset="0"/>
                  </a:rPr>
                  <a:t>)</a:t>
                </a:r>
                <a:r>
                  <a:rPr lang="en-GB" sz="1800" dirty="0">
                    <a:effectLst/>
                    <a:latin typeface="Cambria" panose="02040503050406030204" pitchFamily="18" charset="0"/>
                    <a:ea typeface="Times New Roman" panose="02020603050405020304" pitchFamily="18" charset="0"/>
                    <a:cs typeface="Times New Roman" panose="02020603050405020304" pitchFamily="18" charset="0"/>
                  </a:rPr>
                  <a:t> and </a:t>
                </a:r>
                <a:r>
                  <a:rPr lang="en-GB" sz="1800" i="0">
                    <a:effectLst/>
                    <a:latin typeface="Cambria Math" panose="02040503050406030204" pitchFamily="18" charset="0"/>
                    <a:ea typeface="Times New Roman" panose="02020603050405020304" pitchFamily="18" charset="0"/>
                    <a:cs typeface="Times New Roman" panose="02020603050405020304" pitchFamily="18" charset="0"/>
                  </a:rPr>
                  <a:t>𝐵</a:t>
                </a:r>
                <a:r>
                  <a:rPr lang="en-US" sz="1800" i="0">
                    <a:effectLst/>
                    <a:latin typeface="Cambria Math" panose="02040503050406030204" pitchFamily="18" charset="0"/>
                    <a:ea typeface="Times New Roman" panose="02020603050405020304" pitchFamily="18" charset="0"/>
                    <a:cs typeface="Times New Roman" panose="02020603050405020304" pitchFamily="18" charset="0"/>
                  </a:rPr>
                  <a:t>_(</a:t>
                </a:r>
                <a:r>
                  <a:rPr lang="en-GB" sz="1800" i="0">
                    <a:effectLst/>
                    <a:latin typeface="Cambria Math" panose="02040503050406030204" pitchFamily="18" charset="0"/>
                    <a:ea typeface="Times New Roman" panose="02020603050405020304" pitchFamily="18" charset="0"/>
                    <a:cs typeface="Times New Roman" panose="02020603050405020304" pitchFamily="18" charset="0"/>
                  </a:rPr>
                  <a:t>1,…,4</a:t>
                </a:r>
                <a:r>
                  <a:rPr lang="en-US" sz="1800" i="0">
                    <a:effectLst/>
                    <a:latin typeface="Cambria Math" panose="02040503050406030204" pitchFamily="18" charset="0"/>
                    <a:ea typeface="Times New Roman" panose="02020603050405020304" pitchFamily="18" charset="0"/>
                    <a:cs typeface="Times New Roman" panose="02020603050405020304" pitchFamily="18" charset="0"/>
                  </a:rPr>
                  <a:t>)</a:t>
                </a:r>
                <a:r>
                  <a:rPr lang="en-GB" sz="1800" dirty="0">
                    <a:effectLst/>
                    <a:latin typeface="Cambria" panose="02040503050406030204" pitchFamily="18" charset="0"/>
                    <a:ea typeface="Calibri" panose="020F0502020204030204" pitchFamily="34" charset="0"/>
                    <a:cs typeface="Times New Roman" panose="02020603050405020304" pitchFamily="18" charset="0"/>
                  </a:rPr>
                  <a:t> can be written as follows. Unfortunately,</a:t>
                </a:r>
                <a:r>
                  <a:rPr lang="en-GB" sz="1800" baseline="0" dirty="0">
                    <a:effectLst/>
                    <a:latin typeface="Cambria" panose="02040503050406030204" pitchFamily="18" charset="0"/>
                    <a:ea typeface="Calibri" panose="020F0502020204030204" pitchFamily="34" charset="0"/>
                    <a:cs typeface="Times New Roman" panose="02020603050405020304" pitchFamily="18" charset="0"/>
                  </a:rPr>
                  <a:t> there is still one unknown parameter l0.</a:t>
                </a:r>
                <a:endParaRPr lang="en-US" dirty="0"/>
              </a:p>
            </p:txBody>
          </p:sp>
        </mc:Fallback>
      </mc:AlternateContent>
      <p:sp>
        <p:nvSpPr>
          <p:cNvPr id="4" name="Slide Number Placeholder 3"/>
          <p:cNvSpPr>
            <a:spLocks noGrp="1"/>
          </p:cNvSpPr>
          <p:nvPr>
            <p:ph type="sldNum" sz="quarter" idx="5"/>
          </p:nvPr>
        </p:nvSpPr>
        <p:spPr/>
        <p:txBody>
          <a:bodyPr/>
          <a:lstStyle/>
          <a:p>
            <a:fld id="{93967A11-E26A-424E-B1B1-E0524A392E07}" type="slidenum">
              <a:rPr lang="en-US" smtClean="0"/>
              <a:t>16</a:t>
            </a:fld>
            <a:endParaRPr lang="en-US"/>
          </a:p>
        </p:txBody>
      </p:sp>
    </p:spTree>
    <p:extLst>
      <p:ext uri="{BB962C8B-B14F-4D97-AF65-F5344CB8AC3E}">
        <p14:creationId xmlns:p14="http://schemas.microsoft.com/office/powerpoint/2010/main" val="25503281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mbria" panose="02040503050406030204" pitchFamily="18" charset="0"/>
                    <a:ea typeface="Times New Roman" panose="02020603050405020304" pitchFamily="18" charset="0"/>
                    <a:cs typeface="Times New Roman" panose="02020603050405020304" pitchFamily="18" charset="0"/>
                  </a:rPr>
                  <a:t>The parameter </a:t>
                </a:r>
                <a14:m>
                  <m:oMath xmlns:m="http://schemas.openxmlformats.org/officeDocument/2006/math">
                    <m:sSub>
                      <m:sSub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𝑙</m:t>
                        </m:r>
                      </m:e>
                      <m:sub>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0</m:t>
                        </m:r>
                      </m:sub>
                    </m:sSub>
                  </m:oMath>
                </a14:m>
                <a:r>
                  <a:rPr lang="en-GB" sz="1800" dirty="0">
                    <a:effectLst/>
                    <a:latin typeface="Cambria" panose="02040503050406030204" pitchFamily="18" charset="0"/>
                    <a:ea typeface="Times New Roman" panose="02020603050405020304" pitchFamily="18" charset="0"/>
                    <a:cs typeface="Times New Roman" panose="02020603050405020304" pitchFamily="18" charset="0"/>
                  </a:rPr>
                  <a:t> is known as the just</a:t>
                </a:r>
                <a:r>
                  <a:rPr lang="en-GB" sz="1800" baseline="0" dirty="0">
                    <a:effectLst/>
                    <a:latin typeface="Cambria" panose="02040503050406030204" pitchFamily="18" charset="0"/>
                    <a:ea typeface="Times New Roman" panose="02020603050405020304" pitchFamily="18" charset="0"/>
                    <a:cs typeface="Times New Roman" panose="02020603050405020304" pitchFamily="18" charset="0"/>
                  </a:rPr>
                  <a:t> above </a:t>
                </a:r>
                <a:r>
                  <a:rPr lang="en-GB" sz="1800" dirty="0">
                    <a:effectLst/>
                    <a:latin typeface="Cambria" panose="02040503050406030204" pitchFamily="18" charset="0"/>
                    <a:ea typeface="Times New Roman" panose="02020603050405020304" pitchFamily="18" charset="0"/>
                    <a:cs typeface="Times New Roman" panose="02020603050405020304" pitchFamily="18" charset="0"/>
                  </a:rPr>
                  <a:t>boundary layer in the matched asymptotic expansion analysis. There is no general rule how to establish its value, and it depends on the physical aspects of the solved problem. The fracture mechanics offers an interesting physical characteristic, the well-known </a:t>
                </a:r>
                <a14:m>
                  <m:oMath xmlns:m="http://schemas.openxmlformats.org/officeDocument/2006/math">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𝐽</m:t>
                    </m:r>
                  </m:oMath>
                </a14:m>
                <a:r>
                  <a:rPr lang="en-GB" sz="1800" dirty="0">
                    <a:effectLst/>
                    <a:latin typeface="Cambria" panose="02040503050406030204" pitchFamily="18" charset="0"/>
                    <a:ea typeface="Times New Roman" panose="02020603050405020304" pitchFamily="18" charset="0"/>
                    <a:cs typeface="Times New Roman" panose="02020603050405020304" pitchFamily="18" charset="0"/>
                  </a:rPr>
                  <a:t>-integral, which is able to combine classical and gradient theory of elasticity. The path independency of the </a:t>
                </a:r>
                <a14:m>
                  <m:oMath xmlns:m="http://schemas.openxmlformats.org/officeDocument/2006/math">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𝐽</m:t>
                    </m:r>
                  </m:oMath>
                </a14:m>
                <a:r>
                  <a:rPr lang="en-GB" sz="1800" dirty="0">
                    <a:effectLst/>
                    <a:latin typeface="Cambria" panose="02040503050406030204" pitchFamily="18" charset="0"/>
                    <a:ea typeface="Times New Roman" panose="02020603050405020304" pitchFamily="18" charset="0"/>
                    <a:cs typeface="Times New Roman" panose="02020603050405020304" pitchFamily="18" charset="0"/>
                  </a:rPr>
                  <a:t>-integral allows the parameter </a:t>
                </a:r>
                <a14:m>
                  <m:oMath xmlns:m="http://schemas.openxmlformats.org/officeDocument/2006/math">
                    <m:sSub>
                      <m:sSub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𝑙</m:t>
                        </m:r>
                      </m:e>
                      <m:sub>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0</m:t>
                        </m:r>
                      </m:sub>
                    </m:sSub>
                  </m:oMath>
                </a14:m>
                <a:r>
                  <a:rPr lang="en-GB" sz="1800" dirty="0">
                    <a:effectLst/>
                    <a:latin typeface="Cambria" panose="02040503050406030204" pitchFamily="18" charset="0"/>
                    <a:ea typeface="Times New Roman" panose="02020603050405020304" pitchFamily="18" charset="0"/>
                    <a:cs typeface="Times New Roman" panose="02020603050405020304" pitchFamily="18" charset="0"/>
                  </a:rPr>
                  <a:t> to be fixed. The expression of the </a:t>
                </a:r>
                <a14:m>
                  <m:oMath xmlns:m="http://schemas.openxmlformats.org/officeDocument/2006/math">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𝐽</m:t>
                    </m:r>
                  </m:oMath>
                </a14:m>
                <a:r>
                  <a:rPr lang="en-GB" sz="1800" dirty="0">
                    <a:effectLst/>
                    <a:latin typeface="Cambria" panose="02040503050406030204" pitchFamily="18" charset="0"/>
                    <a:ea typeface="Times New Roman" panose="02020603050405020304" pitchFamily="18" charset="0"/>
                    <a:cs typeface="Times New Roman" panose="02020603050405020304" pitchFamily="18" charset="0"/>
                  </a:rPr>
                  <a:t>-integral for loading modes I and II of the flexoelectric material with the crack obeying the conducting and insulating boundary conditions can be found in this article and written</a:t>
                </a:r>
                <a:r>
                  <a:rPr lang="en-GB" sz="1800" baseline="0" dirty="0">
                    <a:effectLst/>
                    <a:latin typeface="Cambria" panose="02040503050406030204" pitchFamily="18" charset="0"/>
                    <a:ea typeface="Times New Roman" panose="02020603050405020304" pitchFamily="18" charset="0"/>
                    <a:cs typeface="Times New Roman" panose="02020603050405020304" pitchFamily="18" charset="0"/>
                  </a:rPr>
                  <a:t> as. The constants C can be simply evaluated from the displacements, strains and rotations of the inner solution. The J integral for the classical elasticity is well known. The combination of both solution of J integral results to the value of l0.</a:t>
                </a:r>
                <a:endParaRPr lang="en-US" sz="1800" dirty="0">
                  <a:effectLst/>
                  <a:latin typeface="Cambria" panose="02040503050406030204" pitchFamily="18" charset="0"/>
                  <a:ea typeface="Calibri" panose="020F0502020204030204" pitchFamily="34" charset="0"/>
                  <a:cs typeface="Times New Roman" panose="02020603050405020304" pitchFamily="18" charset="0"/>
                </a:endParaRPr>
              </a:p>
              <a:p>
                <a:endParaRPr lang="en-US" dirty="0"/>
              </a:p>
            </p:txBody>
          </p:sp>
        </mc:Choice>
        <mc:Fallback>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mbria" panose="02040503050406030204" pitchFamily="18" charset="0"/>
                    <a:ea typeface="Times New Roman" panose="02020603050405020304" pitchFamily="18" charset="0"/>
                    <a:cs typeface="Times New Roman" panose="02020603050405020304" pitchFamily="18" charset="0"/>
                  </a:rPr>
                  <a:t>The parameter </a:t>
                </a:r>
                <a:r>
                  <a:rPr lang="en-GB" sz="1800" i="0">
                    <a:effectLst/>
                    <a:latin typeface="Cambria Math" panose="02040503050406030204" pitchFamily="18" charset="0"/>
                    <a:ea typeface="Times New Roman" panose="02020603050405020304" pitchFamily="18" charset="0"/>
                    <a:cs typeface="Times New Roman" panose="02020603050405020304" pitchFamily="18" charset="0"/>
                  </a:rPr>
                  <a:t>𝑙</a:t>
                </a:r>
                <a:r>
                  <a:rPr lang="en-US" sz="1800" i="0">
                    <a:effectLst/>
                    <a:latin typeface="Cambria Math" panose="02040503050406030204" pitchFamily="18" charset="0"/>
                    <a:ea typeface="Times New Roman" panose="02020603050405020304" pitchFamily="18" charset="0"/>
                    <a:cs typeface="Times New Roman" panose="02020603050405020304" pitchFamily="18" charset="0"/>
                  </a:rPr>
                  <a:t>_</a:t>
                </a:r>
                <a:r>
                  <a:rPr lang="en-GB" sz="1800" i="0">
                    <a:effectLst/>
                    <a:latin typeface="Cambria Math" panose="02040503050406030204" pitchFamily="18" charset="0"/>
                    <a:ea typeface="Times New Roman" panose="02020603050405020304" pitchFamily="18" charset="0"/>
                    <a:cs typeface="Times New Roman" panose="02020603050405020304" pitchFamily="18" charset="0"/>
                  </a:rPr>
                  <a:t>0</a:t>
                </a:r>
                <a:r>
                  <a:rPr lang="en-GB" sz="1800" dirty="0">
                    <a:effectLst/>
                    <a:latin typeface="Cambria" panose="02040503050406030204" pitchFamily="18" charset="0"/>
                    <a:ea typeface="Times New Roman" panose="02020603050405020304" pitchFamily="18" charset="0"/>
                    <a:cs typeface="Times New Roman" panose="02020603050405020304" pitchFamily="18" charset="0"/>
                  </a:rPr>
                  <a:t> is known as the just</a:t>
                </a:r>
                <a:r>
                  <a:rPr lang="en-GB" sz="1800" baseline="0" dirty="0">
                    <a:effectLst/>
                    <a:latin typeface="Cambria" panose="02040503050406030204" pitchFamily="18" charset="0"/>
                    <a:ea typeface="Times New Roman" panose="02020603050405020304" pitchFamily="18" charset="0"/>
                    <a:cs typeface="Times New Roman" panose="02020603050405020304" pitchFamily="18" charset="0"/>
                  </a:rPr>
                  <a:t> above </a:t>
                </a:r>
                <a:r>
                  <a:rPr lang="en-GB" sz="1800" dirty="0">
                    <a:effectLst/>
                    <a:latin typeface="Cambria" panose="02040503050406030204" pitchFamily="18" charset="0"/>
                    <a:ea typeface="Times New Roman" panose="02020603050405020304" pitchFamily="18" charset="0"/>
                    <a:cs typeface="Times New Roman" panose="02020603050405020304" pitchFamily="18" charset="0"/>
                  </a:rPr>
                  <a:t>boundary layer in the matched asymptotic expansion analysis. There is no general rule how to establish its value, and it depends on the physical aspects of the solved problem. The fracture mechanics offers an interesting physical characteristic, the well-known </a:t>
                </a:r>
                <a:r>
                  <a:rPr lang="en-GB" sz="1800" i="0">
                    <a:effectLst/>
                    <a:latin typeface="Cambria Math" panose="02040503050406030204" pitchFamily="18" charset="0"/>
                    <a:ea typeface="Times New Roman" panose="02020603050405020304" pitchFamily="18" charset="0"/>
                    <a:cs typeface="Times New Roman" panose="02020603050405020304" pitchFamily="18" charset="0"/>
                  </a:rPr>
                  <a:t>𝐽</a:t>
                </a:r>
                <a:r>
                  <a:rPr lang="en-GB" sz="1800" dirty="0">
                    <a:effectLst/>
                    <a:latin typeface="Cambria" panose="02040503050406030204" pitchFamily="18" charset="0"/>
                    <a:ea typeface="Times New Roman" panose="02020603050405020304" pitchFamily="18" charset="0"/>
                    <a:cs typeface="Times New Roman" panose="02020603050405020304" pitchFamily="18" charset="0"/>
                  </a:rPr>
                  <a:t>-integral, which is able to combine classical and gradient theory of elasticity. The path independency of the </a:t>
                </a:r>
                <a:r>
                  <a:rPr lang="en-GB" sz="1800" i="0">
                    <a:effectLst/>
                    <a:latin typeface="Cambria Math" panose="02040503050406030204" pitchFamily="18" charset="0"/>
                    <a:ea typeface="Times New Roman" panose="02020603050405020304" pitchFamily="18" charset="0"/>
                    <a:cs typeface="Times New Roman" panose="02020603050405020304" pitchFamily="18" charset="0"/>
                  </a:rPr>
                  <a:t>𝐽</a:t>
                </a:r>
                <a:r>
                  <a:rPr lang="en-GB" sz="1800" dirty="0">
                    <a:effectLst/>
                    <a:latin typeface="Cambria" panose="02040503050406030204" pitchFamily="18" charset="0"/>
                    <a:ea typeface="Times New Roman" panose="02020603050405020304" pitchFamily="18" charset="0"/>
                    <a:cs typeface="Times New Roman" panose="02020603050405020304" pitchFamily="18" charset="0"/>
                  </a:rPr>
                  <a:t>-integral allows the parameter </a:t>
                </a:r>
                <a:r>
                  <a:rPr lang="en-GB" sz="1800" i="0">
                    <a:effectLst/>
                    <a:latin typeface="Cambria Math" panose="02040503050406030204" pitchFamily="18" charset="0"/>
                    <a:ea typeface="Times New Roman" panose="02020603050405020304" pitchFamily="18" charset="0"/>
                    <a:cs typeface="Times New Roman" panose="02020603050405020304" pitchFamily="18" charset="0"/>
                  </a:rPr>
                  <a:t>𝑙</a:t>
                </a:r>
                <a:r>
                  <a:rPr lang="en-US" sz="1800" i="0">
                    <a:effectLst/>
                    <a:latin typeface="Cambria Math" panose="02040503050406030204" pitchFamily="18" charset="0"/>
                    <a:ea typeface="Times New Roman" panose="02020603050405020304" pitchFamily="18" charset="0"/>
                    <a:cs typeface="Times New Roman" panose="02020603050405020304" pitchFamily="18" charset="0"/>
                  </a:rPr>
                  <a:t>_</a:t>
                </a:r>
                <a:r>
                  <a:rPr lang="en-GB" sz="1800" i="0">
                    <a:effectLst/>
                    <a:latin typeface="Cambria Math" panose="02040503050406030204" pitchFamily="18" charset="0"/>
                    <a:ea typeface="Times New Roman" panose="02020603050405020304" pitchFamily="18" charset="0"/>
                    <a:cs typeface="Times New Roman" panose="02020603050405020304" pitchFamily="18" charset="0"/>
                  </a:rPr>
                  <a:t>0</a:t>
                </a:r>
                <a:r>
                  <a:rPr lang="en-GB" sz="1800" dirty="0">
                    <a:effectLst/>
                    <a:latin typeface="Cambria" panose="02040503050406030204" pitchFamily="18" charset="0"/>
                    <a:ea typeface="Times New Roman" panose="02020603050405020304" pitchFamily="18" charset="0"/>
                    <a:cs typeface="Times New Roman" panose="02020603050405020304" pitchFamily="18" charset="0"/>
                  </a:rPr>
                  <a:t> to be fixed. The expression of the </a:t>
                </a:r>
                <a:r>
                  <a:rPr lang="en-GB" sz="1800" i="0">
                    <a:effectLst/>
                    <a:latin typeface="Cambria Math" panose="02040503050406030204" pitchFamily="18" charset="0"/>
                    <a:ea typeface="Times New Roman" panose="02020603050405020304" pitchFamily="18" charset="0"/>
                    <a:cs typeface="Times New Roman" panose="02020603050405020304" pitchFamily="18" charset="0"/>
                  </a:rPr>
                  <a:t>𝐽</a:t>
                </a:r>
                <a:r>
                  <a:rPr lang="en-GB" sz="1800" dirty="0">
                    <a:effectLst/>
                    <a:latin typeface="Cambria" panose="02040503050406030204" pitchFamily="18" charset="0"/>
                    <a:ea typeface="Times New Roman" panose="02020603050405020304" pitchFamily="18" charset="0"/>
                    <a:cs typeface="Times New Roman" panose="02020603050405020304" pitchFamily="18" charset="0"/>
                  </a:rPr>
                  <a:t>-integral for loading modes I and II of the flexoelectric material with the crack obeying the conducting and insulating boundary conditions can be found in this article and written</a:t>
                </a:r>
                <a:r>
                  <a:rPr lang="en-GB" sz="1800" baseline="0" dirty="0">
                    <a:effectLst/>
                    <a:latin typeface="Cambria" panose="02040503050406030204" pitchFamily="18" charset="0"/>
                    <a:ea typeface="Times New Roman" panose="02020603050405020304" pitchFamily="18" charset="0"/>
                    <a:cs typeface="Times New Roman" panose="02020603050405020304" pitchFamily="18" charset="0"/>
                  </a:rPr>
                  <a:t> as. The constants C can be simply evaluated from the displacements, strains and rotations of the inner solution. The J integral for the classical elasticity is well known. The combination of both solution of J integral results to the value of l0.</a:t>
                </a:r>
                <a:endParaRPr lang="en-US" sz="1800" dirty="0">
                  <a:effectLst/>
                  <a:latin typeface="Cambria" panose="02040503050406030204" pitchFamily="18" charset="0"/>
                  <a:ea typeface="Calibri" panose="020F0502020204030204" pitchFamily="34" charset="0"/>
                  <a:cs typeface="Times New Roman" panose="02020603050405020304" pitchFamily="18" charset="0"/>
                </a:endParaRPr>
              </a:p>
              <a:p>
                <a:endParaRPr lang="en-US" dirty="0"/>
              </a:p>
            </p:txBody>
          </p:sp>
        </mc:Fallback>
      </mc:AlternateContent>
      <p:sp>
        <p:nvSpPr>
          <p:cNvPr id="4" name="Slide Number Placeholder 3"/>
          <p:cNvSpPr>
            <a:spLocks noGrp="1"/>
          </p:cNvSpPr>
          <p:nvPr>
            <p:ph type="sldNum" sz="quarter" idx="5"/>
          </p:nvPr>
        </p:nvSpPr>
        <p:spPr/>
        <p:txBody>
          <a:bodyPr/>
          <a:lstStyle/>
          <a:p>
            <a:fld id="{93967A11-E26A-424E-B1B1-E0524A392E07}" type="slidenum">
              <a:rPr lang="en-US" smtClean="0"/>
              <a:t>17</a:t>
            </a:fld>
            <a:endParaRPr lang="en-US"/>
          </a:p>
        </p:txBody>
      </p:sp>
    </p:spTree>
    <p:extLst>
      <p:ext uri="{BB962C8B-B14F-4D97-AF65-F5344CB8AC3E}">
        <p14:creationId xmlns:p14="http://schemas.microsoft.com/office/powerpoint/2010/main" val="4195494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eaLnBrk="1" hangingPunct="1">
              <a:spcBef>
                <a:spcPct val="0"/>
              </a:spcBef>
            </a:pPr>
            <a:r>
              <a:rPr lang="en-GB" altLang="cs-CZ" sz="1200" dirty="0">
                <a:solidFill>
                  <a:schemeClr val="tx1"/>
                </a:solidFill>
                <a:latin typeface="Corbel" panose="020B0503020204020204" pitchFamily="34" charset="0"/>
                <a:cs typeface="Times New Roman" panose="02020603050405020304" pitchFamily="18" charset="0"/>
              </a:rPr>
              <a:t>The flexoelectric effect is the consequence of the coupling of the strain gradients and the electric polarization in dielectric materials. The flexoelectric effect is the size dependent material property. The strain gradients usually occur near the crack tip and therefore it is relevant to suppose that the crack formation and propagation is affected by the flexoelectricity in the dielectric materials. In the third figure, there are displaced by  </a:t>
            </a:r>
            <a:r>
              <a:rPr lang="en-GB" altLang="cs-CZ" sz="1200" dirty="0" err="1">
                <a:solidFill>
                  <a:schemeClr val="tx1"/>
                </a:solidFill>
                <a:latin typeface="Corbel" panose="020B0503020204020204" pitchFamily="34" charset="0"/>
                <a:cs typeface="Times New Roman" panose="02020603050405020304" pitchFamily="18" charset="0"/>
              </a:rPr>
              <a:t>w_int</a:t>
            </a:r>
            <a:r>
              <a:rPr lang="en-GB" altLang="cs-CZ" sz="1200" dirty="0">
                <a:solidFill>
                  <a:schemeClr val="tx1"/>
                </a:solidFill>
                <a:latin typeface="Corbel" panose="020B0503020204020204" pitchFamily="34" charset="0"/>
                <a:cs typeface="Times New Roman" panose="02020603050405020304" pitchFamily="18" charset="0"/>
              </a:rPr>
              <a:t> the orange atoms from their equilibrium positions due to the strain gradients. </a:t>
            </a:r>
            <a:endParaRPr lang="en-US" dirty="0"/>
          </a:p>
        </p:txBody>
      </p:sp>
      <p:sp>
        <p:nvSpPr>
          <p:cNvPr id="4" name="Slide Number Placeholder 3"/>
          <p:cNvSpPr>
            <a:spLocks noGrp="1"/>
          </p:cNvSpPr>
          <p:nvPr>
            <p:ph type="sldNum" sz="quarter" idx="5"/>
          </p:nvPr>
        </p:nvSpPr>
        <p:spPr/>
        <p:txBody>
          <a:bodyPr/>
          <a:lstStyle/>
          <a:p>
            <a:fld id="{93967A11-E26A-424E-B1B1-E0524A392E07}" type="slidenum">
              <a:rPr lang="en-US" smtClean="0"/>
              <a:t>2</a:t>
            </a:fld>
            <a:endParaRPr lang="en-US"/>
          </a:p>
        </p:txBody>
      </p:sp>
    </p:spTree>
    <p:extLst>
      <p:ext uri="{BB962C8B-B14F-4D97-AF65-F5344CB8AC3E}">
        <p14:creationId xmlns:p14="http://schemas.microsoft.com/office/powerpoint/2010/main" val="1924338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 have just mentioned we will talk about the so-called direct flexoelectricity, which is characterized by</a:t>
            </a:r>
            <a:r>
              <a:rPr lang="en-GB" sz="1800" dirty="0">
                <a:effectLst/>
                <a:latin typeface="Cambria" panose="02040503050406030204" pitchFamily="18" charset="0"/>
                <a:ea typeface="Times New Roman" panose="02020603050405020304" pitchFamily="18" charset="0"/>
                <a:cs typeface="Times New Roman" panose="02020603050405020304" pitchFamily="18" charset="0"/>
              </a:rPr>
              <a:t> Navier-type equation for displacements of the fourth order, which can be derived from the equilibrium and constitutive equations. This equation is accompanied by equation for the electric potential derived from the Maxwell equation. Similarly to the gradient elasticity, also here can be found internal length parameter l, other parameters are ….</a:t>
            </a:r>
            <a:endParaRPr lang="en-US" dirty="0"/>
          </a:p>
        </p:txBody>
      </p:sp>
      <p:sp>
        <p:nvSpPr>
          <p:cNvPr id="4" name="Slide Number Placeholder 3"/>
          <p:cNvSpPr>
            <a:spLocks noGrp="1"/>
          </p:cNvSpPr>
          <p:nvPr>
            <p:ph type="sldNum" sz="quarter" idx="5"/>
          </p:nvPr>
        </p:nvSpPr>
        <p:spPr/>
        <p:txBody>
          <a:bodyPr/>
          <a:lstStyle/>
          <a:p>
            <a:fld id="{93967A11-E26A-424E-B1B1-E0524A392E07}" type="slidenum">
              <a:rPr lang="en-US" smtClean="0"/>
              <a:t>3</a:t>
            </a:fld>
            <a:endParaRPr lang="en-US"/>
          </a:p>
        </p:txBody>
      </p:sp>
    </p:spTree>
    <p:extLst>
      <p:ext uri="{BB962C8B-B14F-4D97-AF65-F5344CB8AC3E}">
        <p14:creationId xmlns:p14="http://schemas.microsoft.com/office/powerpoint/2010/main" val="652422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Notes Placeholder 2"/>
              <p:cNvSpPr>
                <a:spLocks noGrp="1"/>
              </p:cNvSpPr>
              <p:nvPr>
                <p:ph type="body" idx="1"/>
              </p:nvPr>
            </p:nvSpPr>
            <p:spPr/>
            <p:txBody>
              <a:bodyPr/>
              <a:lstStyle/>
              <a:p>
                <a:r>
                  <a:rPr lang="en-GB" sz="1800" dirty="0">
                    <a:effectLst/>
                    <a:latin typeface="Cambria" panose="02040503050406030204" pitchFamily="18" charset="0"/>
                    <a:ea typeface="Times New Roman" panose="02020603050405020304" pitchFamily="18" charset="0"/>
                    <a:cs typeface="Times New Roman" panose="02020603050405020304" pitchFamily="18" charset="0"/>
                  </a:rPr>
                  <a:t>Except these parameters, the isotropic flexoelectric solid is characterized by the </a:t>
                </a:r>
                <a:r>
                  <a:rPr lang="en-GB" sz="1800" dirty="0" err="1">
                    <a:effectLst/>
                    <a:latin typeface="Cambria" panose="02040503050406030204" pitchFamily="18" charset="0"/>
                    <a:ea typeface="Times New Roman" panose="02020603050405020304" pitchFamily="18" charset="0"/>
                    <a:cs typeface="Times New Roman" panose="02020603050405020304" pitchFamily="18" charset="0"/>
                  </a:rPr>
                  <a:t>Lamé</a:t>
                </a:r>
                <a:r>
                  <a:rPr lang="en-GB" sz="1800" dirty="0">
                    <a:effectLst/>
                    <a:latin typeface="Cambria" panose="02040503050406030204" pitchFamily="18" charset="0"/>
                    <a:ea typeface="Times New Roman" panose="02020603050405020304" pitchFamily="18" charset="0"/>
                    <a:cs typeface="Times New Roman" panose="02020603050405020304" pitchFamily="18" charset="0"/>
                  </a:rPr>
                  <a:t> coefficients </a:t>
                </a:r>
                <a14:m>
                  <m:oMath xmlns:m="http://schemas.openxmlformats.org/officeDocument/2006/math">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𝜆</m:t>
                    </m:r>
                  </m:oMath>
                </a14:m>
                <a:r>
                  <a:rPr lang="en-GB" sz="1800" dirty="0">
                    <a:effectLst/>
                    <a:latin typeface="Cambria" panose="02040503050406030204" pitchFamily="18" charset="0"/>
                    <a:ea typeface="Times New Roman" panose="02020603050405020304" pitchFamily="18" charset="0"/>
                    <a:cs typeface="Times New Roman" panose="02020603050405020304" pitchFamily="18" charset="0"/>
                  </a:rPr>
                  <a:t> and </a:t>
                </a:r>
                <a14:m>
                  <m:oMath xmlns:m="http://schemas.openxmlformats.org/officeDocument/2006/math">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𝜇</m:t>
                    </m:r>
                  </m:oMath>
                </a14:m>
                <a:r>
                  <a:rPr lang="en-GB" sz="1800" dirty="0">
                    <a:effectLst/>
                    <a:latin typeface="Cambria" panose="02040503050406030204" pitchFamily="18" charset="0"/>
                    <a:ea typeface="Times New Roman" panose="02020603050405020304" pitchFamily="18" charset="0"/>
                    <a:cs typeface="Times New Roman" panose="02020603050405020304" pitchFamily="18" charset="0"/>
                  </a:rPr>
                  <a:t> and the dependence of the polarization vector field </a:t>
                </a:r>
                <a14:m>
                  <m:oMath xmlns:m="http://schemas.openxmlformats.org/officeDocument/2006/math">
                    <m:r>
                      <a:rPr lang="en-GB" sz="1800" b="1" i="1">
                        <a:effectLst/>
                        <a:latin typeface="Cambria Math" panose="02040503050406030204" pitchFamily="18" charset="0"/>
                        <a:ea typeface="Times New Roman" panose="02020603050405020304" pitchFamily="18" charset="0"/>
                        <a:cs typeface="Times New Roman" panose="02020603050405020304" pitchFamily="18" charset="0"/>
                      </a:rPr>
                      <m:t>𝑷</m:t>
                    </m:r>
                  </m:oMath>
                </a14:m>
                <a:r>
                  <a:rPr lang="en-GB" sz="1800" dirty="0">
                    <a:effectLst/>
                    <a:latin typeface="Cambria" panose="02040503050406030204" pitchFamily="18" charset="0"/>
                    <a:ea typeface="Times New Roman" panose="02020603050405020304" pitchFamily="18" charset="0"/>
                    <a:cs typeface="Times New Roman" panose="02020603050405020304" pitchFamily="18" charset="0"/>
                  </a:rPr>
                  <a:t> on the strain gradients </a:t>
                </a:r>
                <a14:m>
                  <m:oMath xmlns:m="http://schemas.openxmlformats.org/officeDocument/2006/math">
                    <m:r>
                      <m:rPr>
                        <m:sty m:val="p"/>
                      </m:rPr>
                      <a:rPr lang="en-GB" sz="1800">
                        <a:effectLst/>
                        <a:latin typeface="Cambria Math" panose="02040503050406030204" pitchFamily="18" charset="0"/>
                        <a:ea typeface="Times New Roman" panose="02020603050405020304" pitchFamily="18" charset="0"/>
                        <a:cs typeface="Times New Roman" panose="02020603050405020304" pitchFamily="18" charset="0"/>
                      </a:rPr>
                      <m:t>∇</m:t>
                    </m:r>
                    <m:r>
                      <a:rPr lang="en-GB" sz="1800" b="1" i="1">
                        <a:effectLst/>
                        <a:latin typeface="Cambria Math" panose="02040503050406030204" pitchFamily="18" charset="0"/>
                        <a:ea typeface="Times New Roman" panose="02020603050405020304" pitchFamily="18" charset="0"/>
                        <a:cs typeface="Times New Roman" panose="02020603050405020304" pitchFamily="18" charset="0"/>
                      </a:rPr>
                      <m:t>𝜺</m:t>
                    </m:r>
                  </m:oMath>
                </a14:m>
                <a:r>
                  <a:rPr lang="en-GB" sz="1800" dirty="0">
                    <a:effectLst/>
                    <a:latin typeface="Cambria" panose="02040503050406030204" pitchFamily="18" charset="0"/>
                    <a:ea typeface="Times New Roman" panose="02020603050405020304" pitchFamily="18" charset="0"/>
                    <a:cs typeface="Times New Roman" panose="02020603050405020304" pitchFamily="18" charset="0"/>
                  </a:rPr>
                  <a:t>. The constitutive equations describe all these circumstances. The</a:t>
                </a:r>
                <a:r>
                  <a:rPr lang="en-GB" sz="1800" baseline="0" dirty="0">
                    <a:effectLst/>
                    <a:latin typeface="Cambria" panose="02040503050406030204" pitchFamily="18" charset="0"/>
                    <a:ea typeface="Times New Roman" panose="02020603050405020304" pitchFamily="18" charset="0"/>
                    <a:cs typeface="Times New Roman" panose="02020603050405020304" pitchFamily="18" charset="0"/>
                  </a:rPr>
                  <a:t> reciprocal magnitudes to the strain gradient is the so-called double stress tensor, including the influence of the internal material length parameter. </a:t>
                </a:r>
                <a:endParaRPr lang="en-US" dirty="0"/>
              </a:p>
            </p:txBody>
          </p:sp>
        </mc:Choice>
        <mc:Fallback>
          <p:sp>
            <p:nvSpPr>
              <p:cNvPr id="3" name="Notes Placeholder 2"/>
              <p:cNvSpPr>
                <a:spLocks noGrp="1"/>
              </p:cNvSpPr>
              <p:nvPr>
                <p:ph type="body" idx="1"/>
              </p:nvPr>
            </p:nvSpPr>
            <p:spPr/>
            <p:txBody>
              <a:bodyPr/>
              <a:lstStyle/>
              <a:p>
                <a:r>
                  <a:rPr lang="en-GB" sz="1800" dirty="0">
                    <a:effectLst/>
                    <a:latin typeface="Cambria" panose="02040503050406030204" pitchFamily="18" charset="0"/>
                    <a:ea typeface="Times New Roman" panose="02020603050405020304" pitchFamily="18" charset="0"/>
                    <a:cs typeface="Times New Roman" panose="02020603050405020304" pitchFamily="18" charset="0"/>
                  </a:rPr>
                  <a:t>Except these parameters, the isotropic flexoelectric solid is characterized by the </a:t>
                </a:r>
                <a:r>
                  <a:rPr lang="en-GB" sz="1800" dirty="0" err="1">
                    <a:effectLst/>
                    <a:latin typeface="Cambria" panose="02040503050406030204" pitchFamily="18" charset="0"/>
                    <a:ea typeface="Times New Roman" panose="02020603050405020304" pitchFamily="18" charset="0"/>
                    <a:cs typeface="Times New Roman" panose="02020603050405020304" pitchFamily="18" charset="0"/>
                  </a:rPr>
                  <a:t>Lamé</a:t>
                </a:r>
                <a:r>
                  <a:rPr lang="en-GB" sz="1800" dirty="0">
                    <a:effectLst/>
                    <a:latin typeface="Cambria" panose="02040503050406030204" pitchFamily="18" charset="0"/>
                    <a:ea typeface="Times New Roman" panose="02020603050405020304" pitchFamily="18" charset="0"/>
                    <a:cs typeface="Times New Roman" panose="02020603050405020304" pitchFamily="18" charset="0"/>
                  </a:rPr>
                  <a:t> coefficients </a:t>
                </a:r>
                <a:r>
                  <a:rPr lang="en-GB" sz="1800" i="0">
                    <a:effectLst/>
                    <a:latin typeface="Cambria Math" panose="02040503050406030204" pitchFamily="18" charset="0"/>
                    <a:ea typeface="Times New Roman" panose="02020603050405020304" pitchFamily="18" charset="0"/>
                    <a:cs typeface="Times New Roman" panose="02020603050405020304" pitchFamily="18" charset="0"/>
                  </a:rPr>
                  <a:t>𝜆</a:t>
                </a:r>
                <a:r>
                  <a:rPr lang="en-GB" sz="1800" dirty="0">
                    <a:effectLst/>
                    <a:latin typeface="Cambria" panose="02040503050406030204" pitchFamily="18" charset="0"/>
                    <a:ea typeface="Times New Roman" panose="02020603050405020304" pitchFamily="18" charset="0"/>
                    <a:cs typeface="Times New Roman" panose="02020603050405020304" pitchFamily="18" charset="0"/>
                  </a:rPr>
                  <a:t> and </a:t>
                </a:r>
                <a:r>
                  <a:rPr lang="en-GB" sz="1800" i="0">
                    <a:effectLst/>
                    <a:latin typeface="Cambria Math" panose="02040503050406030204" pitchFamily="18" charset="0"/>
                    <a:ea typeface="Times New Roman" panose="02020603050405020304" pitchFamily="18" charset="0"/>
                    <a:cs typeface="Times New Roman" panose="02020603050405020304" pitchFamily="18" charset="0"/>
                  </a:rPr>
                  <a:t>𝜇</a:t>
                </a:r>
                <a:r>
                  <a:rPr lang="en-GB" sz="1800" dirty="0">
                    <a:effectLst/>
                    <a:latin typeface="Cambria" panose="02040503050406030204" pitchFamily="18" charset="0"/>
                    <a:ea typeface="Times New Roman" panose="02020603050405020304" pitchFamily="18" charset="0"/>
                    <a:cs typeface="Times New Roman" panose="02020603050405020304" pitchFamily="18" charset="0"/>
                  </a:rPr>
                  <a:t> and the dependence of the polarization vector field </a:t>
                </a:r>
                <a:r>
                  <a:rPr lang="en-GB" sz="1800" b="1" i="0">
                    <a:effectLst/>
                    <a:latin typeface="Cambria Math" panose="02040503050406030204" pitchFamily="18" charset="0"/>
                    <a:ea typeface="Times New Roman" panose="02020603050405020304" pitchFamily="18" charset="0"/>
                    <a:cs typeface="Times New Roman" panose="02020603050405020304" pitchFamily="18" charset="0"/>
                  </a:rPr>
                  <a:t>𝑷</a:t>
                </a:r>
                <a:r>
                  <a:rPr lang="en-GB" sz="1800" dirty="0">
                    <a:effectLst/>
                    <a:latin typeface="Cambria" panose="02040503050406030204" pitchFamily="18" charset="0"/>
                    <a:ea typeface="Times New Roman" panose="02020603050405020304" pitchFamily="18" charset="0"/>
                    <a:cs typeface="Times New Roman" panose="02020603050405020304" pitchFamily="18" charset="0"/>
                  </a:rPr>
                  <a:t> on the strain gradients </a:t>
                </a:r>
                <a:r>
                  <a:rPr lang="en-GB" sz="1800" i="0">
                    <a:effectLst/>
                    <a:latin typeface="Cambria Math" panose="02040503050406030204" pitchFamily="18" charset="0"/>
                    <a:ea typeface="Times New Roman" panose="02020603050405020304" pitchFamily="18" charset="0"/>
                    <a:cs typeface="Times New Roman" panose="02020603050405020304" pitchFamily="18" charset="0"/>
                  </a:rPr>
                  <a:t>∇</a:t>
                </a:r>
                <a:r>
                  <a:rPr lang="en-GB" sz="1800" b="1" i="0">
                    <a:effectLst/>
                    <a:latin typeface="Cambria Math" panose="02040503050406030204" pitchFamily="18" charset="0"/>
                    <a:ea typeface="Times New Roman" panose="02020603050405020304" pitchFamily="18" charset="0"/>
                    <a:cs typeface="Times New Roman" panose="02020603050405020304" pitchFamily="18" charset="0"/>
                  </a:rPr>
                  <a:t>𝜺</a:t>
                </a:r>
                <a:r>
                  <a:rPr lang="en-GB" sz="1800" dirty="0">
                    <a:effectLst/>
                    <a:latin typeface="Cambria" panose="02040503050406030204" pitchFamily="18" charset="0"/>
                    <a:ea typeface="Times New Roman" panose="02020603050405020304" pitchFamily="18" charset="0"/>
                    <a:cs typeface="Times New Roman" panose="02020603050405020304" pitchFamily="18" charset="0"/>
                  </a:rPr>
                  <a:t>. The constitutive equations describe all these circumstances. The</a:t>
                </a:r>
                <a:r>
                  <a:rPr lang="en-GB" sz="1800" baseline="0" dirty="0">
                    <a:effectLst/>
                    <a:latin typeface="Cambria" panose="02040503050406030204" pitchFamily="18" charset="0"/>
                    <a:ea typeface="Times New Roman" panose="02020603050405020304" pitchFamily="18" charset="0"/>
                    <a:cs typeface="Times New Roman" panose="02020603050405020304" pitchFamily="18" charset="0"/>
                  </a:rPr>
                  <a:t> reciprocal magnitudes to the strain gradient is the so-called double stress tensor, including the influence of the internal material length parameter. </a:t>
                </a:r>
                <a:endParaRPr lang="en-US" dirty="0"/>
              </a:p>
            </p:txBody>
          </p:sp>
        </mc:Fallback>
      </mc:AlternateContent>
      <p:sp>
        <p:nvSpPr>
          <p:cNvPr id="4" name="Slide Number Placeholder 3"/>
          <p:cNvSpPr>
            <a:spLocks noGrp="1"/>
          </p:cNvSpPr>
          <p:nvPr>
            <p:ph type="sldNum" sz="quarter" idx="5"/>
          </p:nvPr>
        </p:nvSpPr>
        <p:spPr/>
        <p:txBody>
          <a:bodyPr/>
          <a:lstStyle/>
          <a:p>
            <a:fld id="{93967A11-E26A-424E-B1B1-E0524A392E07}" type="slidenum">
              <a:rPr lang="en-US" smtClean="0"/>
              <a:t>4</a:t>
            </a:fld>
            <a:endParaRPr lang="en-US"/>
          </a:p>
        </p:txBody>
      </p:sp>
    </p:spTree>
    <p:extLst>
      <p:ext uri="{BB962C8B-B14F-4D97-AF65-F5344CB8AC3E}">
        <p14:creationId xmlns:p14="http://schemas.microsoft.com/office/powerpoint/2010/main" val="2483319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mbria" panose="02040503050406030204" pitchFamily="18" charset="0"/>
                <a:ea typeface="Times New Roman" panose="02020603050405020304" pitchFamily="18" charset="0"/>
                <a:cs typeface="Times New Roman" panose="02020603050405020304" pitchFamily="18" charset="0"/>
              </a:rPr>
              <a:t>The governing equations admit the following boundary conditions. There are more boundary conditions then in the classical elasticity as well as gradient elasticity. Most important in fracture mechanics are Auxiliary force tractions, in the special case along the crack faces called as total stresses. They are generalization of the tractions in classical elasticity. Another result of the strain gradients are double force tractions and due to the polarization of the material, there are also electric potential and surface charge. </a:t>
            </a:r>
            <a:endParaRPr lang="en-US" dirty="0"/>
          </a:p>
        </p:txBody>
      </p:sp>
      <p:sp>
        <p:nvSpPr>
          <p:cNvPr id="4" name="Slide Number Placeholder 3"/>
          <p:cNvSpPr>
            <a:spLocks noGrp="1"/>
          </p:cNvSpPr>
          <p:nvPr>
            <p:ph type="sldNum" sz="quarter" idx="5"/>
          </p:nvPr>
        </p:nvSpPr>
        <p:spPr/>
        <p:txBody>
          <a:bodyPr/>
          <a:lstStyle/>
          <a:p>
            <a:fld id="{93967A11-E26A-424E-B1B1-E0524A392E07}" type="slidenum">
              <a:rPr lang="en-US" smtClean="0"/>
              <a:t>5</a:t>
            </a:fld>
            <a:endParaRPr lang="en-US"/>
          </a:p>
        </p:txBody>
      </p:sp>
    </p:spTree>
    <p:extLst>
      <p:ext uri="{BB962C8B-B14F-4D97-AF65-F5344CB8AC3E}">
        <p14:creationId xmlns:p14="http://schemas.microsoft.com/office/powerpoint/2010/main" val="4140340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Notes Placeholder 2"/>
              <p:cNvSpPr>
                <a:spLocks noGrp="1"/>
              </p:cNvSpPr>
              <p:nvPr>
                <p:ph type="body" idx="1"/>
              </p:nvPr>
            </p:nvSpPr>
            <p:spPr/>
            <p:txBody>
              <a:bodyPr/>
              <a:lstStyle/>
              <a:p>
                <a:r>
                  <a:rPr lang="en-GB" sz="1800" dirty="0">
                    <a:effectLst/>
                    <a:latin typeface="Cambria" panose="02040503050406030204" pitchFamily="18" charset="0"/>
                    <a:ea typeface="Calibri" panose="020F0502020204030204" pitchFamily="34" charset="0"/>
                    <a:cs typeface="Times New Roman" panose="02020603050405020304" pitchFamily="18" charset="0"/>
                  </a:rPr>
                  <a:t>The crack of finite length </a:t>
                </a:r>
                <a14:m>
                  <m:oMath xmlns:m="http://schemas.openxmlformats.org/officeDocument/2006/math">
                    <m:r>
                      <a:rPr lang="en-GB" sz="1800" i="1">
                        <a:effectLst/>
                        <a:latin typeface="Cambria Math" panose="02040503050406030204" pitchFamily="18" charset="0"/>
                        <a:ea typeface="Calibri" panose="020F0502020204030204" pitchFamily="34" charset="0"/>
                        <a:cs typeface="Times New Roman" panose="02020603050405020304" pitchFamily="18" charset="0"/>
                      </a:rPr>
                      <m:t>2</m:t>
                    </m:r>
                    <m:r>
                      <a:rPr lang="en-GB" sz="1800" i="1">
                        <a:effectLst/>
                        <a:latin typeface="Cambria Math" panose="02040503050406030204" pitchFamily="18" charset="0"/>
                        <a:ea typeface="Calibri" panose="020F0502020204030204" pitchFamily="34" charset="0"/>
                        <a:cs typeface="Times New Roman" panose="02020603050405020304" pitchFamily="18" charset="0"/>
                      </a:rPr>
                      <m:t>𝐿</m:t>
                    </m:r>
                  </m:oMath>
                </a14:m>
                <a:r>
                  <a:rPr lang="en-GB" sz="1800" dirty="0">
                    <a:effectLst/>
                    <a:latin typeface="Cambria" panose="02040503050406030204" pitchFamily="18" charset="0"/>
                    <a:ea typeface="Times New Roman" panose="02020603050405020304" pitchFamily="18" charset="0"/>
                    <a:cs typeface="Times New Roman" panose="02020603050405020304" pitchFamily="18" charset="0"/>
                  </a:rPr>
                  <a:t> is considered in the infinitesimal isotropic dielectric solid, which is governed by the equilibrium equations of </a:t>
                </a:r>
                <a:r>
                  <a:rPr lang="en-GB" sz="1800" dirty="0">
                    <a:effectLst/>
                    <a:latin typeface="Cambria" panose="02040503050406030204" pitchFamily="18" charset="0"/>
                    <a:ea typeface="Calibri" panose="020F0502020204030204" pitchFamily="34" charset="0"/>
                    <a:cs typeface="Times New Roman" panose="02020603050405020304" pitchFamily="18" charset="0"/>
                  </a:rPr>
                  <a:t>direct</a:t>
                </a:r>
                <a:r>
                  <a:rPr lang="en-GB" sz="1800" dirty="0">
                    <a:effectLst/>
                    <a:latin typeface="Cambria" panose="02040503050406030204" pitchFamily="18" charset="0"/>
                    <a:ea typeface="Times New Roman" panose="02020603050405020304" pitchFamily="18" charset="0"/>
                    <a:cs typeface="Times New Roman" panose="02020603050405020304" pitchFamily="18" charset="0"/>
                  </a:rPr>
                  <a:t> flexoelectricity and the constitutive laws. There are the process zones at the crack tips whose dimensions are proportional to the internal material length parameter </a:t>
                </a:r>
                <a14:m>
                  <m:oMath xmlns:m="http://schemas.openxmlformats.org/officeDocument/2006/math">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𝑙</m:t>
                    </m:r>
                  </m:oMath>
                </a14:m>
                <a:r>
                  <a:rPr lang="en-US" dirty="0"/>
                  <a:t>. The</a:t>
                </a:r>
                <a:r>
                  <a:rPr lang="en-US" baseline="0" dirty="0"/>
                  <a:t> all assumptions of the validity of LEFM are expected and the external load of the crack is characterized by the SIFs KI and KII. Our goal is to describe the stresses, displacements and electric potential inside of the process zone under the condition of the knowledge of material characteristics and SIFs.</a:t>
                </a:r>
                <a:endParaRPr lang="en-US" dirty="0"/>
              </a:p>
            </p:txBody>
          </p:sp>
        </mc:Choice>
        <mc:Fallback>
          <p:sp>
            <p:nvSpPr>
              <p:cNvPr id="3" name="Notes Placeholder 2"/>
              <p:cNvSpPr>
                <a:spLocks noGrp="1"/>
              </p:cNvSpPr>
              <p:nvPr>
                <p:ph type="body" idx="1"/>
              </p:nvPr>
            </p:nvSpPr>
            <p:spPr/>
            <p:txBody>
              <a:bodyPr/>
              <a:lstStyle/>
              <a:p>
                <a:r>
                  <a:rPr lang="en-GB" sz="1800" dirty="0">
                    <a:effectLst/>
                    <a:latin typeface="Cambria" panose="02040503050406030204" pitchFamily="18" charset="0"/>
                    <a:ea typeface="Calibri" panose="020F0502020204030204" pitchFamily="34" charset="0"/>
                    <a:cs typeface="Times New Roman" panose="02020603050405020304" pitchFamily="18" charset="0"/>
                  </a:rPr>
                  <a:t>The crack of finite length </a:t>
                </a:r>
                <a:r>
                  <a:rPr lang="en-GB" sz="1800" i="0">
                    <a:effectLst/>
                    <a:latin typeface="Cambria Math" panose="02040503050406030204" pitchFamily="18" charset="0"/>
                    <a:ea typeface="Calibri" panose="020F0502020204030204" pitchFamily="34" charset="0"/>
                    <a:cs typeface="Times New Roman" panose="02020603050405020304" pitchFamily="18" charset="0"/>
                  </a:rPr>
                  <a:t>2𝐿</a:t>
                </a:r>
                <a:r>
                  <a:rPr lang="en-GB" sz="1800" dirty="0">
                    <a:effectLst/>
                    <a:latin typeface="Cambria" panose="02040503050406030204" pitchFamily="18" charset="0"/>
                    <a:ea typeface="Times New Roman" panose="02020603050405020304" pitchFamily="18" charset="0"/>
                    <a:cs typeface="Times New Roman" panose="02020603050405020304" pitchFamily="18" charset="0"/>
                  </a:rPr>
                  <a:t> is considered in the infinitesimal isotropic dielectric solid, which is governed by the equilibrium equations of </a:t>
                </a:r>
                <a:r>
                  <a:rPr lang="en-GB" sz="1800" dirty="0">
                    <a:effectLst/>
                    <a:latin typeface="Cambria" panose="02040503050406030204" pitchFamily="18" charset="0"/>
                    <a:ea typeface="Calibri" panose="020F0502020204030204" pitchFamily="34" charset="0"/>
                    <a:cs typeface="Times New Roman" panose="02020603050405020304" pitchFamily="18" charset="0"/>
                  </a:rPr>
                  <a:t>direct</a:t>
                </a:r>
                <a:r>
                  <a:rPr lang="en-GB" sz="1800" dirty="0">
                    <a:effectLst/>
                    <a:latin typeface="Cambria" panose="02040503050406030204" pitchFamily="18" charset="0"/>
                    <a:ea typeface="Times New Roman" panose="02020603050405020304" pitchFamily="18" charset="0"/>
                    <a:cs typeface="Times New Roman" panose="02020603050405020304" pitchFamily="18" charset="0"/>
                  </a:rPr>
                  <a:t> flexoelectricity and the constitutive laws. There are the process zones at the crack tips whose dimensions are proportional to the internal material length parameter </a:t>
                </a:r>
                <a:r>
                  <a:rPr lang="en-GB" sz="1800" i="0">
                    <a:effectLst/>
                    <a:latin typeface="Cambria Math" panose="02040503050406030204" pitchFamily="18" charset="0"/>
                    <a:ea typeface="Times New Roman" panose="02020603050405020304" pitchFamily="18" charset="0"/>
                    <a:cs typeface="Times New Roman" panose="02020603050405020304" pitchFamily="18" charset="0"/>
                  </a:rPr>
                  <a:t>𝑙</a:t>
                </a:r>
                <a:r>
                  <a:rPr lang="en-US" dirty="0"/>
                  <a:t>. The</a:t>
                </a:r>
                <a:r>
                  <a:rPr lang="en-US" baseline="0" dirty="0"/>
                  <a:t> all assumptions of the validity of LEFM are expected and the external load of the crack is characterized by the SIFs KI and KII. Our goal is to describe the stresses, displacements and electric potential inside of the process zone under the condition of the knowledge of material characteristics and SIFs.</a:t>
                </a:r>
                <a:endParaRPr lang="en-US" dirty="0"/>
              </a:p>
            </p:txBody>
          </p:sp>
        </mc:Fallback>
      </mc:AlternateContent>
      <p:sp>
        <p:nvSpPr>
          <p:cNvPr id="4" name="Slide Number Placeholder 3"/>
          <p:cNvSpPr>
            <a:spLocks noGrp="1"/>
          </p:cNvSpPr>
          <p:nvPr>
            <p:ph type="sldNum" sz="quarter" idx="5"/>
          </p:nvPr>
        </p:nvSpPr>
        <p:spPr/>
        <p:txBody>
          <a:bodyPr/>
          <a:lstStyle/>
          <a:p>
            <a:fld id="{93967A11-E26A-424E-B1B1-E0524A392E07}" type="slidenum">
              <a:rPr lang="en-US" smtClean="0"/>
              <a:t>9</a:t>
            </a:fld>
            <a:endParaRPr lang="en-US"/>
          </a:p>
        </p:txBody>
      </p:sp>
    </p:spTree>
    <p:extLst>
      <p:ext uri="{BB962C8B-B14F-4D97-AF65-F5344CB8AC3E}">
        <p14:creationId xmlns:p14="http://schemas.microsoft.com/office/powerpoint/2010/main" val="3575527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Notes Placeholder 2"/>
              <p:cNvSpPr>
                <a:spLocks noGrp="1"/>
              </p:cNvSpPr>
              <p:nvPr>
                <p:ph type="body" idx="1"/>
              </p:nvPr>
            </p:nvSpPr>
            <p:spPr/>
            <p:txBody>
              <a:bodyPr/>
              <a:lstStyle/>
              <a:p>
                <a:r>
                  <a:rPr lang="en-GB" sz="1800" dirty="0">
                    <a:effectLst/>
                    <a:latin typeface="Cambria" panose="02040503050406030204" pitchFamily="18" charset="0"/>
                    <a:ea typeface="Times New Roman" panose="02020603050405020304" pitchFamily="18" charset="0"/>
                    <a:cs typeface="Times New Roman" panose="02020603050405020304" pitchFamily="18" charset="0"/>
                  </a:rPr>
                  <a:t>The parameter </a:t>
                </a:r>
                <a14:m>
                  <m:oMath xmlns:m="http://schemas.openxmlformats.org/officeDocument/2006/math">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𝑙</m:t>
                    </m:r>
                  </m:oMath>
                </a14:m>
                <a:r>
                  <a:rPr lang="en-GB" sz="1800" dirty="0">
                    <a:effectLst/>
                    <a:latin typeface="Cambria" panose="02040503050406030204" pitchFamily="18" charset="0"/>
                    <a:ea typeface="Times New Roman" panose="02020603050405020304" pitchFamily="18" charset="0"/>
                    <a:cs typeface="Times New Roman" panose="02020603050405020304" pitchFamily="18" charset="0"/>
                  </a:rPr>
                  <a:t> is supposed to be negligibly small with respect to the half-length </a:t>
                </a:r>
                <a14:m>
                  <m:oMath xmlns:m="http://schemas.openxmlformats.org/officeDocument/2006/math">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𝐿</m:t>
                    </m:r>
                  </m:oMath>
                </a14:m>
                <a:r>
                  <a:rPr lang="en-GB" sz="1800" dirty="0">
                    <a:effectLst/>
                    <a:latin typeface="Cambria" panose="02040503050406030204" pitchFamily="18" charset="0"/>
                    <a:ea typeface="Times New Roman" panose="02020603050405020304" pitchFamily="18" charset="0"/>
                    <a:cs typeface="Times New Roman" panose="02020603050405020304" pitchFamily="18" charset="0"/>
                  </a:rPr>
                  <a:t> of the crack. The domain</a:t>
                </a:r>
                <a:r>
                  <a:rPr lang="en-GB" sz="1800" baseline="0" dirty="0">
                    <a:effectLst/>
                    <a:latin typeface="Cambria" panose="02040503050406030204" pitchFamily="18" charset="0"/>
                    <a:ea typeface="Times New Roman" panose="02020603050405020304" pitchFamily="18" charset="0"/>
                    <a:cs typeface="Times New Roman" panose="02020603050405020304" pitchFamily="18" charset="0"/>
                  </a:rPr>
                  <a:t> with the dimension of the internal material length parameter l can be understand as the so called boundary layer known from the singular asymptotic analysis. </a:t>
                </a:r>
                <a:r>
                  <a:rPr lang="en-GB" sz="1800" dirty="0">
                    <a:effectLst/>
                    <a:latin typeface="Cambria" panose="02040503050406030204" pitchFamily="18" charset="0"/>
                    <a:ea typeface="Times New Roman" panose="02020603050405020304" pitchFamily="18" charset="0"/>
                    <a:cs typeface="Times New Roman" panose="02020603050405020304" pitchFamily="18" charset="0"/>
                  </a:rPr>
                  <a:t>If the polar coordinate system </a:t>
                </a:r>
                <a14:m>
                  <m:oMath xmlns:m="http://schemas.openxmlformats.org/officeDocument/2006/math">
                    <m:d>
                      <m:dPr>
                        <m:ctrlPr>
                          <a:rPr lang="en-US" sz="1800" i="1">
                            <a:effectLst/>
                            <a:latin typeface="Cambria Math" panose="02040503050406030204" pitchFamily="18" charset="0"/>
                            <a:ea typeface="Times New Roman" panose="02020603050405020304" pitchFamily="18" charset="0"/>
                          </a:rPr>
                        </m:ctrlPr>
                      </m:dPr>
                      <m:e>
                        <m:sSup>
                          <m:sSupPr>
                            <m:ctrlPr>
                              <a:rPr lang="en-US" sz="1800" i="1">
                                <a:effectLst/>
                                <a:latin typeface="Cambria Math" panose="02040503050406030204" pitchFamily="18" charset="0"/>
                                <a:ea typeface="Times New Roman" panose="02020603050405020304" pitchFamily="18" charset="0"/>
                              </a:rPr>
                            </m:ctrlPr>
                          </m:sSupPr>
                          <m:e>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𝑟</m:t>
                            </m:r>
                          </m:e>
                          <m:sup>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1800" i="1">
                                <a:effectLst/>
                                <a:latin typeface="Cambria Math" panose="02040503050406030204" pitchFamily="18" charset="0"/>
                                <a:ea typeface="Times New Roman" panose="02020603050405020304" pitchFamily="18" charset="0"/>
                              </a:rPr>
                            </m:ctrlPr>
                          </m:sSupPr>
                          <m:e>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𝜃</m:t>
                            </m:r>
                          </m:e>
                          <m:sup>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m:t>
                            </m:r>
                          </m:sup>
                        </m:sSup>
                      </m:e>
                    </m:d>
                  </m:oMath>
                </a14:m>
                <a:r>
                  <a:rPr lang="en-GB" sz="1800" dirty="0">
                    <a:effectLst/>
                    <a:latin typeface="Cambria" panose="02040503050406030204" pitchFamily="18" charset="0"/>
                    <a:ea typeface="Times New Roman" panose="02020603050405020304" pitchFamily="18" charset="0"/>
                    <a:cs typeface="Times New Roman" panose="02020603050405020304" pitchFamily="18" charset="0"/>
                  </a:rPr>
                  <a:t> is introduced at the point </a:t>
                </a:r>
                <a14:m>
                  <m:oMath xmlns:m="http://schemas.openxmlformats.org/officeDocument/2006/math">
                    <m:sSub>
                      <m:sSubPr>
                        <m:ctrlPr>
                          <a:rPr lang="en-US" sz="1800" i="1">
                            <a:effectLst/>
                            <a:latin typeface="Cambria Math" panose="02040503050406030204" pitchFamily="18" charset="0"/>
                            <a:ea typeface="Times New Roman" panose="02020603050405020304" pitchFamily="18" charset="0"/>
                          </a:rPr>
                        </m:ctrlPr>
                      </m:sSubPr>
                      <m:e>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0</m:t>
                        </m:r>
                      </m:sub>
                    </m:sSub>
                  </m:oMath>
                </a14:m>
                <a:r>
                  <a:rPr lang="en-GB" sz="1800" dirty="0">
                    <a:effectLst/>
                    <a:latin typeface="Cambria" panose="02040503050406030204" pitchFamily="18" charset="0"/>
                    <a:ea typeface="Times New Roman" panose="02020603050405020304" pitchFamily="18" charset="0"/>
                    <a:cs typeface="Times New Roman" panose="02020603050405020304" pitchFamily="18" charset="0"/>
                  </a:rPr>
                  <a:t> inside or near the process zone as shown in f</a:t>
                </a:r>
                <a:r>
                  <a:rPr lang="en-GB" sz="1800" dirty="0">
                    <a:effectLst/>
                    <a:latin typeface="Cambria" panose="02040503050406030204" pitchFamily="18" charset="0"/>
                    <a:ea typeface="Calibri" panose="020F0502020204030204" pitchFamily="34" charset="0"/>
                    <a:cs typeface="Times New Roman" panose="02020603050405020304" pitchFamily="18" charset="0"/>
                  </a:rPr>
                  <a:t>igure, t</a:t>
                </a:r>
                <a:r>
                  <a:rPr lang="en-GB" sz="1800" dirty="0">
                    <a:effectLst/>
                    <a:latin typeface="Cambria" panose="02040503050406030204" pitchFamily="18" charset="0"/>
                    <a:ea typeface="Times New Roman" panose="02020603050405020304" pitchFamily="18" charset="0"/>
                    <a:cs typeface="Times New Roman" panose="02020603050405020304" pitchFamily="18" charset="0"/>
                  </a:rPr>
                  <a:t>hen following the asymptotic analysis, the strain gradients can be neglected in the governing equation and the boundary conditions of the flexoelectricity, and the so-calle</a:t>
                </a:r>
                <a:r>
                  <a:rPr lang="en-GB" sz="1800" baseline="0" dirty="0">
                    <a:effectLst/>
                    <a:latin typeface="Cambria" panose="02040503050406030204" pitchFamily="18" charset="0"/>
                    <a:ea typeface="Times New Roman" panose="02020603050405020304" pitchFamily="18" charset="0"/>
                    <a:cs typeface="Times New Roman" panose="02020603050405020304" pitchFamily="18" charset="0"/>
                  </a:rPr>
                  <a:t>d </a:t>
                </a:r>
                <a:r>
                  <a:rPr lang="en-GB" sz="1800" dirty="0">
                    <a:effectLst/>
                    <a:latin typeface="Cambria" panose="02040503050406030204" pitchFamily="18" charset="0"/>
                    <a:ea typeface="Times New Roman" panose="02020603050405020304" pitchFamily="18" charset="0"/>
                    <a:cs typeface="Times New Roman" panose="02020603050405020304" pitchFamily="18" charset="0"/>
                  </a:rPr>
                  <a:t>outer solution for the right-hand crack tip can be derived. The outer solution is valid outside the zone </a:t>
                </a:r>
                <a14:m>
                  <m:oMath xmlns:m="http://schemas.openxmlformats.org/officeDocument/2006/math">
                    <m:sSup>
                      <m:sSupPr>
                        <m:ctrlPr>
                          <a:rPr lang="en-US" i="1">
                            <a:effectLst/>
                            <a:latin typeface="Cambria Math" panose="02040503050406030204" pitchFamily="18" charset="0"/>
                            <a:ea typeface="Times New Roman" panose="02020603050405020304" pitchFamily="18" charset="0"/>
                          </a:rPr>
                        </m:ctrlPr>
                      </m:sSupPr>
                      <m:e>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𝑟</m:t>
                        </m:r>
                      </m:e>
                      <m:sup>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&gt;</m:t>
                    </m:r>
                    <m:d>
                      <m:dPr>
                        <m:begChr m:val="|"/>
                        <m:endChr m:val="|"/>
                        <m:ctrlPr>
                          <a:rPr lang="en-US" i="1">
                            <a:effectLst/>
                            <a:latin typeface="Cambria Math" panose="02040503050406030204" pitchFamily="18" charset="0"/>
                            <a:ea typeface="Times New Roman" panose="02020603050405020304" pitchFamily="18" charset="0"/>
                          </a:rPr>
                        </m:ctrlPr>
                      </m:dPr>
                      <m:e>
                        <m:sSub>
                          <m:sSubPr>
                            <m:ctrlPr>
                              <a:rPr lang="en-US" i="1">
                                <a:effectLst/>
                                <a:latin typeface="Cambria Math" panose="02040503050406030204" pitchFamily="18" charset="0"/>
                                <a:ea typeface="Times New Roman" panose="02020603050405020304" pitchFamily="18" charset="0"/>
                              </a:rPr>
                            </m:ctrlPr>
                          </m:sSubPr>
                          <m:e>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0</m:t>
                            </m:r>
                          </m:sub>
                        </m:sSub>
                      </m:e>
                    </m:d>
                  </m:oMath>
                </a14:m>
                <a:r>
                  <a:rPr lang="en-GB" sz="1800" dirty="0">
                    <a:effectLst/>
                    <a:latin typeface="Cambria" panose="02040503050406030204" pitchFamily="18" charset="0"/>
                    <a:ea typeface="Times New Roman" panose="02020603050405020304" pitchFamily="18" charset="0"/>
                    <a:cs typeface="Times New Roman" panose="02020603050405020304" pitchFamily="18" charset="0"/>
                  </a:rPr>
                  <a:t>, where the strain gradients </a:t>
                </a:r>
                <a14:m>
                  <m:oMath xmlns:m="http://schemas.openxmlformats.org/officeDocument/2006/math">
                    <m:r>
                      <m:rPr>
                        <m:sty m:val="p"/>
                      </m:rPr>
                      <a:rPr lang="en-GB" sz="1800">
                        <a:effectLst/>
                        <a:latin typeface="Cambria Math" panose="02040503050406030204" pitchFamily="18" charset="0"/>
                        <a:ea typeface="Times New Roman" panose="02020603050405020304" pitchFamily="18" charset="0"/>
                        <a:cs typeface="Times New Roman" panose="02020603050405020304" pitchFamily="18" charset="0"/>
                      </a:rPr>
                      <m:t>∇</m:t>
                    </m:r>
                    <m:r>
                      <a:rPr lang="en-GB" sz="1800" b="1" i="1">
                        <a:effectLst/>
                        <a:latin typeface="Cambria Math" panose="02040503050406030204" pitchFamily="18" charset="0"/>
                        <a:ea typeface="Times New Roman" panose="02020603050405020304" pitchFamily="18" charset="0"/>
                        <a:cs typeface="Times New Roman" panose="02020603050405020304" pitchFamily="18" charset="0"/>
                      </a:rPr>
                      <m:t>𝜺</m:t>
                    </m:r>
                  </m:oMath>
                </a14:m>
                <a:r>
                  <a:rPr lang="en-GB" sz="1800" dirty="0">
                    <a:effectLst/>
                    <a:latin typeface="Cambria" panose="02040503050406030204" pitchFamily="18" charset="0"/>
                    <a:ea typeface="Times New Roman" panose="02020603050405020304" pitchFamily="18" charset="0"/>
                    <a:cs typeface="Times New Roman" panose="02020603050405020304" pitchFamily="18" charset="0"/>
                  </a:rPr>
                  <a:t> are negligible small with respect to the magnitudes of the strains </a:t>
                </a:r>
                <a14:m>
                  <m:oMath xmlns:m="http://schemas.openxmlformats.org/officeDocument/2006/math">
                    <m:r>
                      <a:rPr lang="en-GB" sz="1800" b="1" i="1">
                        <a:effectLst/>
                        <a:latin typeface="Cambria Math" panose="02040503050406030204" pitchFamily="18" charset="0"/>
                        <a:ea typeface="Times New Roman" panose="02020603050405020304" pitchFamily="18" charset="0"/>
                        <a:cs typeface="Times New Roman" panose="02020603050405020304" pitchFamily="18" charset="0"/>
                      </a:rPr>
                      <m:t>𝜺</m:t>
                    </m:r>
                  </m:oMath>
                </a14:m>
                <a:r>
                  <a:rPr lang="en-GB" sz="1800" dirty="0">
                    <a:effectLst/>
                    <a:latin typeface="Cambria" panose="02040503050406030204" pitchFamily="18" charset="0"/>
                    <a:ea typeface="Times New Roman" panose="02020603050405020304" pitchFamily="18" charset="0"/>
                    <a:cs typeface="Times New Roman" panose="02020603050405020304" pitchFamily="18" charset="0"/>
                  </a:rPr>
                  <a:t> and it can be</a:t>
                </a:r>
                <a:r>
                  <a:rPr lang="en-GB" sz="1800" baseline="0" dirty="0">
                    <a:effectLst/>
                    <a:latin typeface="Cambria" panose="02040503050406030204" pitchFamily="18" charset="0"/>
                    <a:ea typeface="Times New Roman" panose="02020603050405020304" pitchFamily="18" charset="0"/>
                    <a:cs typeface="Times New Roman" panose="02020603050405020304" pitchFamily="18" charset="0"/>
                  </a:rPr>
                  <a:t> proved that </a:t>
                </a:r>
                <a:r>
                  <a:rPr lang="en-GB" sz="1800" dirty="0">
                    <a:effectLst/>
                    <a:latin typeface="Cambria" panose="02040503050406030204" pitchFamily="18" charset="0"/>
                    <a:ea typeface="Times New Roman" panose="02020603050405020304" pitchFamily="18" charset="0"/>
                    <a:cs typeface="Times New Roman" panose="02020603050405020304" pitchFamily="18" charset="0"/>
                  </a:rPr>
                  <a:t>the maximum error in the governing equilibrium equations of the flexoelectric</a:t>
                </a:r>
                <a:r>
                  <a:rPr lang="en-GB" sz="1800" baseline="0" dirty="0">
                    <a:effectLst/>
                    <a:latin typeface="Cambria" panose="02040503050406030204" pitchFamily="18" charset="0"/>
                    <a:ea typeface="Times New Roman" panose="02020603050405020304" pitchFamily="18" charset="0"/>
                    <a:cs typeface="Times New Roman" panose="02020603050405020304" pitchFamily="18" charset="0"/>
                  </a:rPr>
                  <a:t> problem</a:t>
                </a:r>
                <a:r>
                  <a:rPr lang="en-GB" sz="1800" dirty="0">
                    <a:effectLst/>
                    <a:latin typeface="Cambria" panose="02040503050406030204" pitchFamily="18" charset="0"/>
                    <a:ea typeface="Times New Roman" panose="02020603050405020304" pitchFamily="18" charset="0"/>
                    <a:cs typeface="Times New Roman" panose="02020603050405020304" pitchFamily="18" charset="0"/>
                  </a:rPr>
                  <a:t> is of the order </a:t>
                </a:r>
                <a14:m>
                  <m:oMath xmlns:m="http://schemas.openxmlformats.org/officeDocument/2006/math">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𝑂</m:t>
                    </m:r>
                    <m:d>
                      <m:dPr>
                        <m:ctrlPr>
                          <a:rPr lang="en-US" i="1">
                            <a:effectLst/>
                            <a:latin typeface="Cambria Math" panose="02040503050406030204" pitchFamily="18" charset="0"/>
                            <a:ea typeface="Times New Roman" panose="02020603050405020304" pitchFamily="18" charset="0"/>
                          </a:rPr>
                        </m:ctrlPr>
                      </m:dPr>
                      <m:e>
                        <m:sSup>
                          <m:sSupPr>
                            <m:ctrlPr>
                              <a:rPr lang="en-US" i="1">
                                <a:effectLst/>
                                <a:latin typeface="Cambria Math" panose="02040503050406030204" pitchFamily="18" charset="0"/>
                              </a:rPr>
                            </m:ctrlPr>
                          </m:sSupPr>
                          <m:e>
                            <m:r>
                              <a:rPr lang="en-GB" sz="1800" i="1">
                                <a:effectLst/>
                                <a:latin typeface="Cambria Math" panose="02040503050406030204" pitchFamily="18" charset="0"/>
                                <a:ea typeface="Calibri" panose="020F0502020204030204" pitchFamily="34" charset="0"/>
                                <a:cs typeface="Times New Roman" panose="02020603050405020304" pitchFamily="18" charset="0"/>
                              </a:rPr>
                              <m:t>𝑙</m:t>
                            </m:r>
                          </m:e>
                          <m:sup>
                            <m:r>
                              <a:rPr lang="en-GB" sz="1800" i="1">
                                <a:effectLst/>
                                <a:latin typeface="Cambria Math" panose="02040503050406030204" pitchFamily="18" charset="0"/>
                                <a:ea typeface="Calibri" panose="020F0502020204030204" pitchFamily="34" charset="0"/>
                                <a:cs typeface="Times New Roman" panose="02020603050405020304" pitchFamily="18" charset="0"/>
                              </a:rPr>
                              <m:t>4</m:t>
                            </m:r>
                          </m:sup>
                        </m:sSup>
                      </m:e>
                    </m:d>
                  </m:oMath>
                </a14:m>
                <a:r>
                  <a:rPr lang="en-GB" sz="1800" dirty="0">
                    <a:effectLst/>
                    <a:latin typeface="Cambria" panose="02040503050406030204" pitchFamily="18" charset="0"/>
                    <a:ea typeface="Times New Roman" panose="02020603050405020304" pitchFamily="18" charset="0"/>
                    <a:cs typeface="Times New Roman" panose="02020603050405020304" pitchFamily="18" charset="0"/>
                  </a:rPr>
                  <a:t> for </a:t>
                </a:r>
                <a14:m>
                  <m:oMath xmlns:m="http://schemas.openxmlformats.org/officeDocument/2006/math">
                    <m:d>
                      <m:dPr>
                        <m:begChr m:val="|"/>
                        <m:endChr m:val="|"/>
                        <m:ctrlPr>
                          <a:rPr lang="en-US" i="1">
                            <a:effectLst/>
                            <a:latin typeface="Cambria Math" panose="02040503050406030204" pitchFamily="18" charset="0"/>
                            <a:ea typeface="Times New Roman" panose="02020603050405020304" pitchFamily="18" charset="0"/>
                          </a:rPr>
                        </m:ctrlPr>
                      </m:dPr>
                      <m:e>
                        <m:sSub>
                          <m:sSubPr>
                            <m:ctrlPr>
                              <a:rPr lang="en-US" i="1">
                                <a:effectLst/>
                                <a:latin typeface="Cambria Math" panose="02040503050406030204" pitchFamily="18" charset="0"/>
                                <a:ea typeface="Times New Roman" panose="02020603050405020304" pitchFamily="18" charset="0"/>
                              </a:rPr>
                            </m:ctrlPr>
                          </m:sSubPr>
                          <m:e>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0</m:t>
                            </m:r>
                          </m:sub>
                        </m:sSub>
                      </m:e>
                    </m:d>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𝑙</m:t>
                    </m:r>
                  </m:oMath>
                </a14:m>
                <a:r>
                  <a:rPr lang="en-US" dirty="0"/>
                  <a:t>.</a:t>
                </a:r>
              </a:p>
            </p:txBody>
          </p:sp>
        </mc:Choice>
        <mc:Fallback>
          <p:sp>
            <p:nvSpPr>
              <p:cNvPr id="3" name="Notes Placeholder 2"/>
              <p:cNvSpPr>
                <a:spLocks noGrp="1"/>
              </p:cNvSpPr>
              <p:nvPr>
                <p:ph type="body" idx="1"/>
              </p:nvPr>
            </p:nvSpPr>
            <p:spPr/>
            <p:txBody>
              <a:bodyPr/>
              <a:lstStyle/>
              <a:p>
                <a:r>
                  <a:rPr lang="en-GB" sz="1800" dirty="0">
                    <a:effectLst/>
                    <a:latin typeface="Cambria" panose="02040503050406030204" pitchFamily="18" charset="0"/>
                    <a:ea typeface="Times New Roman" panose="02020603050405020304" pitchFamily="18" charset="0"/>
                    <a:cs typeface="Times New Roman" panose="02020603050405020304" pitchFamily="18" charset="0"/>
                  </a:rPr>
                  <a:t>The parameter </a:t>
                </a:r>
                <a:r>
                  <a:rPr lang="en-GB" sz="1800" i="0">
                    <a:effectLst/>
                    <a:latin typeface="Cambria Math" panose="02040503050406030204" pitchFamily="18" charset="0"/>
                    <a:ea typeface="Times New Roman" panose="02020603050405020304" pitchFamily="18" charset="0"/>
                    <a:cs typeface="Times New Roman" panose="02020603050405020304" pitchFamily="18" charset="0"/>
                  </a:rPr>
                  <a:t>𝑙</a:t>
                </a:r>
                <a:r>
                  <a:rPr lang="en-GB" sz="1800" dirty="0">
                    <a:effectLst/>
                    <a:latin typeface="Cambria" panose="02040503050406030204" pitchFamily="18" charset="0"/>
                    <a:ea typeface="Times New Roman" panose="02020603050405020304" pitchFamily="18" charset="0"/>
                    <a:cs typeface="Times New Roman" panose="02020603050405020304" pitchFamily="18" charset="0"/>
                  </a:rPr>
                  <a:t> is supposed to be negligibly small with respect to the half-length </a:t>
                </a:r>
                <a:r>
                  <a:rPr lang="en-GB" sz="1800" i="0">
                    <a:effectLst/>
                    <a:latin typeface="Cambria Math" panose="02040503050406030204" pitchFamily="18" charset="0"/>
                    <a:ea typeface="Times New Roman" panose="02020603050405020304" pitchFamily="18" charset="0"/>
                    <a:cs typeface="Times New Roman" panose="02020603050405020304" pitchFamily="18" charset="0"/>
                  </a:rPr>
                  <a:t>𝐿</a:t>
                </a:r>
                <a:r>
                  <a:rPr lang="en-GB" sz="1800" dirty="0">
                    <a:effectLst/>
                    <a:latin typeface="Cambria" panose="02040503050406030204" pitchFamily="18" charset="0"/>
                    <a:ea typeface="Times New Roman" panose="02020603050405020304" pitchFamily="18" charset="0"/>
                    <a:cs typeface="Times New Roman" panose="02020603050405020304" pitchFamily="18" charset="0"/>
                  </a:rPr>
                  <a:t> of the crack. The domain</a:t>
                </a:r>
                <a:r>
                  <a:rPr lang="en-GB" sz="1800" baseline="0" dirty="0">
                    <a:effectLst/>
                    <a:latin typeface="Cambria" panose="02040503050406030204" pitchFamily="18" charset="0"/>
                    <a:ea typeface="Times New Roman" panose="02020603050405020304" pitchFamily="18" charset="0"/>
                    <a:cs typeface="Times New Roman" panose="02020603050405020304" pitchFamily="18" charset="0"/>
                  </a:rPr>
                  <a:t> with the dimension of the internal material length parameter l can be understand as the so called boundary layer known from the singular asymptotic analysis. </a:t>
                </a:r>
                <a:r>
                  <a:rPr lang="en-GB" sz="1800" dirty="0">
                    <a:effectLst/>
                    <a:latin typeface="Cambria" panose="02040503050406030204" pitchFamily="18" charset="0"/>
                    <a:ea typeface="Times New Roman" panose="02020603050405020304" pitchFamily="18" charset="0"/>
                    <a:cs typeface="Times New Roman" panose="02020603050405020304" pitchFamily="18" charset="0"/>
                  </a:rPr>
                  <a:t>If the polar coordinate system </a:t>
                </a:r>
                <a:r>
                  <a:rPr lang="en-US" sz="1800" i="0">
                    <a:effectLst/>
                    <a:latin typeface="Cambria Math" panose="02040503050406030204" pitchFamily="18" charset="0"/>
                  </a:rPr>
                  <a:t>(</a:t>
                </a:r>
                <a:r>
                  <a:rPr lang="en-GB" sz="1800" i="0">
                    <a:effectLst/>
                    <a:latin typeface="Cambria Math" panose="02040503050406030204" pitchFamily="18" charset="0"/>
                    <a:ea typeface="Times New Roman" panose="02020603050405020304" pitchFamily="18" charset="0"/>
                    <a:cs typeface="Times New Roman" panose="02020603050405020304" pitchFamily="18" charset="0"/>
                  </a:rPr>
                  <a:t>𝑟</a:t>
                </a:r>
                <a:r>
                  <a:rPr lang="en-US" sz="1800" i="0">
                    <a:effectLst/>
                    <a:latin typeface="Cambria Math" panose="02040503050406030204" pitchFamily="18" charset="0"/>
                    <a:ea typeface="Times New Roman" panose="02020603050405020304" pitchFamily="18" charset="0"/>
                    <a:cs typeface="Times New Roman" panose="02020603050405020304" pitchFamily="18" charset="0"/>
                  </a:rPr>
                  <a:t>^</a:t>
                </a:r>
                <a:r>
                  <a:rPr lang="en-GB" sz="1800" i="0">
                    <a:effectLst/>
                    <a:latin typeface="Cambria Math" panose="02040503050406030204" pitchFamily="18" charset="0"/>
                    <a:ea typeface="Times New Roman" panose="02020603050405020304" pitchFamily="18" charset="0"/>
                    <a:cs typeface="Times New Roman" panose="02020603050405020304" pitchFamily="18" charset="0"/>
                  </a:rPr>
                  <a:t>′,𝜃</a:t>
                </a:r>
                <a:r>
                  <a:rPr lang="en-US" sz="1800" i="0">
                    <a:effectLst/>
                    <a:latin typeface="Cambria Math" panose="02040503050406030204" pitchFamily="18" charset="0"/>
                    <a:ea typeface="Times New Roman" panose="02020603050405020304" pitchFamily="18" charset="0"/>
                    <a:cs typeface="Times New Roman" panose="02020603050405020304" pitchFamily="18" charset="0"/>
                  </a:rPr>
                  <a:t>^</a:t>
                </a:r>
                <a:r>
                  <a:rPr lang="en-GB" sz="1800" i="0">
                    <a:effectLst/>
                    <a:latin typeface="Cambria Math" panose="02040503050406030204" pitchFamily="18" charset="0"/>
                    <a:ea typeface="Times New Roman" panose="02020603050405020304" pitchFamily="18" charset="0"/>
                    <a:cs typeface="Times New Roman" panose="02020603050405020304" pitchFamily="18" charset="0"/>
                  </a:rPr>
                  <a:t>′ )</a:t>
                </a:r>
                <a:r>
                  <a:rPr lang="en-GB" sz="1800" dirty="0">
                    <a:effectLst/>
                    <a:latin typeface="Cambria" panose="02040503050406030204" pitchFamily="18" charset="0"/>
                    <a:ea typeface="Times New Roman" panose="02020603050405020304" pitchFamily="18" charset="0"/>
                    <a:cs typeface="Times New Roman" panose="02020603050405020304" pitchFamily="18" charset="0"/>
                  </a:rPr>
                  <a:t> is introduced at the point </a:t>
                </a:r>
                <a:r>
                  <a:rPr lang="en-GB" sz="1800" i="0">
                    <a:effectLst/>
                    <a:latin typeface="Cambria Math" panose="02040503050406030204" pitchFamily="18" charset="0"/>
                    <a:ea typeface="Times New Roman" panose="02020603050405020304" pitchFamily="18" charset="0"/>
                    <a:cs typeface="Times New Roman" panose="02020603050405020304" pitchFamily="18" charset="0"/>
                  </a:rPr>
                  <a:t>𝑥</a:t>
                </a:r>
                <a:r>
                  <a:rPr lang="en-US" sz="1800" i="0">
                    <a:effectLst/>
                    <a:latin typeface="Cambria Math" panose="02040503050406030204" pitchFamily="18" charset="0"/>
                    <a:ea typeface="Times New Roman" panose="02020603050405020304" pitchFamily="18" charset="0"/>
                    <a:cs typeface="Times New Roman" panose="02020603050405020304" pitchFamily="18" charset="0"/>
                  </a:rPr>
                  <a:t>_</a:t>
                </a:r>
                <a:r>
                  <a:rPr lang="en-GB" sz="1800" i="0">
                    <a:effectLst/>
                    <a:latin typeface="Cambria Math" panose="02040503050406030204" pitchFamily="18" charset="0"/>
                    <a:ea typeface="Times New Roman" panose="02020603050405020304" pitchFamily="18" charset="0"/>
                    <a:cs typeface="Times New Roman" panose="02020603050405020304" pitchFamily="18" charset="0"/>
                  </a:rPr>
                  <a:t>0</a:t>
                </a:r>
                <a:r>
                  <a:rPr lang="en-GB" sz="1800" dirty="0">
                    <a:effectLst/>
                    <a:latin typeface="Cambria" panose="02040503050406030204" pitchFamily="18" charset="0"/>
                    <a:ea typeface="Times New Roman" panose="02020603050405020304" pitchFamily="18" charset="0"/>
                    <a:cs typeface="Times New Roman" panose="02020603050405020304" pitchFamily="18" charset="0"/>
                  </a:rPr>
                  <a:t> inside or near the process zone as shown in f</a:t>
                </a:r>
                <a:r>
                  <a:rPr lang="en-GB" sz="1800" dirty="0">
                    <a:effectLst/>
                    <a:latin typeface="Cambria" panose="02040503050406030204" pitchFamily="18" charset="0"/>
                    <a:ea typeface="Calibri" panose="020F0502020204030204" pitchFamily="34" charset="0"/>
                    <a:cs typeface="Times New Roman" panose="02020603050405020304" pitchFamily="18" charset="0"/>
                  </a:rPr>
                  <a:t>igure, t</a:t>
                </a:r>
                <a:r>
                  <a:rPr lang="en-GB" sz="1800" dirty="0">
                    <a:effectLst/>
                    <a:latin typeface="Cambria" panose="02040503050406030204" pitchFamily="18" charset="0"/>
                    <a:ea typeface="Times New Roman" panose="02020603050405020304" pitchFamily="18" charset="0"/>
                    <a:cs typeface="Times New Roman" panose="02020603050405020304" pitchFamily="18" charset="0"/>
                  </a:rPr>
                  <a:t>hen following the asymptotic analysis, the strain gradients can be neglected in the governing equation and the boundary conditions of the flexoelectricity, and the so-calle</a:t>
                </a:r>
                <a:r>
                  <a:rPr lang="en-GB" sz="1800" baseline="0" dirty="0">
                    <a:effectLst/>
                    <a:latin typeface="Cambria" panose="02040503050406030204" pitchFamily="18" charset="0"/>
                    <a:ea typeface="Times New Roman" panose="02020603050405020304" pitchFamily="18" charset="0"/>
                    <a:cs typeface="Times New Roman" panose="02020603050405020304" pitchFamily="18" charset="0"/>
                  </a:rPr>
                  <a:t>d </a:t>
                </a:r>
                <a:r>
                  <a:rPr lang="en-GB" sz="1800" dirty="0">
                    <a:effectLst/>
                    <a:latin typeface="Cambria" panose="02040503050406030204" pitchFamily="18" charset="0"/>
                    <a:ea typeface="Times New Roman" panose="02020603050405020304" pitchFamily="18" charset="0"/>
                    <a:cs typeface="Times New Roman" panose="02020603050405020304" pitchFamily="18" charset="0"/>
                  </a:rPr>
                  <a:t>outer solution for the right-hand crack tip can be derived. The outer solution is valid outside the zone </a:t>
                </a:r>
                <a:r>
                  <a:rPr lang="en-GB" sz="1800" i="0">
                    <a:effectLst/>
                    <a:latin typeface="Cambria Math" panose="02040503050406030204" pitchFamily="18" charset="0"/>
                    <a:ea typeface="Times New Roman" panose="02020603050405020304" pitchFamily="18" charset="0"/>
                    <a:cs typeface="Times New Roman" panose="02020603050405020304" pitchFamily="18" charset="0"/>
                  </a:rPr>
                  <a:t>𝑟</a:t>
                </a:r>
                <a:r>
                  <a:rPr lang="en-US" sz="1800" i="0">
                    <a:effectLst/>
                    <a:latin typeface="Cambria Math" panose="02040503050406030204" pitchFamily="18" charset="0"/>
                    <a:ea typeface="Times New Roman" panose="02020603050405020304" pitchFamily="18" charset="0"/>
                    <a:cs typeface="Times New Roman" panose="02020603050405020304" pitchFamily="18" charset="0"/>
                  </a:rPr>
                  <a:t>^</a:t>
                </a:r>
                <a:r>
                  <a:rPr lang="en-GB" sz="1800" i="0">
                    <a:effectLst/>
                    <a:latin typeface="Cambria Math" panose="02040503050406030204" pitchFamily="18" charset="0"/>
                    <a:ea typeface="Times New Roman" panose="02020603050405020304" pitchFamily="18" charset="0"/>
                    <a:cs typeface="Times New Roman" panose="02020603050405020304" pitchFamily="18" charset="0"/>
                  </a:rPr>
                  <a:t>′&gt;</a:t>
                </a:r>
                <a:r>
                  <a:rPr lang="en-US" i="0">
                    <a:effectLst/>
                    <a:latin typeface="Cambria Math" panose="02040503050406030204" pitchFamily="18" charset="0"/>
                  </a:rPr>
                  <a:t>|</a:t>
                </a:r>
                <a:r>
                  <a:rPr lang="en-GB" sz="1800" i="0">
                    <a:effectLst/>
                    <a:latin typeface="Cambria Math" panose="02040503050406030204" pitchFamily="18" charset="0"/>
                    <a:ea typeface="Times New Roman" panose="02020603050405020304" pitchFamily="18" charset="0"/>
                    <a:cs typeface="Times New Roman" panose="02020603050405020304" pitchFamily="18" charset="0"/>
                  </a:rPr>
                  <a:t>𝑥</a:t>
                </a:r>
                <a:r>
                  <a:rPr lang="en-US" sz="1800" i="0">
                    <a:effectLst/>
                    <a:latin typeface="Cambria Math" panose="02040503050406030204" pitchFamily="18" charset="0"/>
                    <a:ea typeface="Times New Roman" panose="02020603050405020304" pitchFamily="18" charset="0"/>
                    <a:cs typeface="Times New Roman" panose="02020603050405020304" pitchFamily="18" charset="0"/>
                  </a:rPr>
                  <a:t>_</a:t>
                </a:r>
                <a:r>
                  <a:rPr lang="en-GB" sz="1800" i="0">
                    <a:effectLst/>
                    <a:latin typeface="Cambria Math" panose="02040503050406030204" pitchFamily="18" charset="0"/>
                    <a:ea typeface="Times New Roman" panose="02020603050405020304" pitchFamily="18" charset="0"/>
                    <a:cs typeface="Times New Roman" panose="02020603050405020304" pitchFamily="18" charset="0"/>
                  </a:rPr>
                  <a:t>0 |</a:t>
                </a:r>
                <a:r>
                  <a:rPr lang="en-GB" sz="1800" dirty="0">
                    <a:effectLst/>
                    <a:latin typeface="Cambria" panose="02040503050406030204" pitchFamily="18" charset="0"/>
                    <a:ea typeface="Times New Roman" panose="02020603050405020304" pitchFamily="18" charset="0"/>
                    <a:cs typeface="Times New Roman" panose="02020603050405020304" pitchFamily="18" charset="0"/>
                  </a:rPr>
                  <a:t>, where the strain gradients </a:t>
                </a:r>
                <a:r>
                  <a:rPr lang="en-GB" sz="1800" i="0">
                    <a:effectLst/>
                    <a:latin typeface="Cambria Math" panose="02040503050406030204" pitchFamily="18" charset="0"/>
                    <a:ea typeface="Times New Roman" panose="02020603050405020304" pitchFamily="18" charset="0"/>
                    <a:cs typeface="Times New Roman" panose="02020603050405020304" pitchFamily="18" charset="0"/>
                  </a:rPr>
                  <a:t>∇</a:t>
                </a:r>
                <a:r>
                  <a:rPr lang="en-GB" sz="1800" b="1" i="0">
                    <a:effectLst/>
                    <a:latin typeface="Cambria Math" panose="02040503050406030204" pitchFamily="18" charset="0"/>
                    <a:ea typeface="Times New Roman" panose="02020603050405020304" pitchFamily="18" charset="0"/>
                    <a:cs typeface="Times New Roman" panose="02020603050405020304" pitchFamily="18" charset="0"/>
                  </a:rPr>
                  <a:t>𝜺</a:t>
                </a:r>
                <a:r>
                  <a:rPr lang="en-GB" sz="1800" dirty="0">
                    <a:effectLst/>
                    <a:latin typeface="Cambria" panose="02040503050406030204" pitchFamily="18" charset="0"/>
                    <a:ea typeface="Times New Roman" panose="02020603050405020304" pitchFamily="18" charset="0"/>
                    <a:cs typeface="Times New Roman" panose="02020603050405020304" pitchFamily="18" charset="0"/>
                  </a:rPr>
                  <a:t> are negligible small with respect to the magnitudes of the strains </a:t>
                </a:r>
                <a:r>
                  <a:rPr lang="en-GB" sz="1800" b="1" i="0">
                    <a:effectLst/>
                    <a:latin typeface="Cambria Math" panose="02040503050406030204" pitchFamily="18" charset="0"/>
                    <a:ea typeface="Times New Roman" panose="02020603050405020304" pitchFamily="18" charset="0"/>
                    <a:cs typeface="Times New Roman" panose="02020603050405020304" pitchFamily="18" charset="0"/>
                  </a:rPr>
                  <a:t>𝜺</a:t>
                </a:r>
                <a:r>
                  <a:rPr lang="en-GB" sz="1800" dirty="0">
                    <a:effectLst/>
                    <a:latin typeface="Cambria" panose="02040503050406030204" pitchFamily="18" charset="0"/>
                    <a:ea typeface="Times New Roman" panose="02020603050405020304" pitchFamily="18" charset="0"/>
                    <a:cs typeface="Times New Roman" panose="02020603050405020304" pitchFamily="18" charset="0"/>
                  </a:rPr>
                  <a:t> and it can be</a:t>
                </a:r>
                <a:r>
                  <a:rPr lang="en-GB" sz="1800" baseline="0" dirty="0">
                    <a:effectLst/>
                    <a:latin typeface="Cambria" panose="02040503050406030204" pitchFamily="18" charset="0"/>
                    <a:ea typeface="Times New Roman" panose="02020603050405020304" pitchFamily="18" charset="0"/>
                    <a:cs typeface="Times New Roman" panose="02020603050405020304" pitchFamily="18" charset="0"/>
                  </a:rPr>
                  <a:t> proved that </a:t>
                </a:r>
                <a:r>
                  <a:rPr lang="en-GB" sz="1800" dirty="0">
                    <a:effectLst/>
                    <a:latin typeface="Cambria" panose="02040503050406030204" pitchFamily="18" charset="0"/>
                    <a:ea typeface="Times New Roman" panose="02020603050405020304" pitchFamily="18" charset="0"/>
                    <a:cs typeface="Times New Roman" panose="02020603050405020304" pitchFamily="18" charset="0"/>
                  </a:rPr>
                  <a:t>the maximum error in the governing equilibrium equations of the flexoelectric</a:t>
                </a:r>
                <a:r>
                  <a:rPr lang="en-GB" sz="1800" baseline="0" dirty="0">
                    <a:effectLst/>
                    <a:latin typeface="Cambria" panose="02040503050406030204" pitchFamily="18" charset="0"/>
                    <a:ea typeface="Times New Roman" panose="02020603050405020304" pitchFamily="18" charset="0"/>
                    <a:cs typeface="Times New Roman" panose="02020603050405020304" pitchFamily="18" charset="0"/>
                  </a:rPr>
                  <a:t> problem</a:t>
                </a:r>
                <a:r>
                  <a:rPr lang="en-GB" sz="1800" dirty="0">
                    <a:effectLst/>
                    <a:latin typeface="Cambria" panose="02040503050406030204" pitchFamily="18" charset="0"/>
                    <a:ea typeface="Times New Roman" panose="02020603050405020304" pitchFamily="18" charset="0"/>
                    <a:cs typeface="Times New Roman" panose="02020603050405020304" pitchFamily="18" charset="0"/>
                  </a:rPr>
                  <a:t> is of the order </a:t>
                </a:r>
                <a:r>
                  <a:rPr lang="en-GB" sz="1800" i="0">
                    <a:effectLst/>
                    <a:latin typeface="Cambria Math" panose="02040503050406030204" pitchFamily="18" charset="0"/>
                    <a:ea typeface="Times New Roman" panose="02020603050405020304" pitchFamily="18" charset="0"/>
                    <a:cs typeface="Times New Roman" panose="02020603050405020304" pitchFamily="18" charset="0"/>
                  </a:rPr>
                  <a:t>𝑂</a:t>
                </a:r>
                <a:r>
                  <a:rPr lang="en-US" i="0">
                    <a:effectLst/>
                    <a:latin typeface="Cambria Math" panose="02040503050406030204" pitchFamily="18" charset="0"/>
                  </a:rPr>
                  <a:t>(</a:t>
                </a:r>
                <a:r>
                  <a:rPr lang="en-GB" sz="1800" i="0">
                    <a:effectLst/>
                    <a:latin typeface="Cambria Math" panose="02040503050406030204" pitchFamily="18" charset="0"/>
                    <a:ea typeface="Calibri" panose="020F0502020204030204" pitchFamily="34" charset="0"/>
                    <a:cs typeface="Times New Roman" panose="02020603050405020304" pitchFamily="18" charset="0"/>
                  </a:rPr>
                  <a:t>𝑙</a:t>
                </a:r>
                <a:r>
                  <a:rPr lang="en-US" sz="1800" i="0">
                    <a:effectLst/>
                    <a:latin typeface="Cambria Math" panose="02040503050406030204" pitchFamily="18" charset="0"/>
                    <a:ea typeface="Calibri" panose="020F0502020204030204" pitchFamily="34" charset="0"/>
                    <a:cs typeface="Times New Roman" panose="02020603050405020304" pitchFamily="18" charset="0"/>
                  </a:rPr>
                  <a:t>^</a:t>
                </a:r>
                <a:r>
                  <a:rPr lang="en-GB" sz="1800" i="0">
                    <a:effectLst/>
                    <a:latin typeface="Cambria Math" panose="02040503050406030204" pitchFamily="18" charset="0"/>
                    <a:ea typeface="Calibri" panose="020F0502020204030204" pitchFamily="34" charset="0"/>
                    <a:cs typeface="Times New Roman" panose="02020603050405020304" pitchFamily="18" charset="0"/>
                  </a:rPr>
                  <a:t>4 )</a:t>
                </a:r>
                <a:r>
                  <a:rPr lang="en-GB" sz="1800" dirty="0">
                    <a:effectLst/>
                    <a:latin typeface="Cambria" panose="02040503050406030204" pitchFamily="18" charset="0"/>
                    <a:ea typeface="Times New Roman" panose="02020603050405020304" pitchFamily="18" charset="0"/>
                    <a:cs typeface="Times New Roman" panose="02020603050405020304" pitchFamily="18" charset="0"/>
                  </a:rPr>
                  <a:t> for </a:t>
                </a:r>
                <a:r>
                  <a:rPr lang="en-US" i="0">
                    <a:effectLst/>
                    <a:latin typeface="Cambria Math" panose="02040503050406030204" pitchFamily="18" charset="0"/>
                  </a:rPr>
                  <a:t>|</a:t>
                </a:r>
                <a:r>
                  <a:rPr lang="en-GB" sz="1800" i="0">
                    <a:effectLst/>
                    <a:latin typeface="Cambria Math" panose="02040503050406030204" pitchFamily="18" charset="0"/>
                    <a:ea typeface="Times New Roman" panose="02020603050405020304" pitchFamily="18" charset="0"/>
                    <a:cs typeface="Times New Roman" panose="02020603050405020304" pitchFamily="18" charset="0"/>
                  </a:rPr>
                  <a:t>𝑥</a:t>
                </a:r>
                <a:r>
                  <a:rPr lang="en-US" sz="1800" i="0">
                    <a:effectLst/>
                    <a:latin typeface="Cambria Math" panose="02040503050406030204" pitchFamily="18" charset="0"/>
                    <a:ea typeface="Times New Roman" panose="02020603050405020304" pitchFamily="18" charset="0"/>
                    <a:cs typeface="Times New Roman" panose="02020603050405020304" pitchFamily="18" charset="0"/>
                  </a:rPr>
                  <a:t>_</a:t>
                </a:r>
                <a:r>
                  <a:rPr lang="en-GB" sz="1800" i="0">
                    <a:effectLst/>
                    <a:latin typeface="Cambria Math" panose="02040503050406030204" pitchFamily="18" charset="0"/>
                    <a:ea typeface="Times New Roman" panose="02020603050405020304" pitchFamily="18" charset="0"/>
                    <a:cs typeface="Times New Roman" panose="02020603050405020304" pitchFamily="18" charset="0"/>
                  </a:rPr>
                  <a:t>0 |≈𝑙</a:t>
                </a:r>
                <a:r>
                  <a:rPr lang="en-US" dirty="0"/>
                  <a:t>.</a:t>
                </a:r>
              </a:p>
            </p:txBody>
          </p:sp>
        </mc:Fallback>
      </mc:AlternateContent>
      <p:sp>
        <p:nvSpPr>
          <p:cNvPr id="4" name="Slide Number Placeholder 3"/>
          <p:cNvSpPr>
            <a:spLocks noGrp="1"/>
          </p:cNvSpPr>
          <p:nvPr>
            <p:ph type="sldNum" sz="quarter" idx="5"/>
          </p:nvPr>
        </p:nvSpPr>
        <p:spPr/>
        <p:txBody>
          <a:bodyPr/>
          <a:lstStyle/>
          <a:p>
            <a:fld id="{93967A11-E26A-424E-B1B1-E0524A392E07}" type="slidenum">
              <a:rPr lang="en-US" smtClean="0"/>
              <a:t>10</a:t>
            </a:fld>
            <a:endParaRPr lang="en-US"/>
          </a:p>
        </p:txBody>
      </p:sp>
    </p:spTree>
    <p:extLst>
      <p:ext uri="{BB962C8B-B14F-4D97-AF65-F5344CB8AC3E}">
        <p14:creationId xmlns:p14="http://schemas.microsoft.com/office/powerpoint/2010/main" val="3493787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mbria" panose="02040503050406030204" pitchFamily="18" charset="0"/>
                    <a:ea typeface="Times New Roman" panose="02020603050405020304" pitchFamily="18" charset="0"/>
                    <a:cs typeface="Times New Roman" panose="02020603050405020304" pitchFamily="18" charset="0"/>
                  </a:rPr>
                  <a:t>The outer solution obeying the boundary conditions see above is equivalent to the solution describing the crack tip field in the classical elasticity under the plain strain conditions with exponent </a:t>
                </a:r>
                <a14:m>
                  <m:oMath xmlns:m="http://schemas.openxmlformats.org/officeDocument/2006/math">
                    <m:sSup>
                      <m:sSup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𝑝</m:t>
                        </m:r>
                      </m:e>
                      <m:sup>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𝑜𝑢𝑡</m:t>
                        </m:r>
                      </m:sup>
                    </m:sSup>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m:t>
                    </m:r>
                    <m:f>
                      <m:fPr>
                        <m:type m:val="lin"/>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2</m:t>
                        </m:r>
                      </m:den>
                    </m:f>
                  </m:oMath>
                </a14:m>
                <a:r>
                  <a:rPr lang="en-GB" sz="1800" dirty="0">
                    <a:effectLst/>
                    <a:latin typeface="Cambria" panose="02040503050406030204" pitchFamily="18" charset="0"/>
                    <a:ea typeface="Times New Roman" panose="02020603050405020304" pitchFamily="18" charset="0"/>
                    <a:cs typeface="Times New Roman" panose="02020603050405020304" pitchFamily="18" charset="0"/>
                  </a:rPr>
                  <a:t>, there is expressed solution for KI mode loading only, due to the brevity. </a:t>
                </a:r>
                <a:r>
                  <a:rPr lang="en-GB" sz="1800" dirty="0">
                    <a:effectLst/>
                    <a:latin typeface="Cambria" panose="02040503050406030204" pitchFamily="18" charset="0"/>
                    <a:ea typeface="Calibri" panose="020F0502020204030204" pitchFamily="34" charset="0"/>
                    <a:cs typeface="Times New Roman" panose="02020603050405020304" pitchFamily="18" charset="0"/>
                  </a:rPr>
                  <a:t>Moreover the outer electric potential is zero valued for both mode of loading.</a:t>
                </a:r>
                <a:endParaRPr lang="en-US" sz="1800" dirty="0">
                  <a:effectLst/>
                  <a:latin typeface="Cambria" panose="02040503050406030204" pitchFamily="18" charset="0"/>
                  <a:ea typeface="Calibri" panose="020F0502020204030204" pitchFamily="34" charset="0"/>
                  <a:cs typeface="Times New Roman" panose="02020603050405020304" pitchFamily="18" charset="0"/>
                </a:endParaRPr>
              </a:p>
              <a:p>
                <a:endParaRPr lang="en-US" dirty="0"/>
              </a:p>
            </p:txBody>
          </p:sp>
        </mc:Choice>
        <mc:Fallback>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mbria" panose="02040503050406030204" pitchFamily="18" charset="0"/>
                    <a:ea typeface="Times New Roman" panose="02020603050405020304" pitchFamily="18" charset="0"/>
                    <a:cs typeface="Times New Roman" panose="02020603050405020304" pitchFamily="18" charset="0"/>
                  </a:rPr>
                  <a:t>The outer solution obeying the boundary conditions see above is equivalent to the solution describing the crack tip field in the classical elasticity under the plain strain conditions with exponent </a:t>
                </a:r>
                <a:r>
                  <a:rPr lang="en-GB" sz="1800" i="0">
                    <a:effectLst/>
                    <a:latin typeface="Cambria Math" panose="02040503050406030204" pitchFamily="18" charset="0"/>
                    <a:ea typeface="Times New Roman" panose="02020603050405020304" pitchFamily="18" charset="0"/>
                    <a:cs typeface="Times New Roman" panose="02020603050405020304" pitchFamily="18" charset="0"/>
                  </a:rPr>
                  <a:t>𝑝</a:t>
                </a:r>
                <a:r>
                  <a:rPr lang="en-US" sz="1800" i="0">
                    <a:effectLst/>
                    <a:latin typeface="Cambria Math" panose="02040503050406030204" pitchFamily="18" charset="0"/>
                    <a:ea typeface="Times New Roman" panose="02020603050405020304" pitchFamily="18" charset="0"/>
                    <a:cs typeface="Times New Roman" panose="02020603050405020304" pitchFamily="18" charset="0"/>
                  </a:rPr>
                  <a:t>^</a:t>
                </a:r>
                <a:r>
                  <a:rPr lang="en-GB" sz="1800" i="0">
                    <a:effectLst/>
                    <a:latin typeface="Cambria Math" panose="02040503050406030204" pitchFamily="18" charset="0"/>
                    <a:ea typeface="Times New Roman" panose="02020603050405020304" pitchFamily="18" charset="0"/>
                    <a:cs typeface="Times New Roman" panose="02020603050405020304" pitchFamily="18" charset="0"/>
                  </a:rPr>
                  <a:t>𝑜𝑢𝑡=1</a:t>
                </a:r>
                <a:r>
                  <a:rPr lang="en-US" sz="1800" i="0">
                    <a:effectLst/>
                    <a:latin typeface="Cambria Math" panose="02040503050406030204" pitchFamily="18" charset="0"/>
                    <a:ea typeface="Times New Roman" panose="02020603050405020304" pitchFamily="18" charset="0"/>
                    <a:cs typeface="Times New Roman" panose="02020603050405020304" pitchFamily="18" charset="0"/>
                  </a:rPr>
                  <a:t>∕</a:t>
                </a:r>
                <a:r>
                  <a:rPr lang="en-GB" sz="1800" i="0">
                    <a:effectLst/>
                    <a:latin typeface="Cambria Math" panose="02040503050406030204" pitchFamily="18" charset="0"/>
                    <a:ea typeface="Times New Roman" panose="02020603050405020304" pitchFamily="18" charset="0"/>
                    <a:cs typeface="Times New Roman" panose="02020603050405020304" pitchFamily="18" charset="0"/>
                  </a:rPr>
                  <a:t>2</a:t>
                </a:r>
                <a:r>
                  <a:rPr lang="en-GB" sz="1800" dirty="0">
                    <a:effectLst/>
                    <a:latin typeface="Cambria" panose="02040503050406030204" pitchFamily="18" charset="0"/>
                    <a:ea typeface="Times New Roman" panose="02020603050405020304" pitchFamily="18" charset="0"/>
                    <a:cs typeface="Times New Roman" panose="02020603050405020304" pitchFamily="18" charset="0"/>
                  </a:rPr>
                  <a:t>, there is expressed solution for KI mode loading only, due to the brevity. </a:t>
                </a:r>
                <a:r>
                  <a:rPr lang="en-GB" sz="1800" dirty="0">
                    <a:effectLst/>
                    <a:latin typeface="Cambria" panose="02040503050406030204" pitchFamily="18" charset="0"/>
                    <a:ea typeface="Calibri" panose="020F0502020204030204" pitchFamily="34" charset="0"/>
                    <a:cs typeface="Times New Roman" panose="02020603050405020304" pitchFamily="18" charset="0"/>
                  </a:rPr>
                  <a:t>Moreover the outer electric potential is zero valued for both mode of loading.</a:t>
                </a:r>
                <a:endParaRPr lang="en-US" sz="1800" dirty="0">
                  <a:effectLst/>
                  <a:latin typeface="Cambria" panose="02040503050406030204" pitchFamily="18" charset="0"/>
                  <a:ea typeface="Calibri" panose="020F0502020204030204" pitchFamily="34" charset="0"/>
                  <a:cs typeface="Times New Roman" panose="02020603050405020304" pitchFamily="18" charset="0"/>
                </a:endParaRPr>
              </a:p>
              <a:p>
                <a:endParaRPr lang="en-US" dirty="0"/>
              </a:p>
            </p:txBody>
          </p:sp>
        </mc:Fallback>
      </mc:AlternateContent>
      <p:sp>
        <p:nvSpPr>
          <p:cNvPr id="4" name="Slide Number Placeholder 3"/>
          <p:cNvSpPr>
            <a:spLocks noGrp="1"/>
          </p:cNvSpPr>
          <p:nvPr>
            <p:ph type="sldNum" sz="quarter" idx="5"/>
          </p:nvPr>
        </p:nvSpPr>
        <p:spPr/>
        <p:txBody>
          <a:bodyPr/>
          <a:lstStyle/>
          <a:p>
            <a:fld id="{93967A11-E26A-424E-B1B1-E0524A392E07}" type="slidenum">
              <a:rPr lang="en-US" smtClean="0"/>
              <a:t>11</a:t>
            </a:fld>
            <a:endParaRPr lang="en-US"/>
          </a:p>
        </p:txBody>
      </p:sp>
    </p:spTree>
    <p:extLst>
      <p:ext uri="{BB962C8B-B14F-4D97-AF65-F5344CB8AC3E}">
        <p14:creationId xmlns:p14="http://schemas.microsoft.com/office/powerpoint/2010/main" val="3415722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mbria" panose="02040503050406030204" pitchFamily="18" charset="0"/>
                    <a:ea typeface="Times New Roman" panose="02020603050405020304" pitchFamily="18" charset="0"/>
                    <a:cs typeface="Times New Roman" panose="02020603050405020304" pitchFamily="18" charset="0"/>
                  </a:rPr>
                  <a:t>The so-called inner solution is searched in</a:t>
                </a:r>
                <a:r>
                  <a:rPr lang="en-GB" sz="1800" baseline="0" dirty="0">
                    <a:effectLst/>
                    <a:latin typeface="Cambria" panose="02040503050406030204" pitchFamily="18" charset="0"/>
                    <a:ea typeface="Times New Roman" panose="02020603050405020304" pitchFamily="18" charset="0"/>
                    <a:cs typeface="Times New Roman" panose="02020603050405020304" pitchFamily="18" charset="0"/>
                  </a:rPr>
                  <a:t>side the boundary layer and</a:t>
                </a:r>
                <a:r>
                  <a:rPr lang="en-GB" sz="1800" dirty="0">
                    <a:effectLst/>
                    <a:latin typeface="Cambria" panose="02040503050406030204" pitchFamily="18" charset="0"/>
                    <a:ea typeface="Times New Roman" panose="02020603050405020304" pitchFamily="18" charset="0"/>
                    <a:cs typeface="Times New Roman" panose="02020603050405020304" pitchFamily="18" charset="0"/>
                  </a:rPr>
                  <a:t> requires the scaling-up of the coordinate system, because of the vanishingly small dimension of the region on which is defined. Hence, the gauge </a:t>
                </a:r>
                <a14:m>
                  <m:oMath xmlns:m="http://schemas.openxmlformats.org/officeDocument/2006/math">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𝛿</m:t>
                    </m:r>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m:t>
                    </m:r>
                    <m:f>
                      <m:fPr>
                        <m:type m:val="lin"/>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𝑙</m:t>
                        </m:r>
                      </m:num>
                      <m:den>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𝐿</m:t>
                        </m:r>
                      </m:den>
                    </m:f>
                  </m:oMath>
                </a14:m>
                <a:r>
                  <a:rPr lang="en-GB" sz="1800" dirty="0">
                    <a:effectLst/>
                    <a:latin typeface="Cambria" panose="02040503050406030204" pitchFamily="18" charset="0"/>
                    <a:ea typeface="Times New Roman" panose="02020603050405020304" pitchFamily="18" charset="0"/>
                    <a:cs typeface="Times New Roman" panose="02020603050405020304" pitchFamily="18" charset="0"/>
                  </a:rPr>
                  <a:t> is introduced as well as the scaled-up radius vector </a:t>
                </a:r>
                <a14:m>
                  <m:oMath xmlns:m="http://schemas.openxmlformats.org/officeDocument/2006/math">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𝑅</m:t>
                    </m:r>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m:t>
                    </m:r>
                    <m:f>
                      <m:fPr>
                        <m:type m:val="lin"/>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𝑟</m:t>
                        </m:r>
                      </m:num>
                      <m:den>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𝛿</m:t>
                        </m:r>
                      </m:den>
                    </m:f>
                  </m:oMath>
                </a14:m>
                <a:r>
                  <a:rPr lang="en-GB" sz="1800" dirty="0">
                    <a:effectLst/>
                    <a:latin typeface="Cambria" panose="02040503050406030204" pitchFamily="18" charset="0"/>
                    <a:ea typeface="Times New Roman" panose="02020603050405020304" pitchFamily="18" charset="0"/>
                    <a:cs typeface="Times New Roman" panose="02020603050405020304" pitchFamily="18" charset="0"/>
                  </a:rPr>
                  <a:t>. From the asymptotic analysis at the crack tip then follows that the strain gradient prevails in this domain and in</a:t>
                </a:r>
                <a:r>
                  <a:rPr lang="en-GB" sz="1800" baseline="0" dirty="0">
                    <a:effectLst/>
                    <a:latin typeface="Cambria" panose="02040503050406030204" pitchFamily="18" charset="0"/>
                    <a:ea typeface="Times New Roman" panose="02020603050405020304" pitchFamily="18" charset="0"/>
                    <a:cs typeface="Times New Roman" panose="02020603050405020304" pitchFamily="18" charset="0"/>
                  </a:rPr>
                  <a:t> the governing equation of the flexoelectricity can be neglected expressions which are not associated with internal length material parameter l, that means the expressions associated with the classical elasticity. The error of the asymptotic solution is then of </a:t>
                </a:r>
                <a:r>
                  <a:rPr lang="en-GB" sz="1200" kern="1200" dirty="0">
                    <a:solidFill>
                      <a:schemeClr val="tx1"/>
                    </a:solidFill>
                    <a:effectLst/>
                    <a:latin typeface="+mn-lt"/>
                    <a:ea typeface="+mn-ea"/>
                    <a:cs typeface="+mn-cs"/>
                  </a:rPr>
                  <a:t>the order </a:t>
                </a:r>
                <a14:m>
                  <m:oMath xmlns:m="http://schemas.openxmlformats.org/officeDocument/2006/math">
                    <m:r>
                      <a:rPr lang="en-GB" sz="1200" i="1" kern="1200">
                        <a:solidFill>
                          <a:schemeClr val="tx1"/>
                        </a:solidFill>
                        <a:effectLst/>
                        <a:latin typeface="+mn-lt"/>
                        <a:ea typeface="+mn-ea"/>
                        <a:cs typeface="+mn-cs"/>
                      </a:rPr>
                      <m:t>𝑂</m:t>
                    </m:r>
                    <m:d>
                      <m:dPr>
                        <m:ctrlPr>
                          <a:rPr lang="en-US" sz="1200" i="1" kern="1200">
                            <a:solidFill>
                              <a:schemeClr val="tx1"/>
                            </a:solidFill>
                            <a:effectLst/>
                            <a:latin typeface="+mn-lt"/>
                            <a:ea typeface="+mn-ea"/>
                            <a:cs typeface="+mn-cs"/>
                          </a:rPr>
                        </m:ctrlPr>
                      </m:dPr>
                      <m:e>
                        <m:sSup>
                          <m:sSupPr>
                            <m:ctrlPr>
                              <a:rPr lang="en-US" sz="1200" i="1" kern="1200">
                                <a:solidFill>
                                  <a:schemeClr val="tx1"/>
                                </a:solidFill>
                                <a:effectLst/>
                                <a:latin typeface="+mn-lt"/>
                                <a:ea typeface="+mn-ea"/>
                                <a:cs typeface="+mn-cs"/>
                              </a:rPr>
                            </m:ctrlPr>
                          </m:sSupPr>
                          <m:e>
                            <m:r>
                              <a:rPr lang="en-GB" sz="1200" i="1" kern="1200">
                                <a:solidFill>
                                  <a:schemeClr val="tx1"/>
                                </a:solidFill>
                                <a:effectLst/>
                                <a:latin typeface="+mn-lt"/>
                                <a:ea typeface="+mn-ea"/>
                                <a:cs typeface="+mn-cs"/>
                              </a:rPr>
                              <m:t>𝛿</m:t>
                            </m:r>
                          </m:e>
                          <m:sup>
                            <m:r>
                              <a:rPr lang="en-GB" sz="1200" i="1" kern="1200">
                                <a:solidFill>
                                  <a:schemeClr val="tx1"/>
                                </a:solidFill>
                                <a:effectLst/>
                                <a:latin typeface="+mn-lt"/>
                                <a:ea typeface="+mn-ea"/>
                                <a:cs typeface="+mn-cs"/>
                              </a:rPr>
                              <m:t>2</m:t>
                            </m:r>
                          </m:sup>
                        </m:sSup>
                      </m:e>
                    </m:d>
                  </m:oMath>
                </a14:m>
                <a:r>
                  <a:rPr lang="en-GB" sz="1800" baseline="0" dirty="0">
                    <a:effectLst/>
                    <a:latin typeface="Cambria" panose="02040503050406030204" pitchFamily="18" charset="0"/>
                    <a:ea typeface="Times New Roman" panose="02020603050405020304" pitchFamily="18" charset="0"/>
                    <a:cs typeface="Times New Roman" panose="02020603050405020304" pitchFamily="18" charset="0"/>
                  </a:rPr>
                  <a:t> for R&gt;0. </a:t>
                </a:r>
                <a:endParaRPr lang="en-GB" sz="1800" dirty="0">
                  <a:effectLst/>
                  <a:latin typeface="Cambria" panose="02040503050406030204" pitchFamily="18" charset="0"/>
                  <a:ea typeface="Times New Roman" panose="02020603050405020304" pitchFamily="18" charset="0"/>
                  <a:cs typeface="Times New Roman" panose="02020603050405020304" pitchFamily="18" charset="0"/>
                </a:endParaRPr>
              </a:p>
            </p:txBody>
          </p:sp>
        </mc:Choice>
        <mc:Fallback>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mbria" panose="02040503050406030204" pitchFamily="18" charset="0"/>
                    <a:ea typeface="Times New Roman" panose="02020603050405020304" pitchFamily="18" charset="0"/>
                    <a:cs typeface="Times New Roman" panose="02020603050405020304" pitchFamily="18" charset="0"/>
                  </a:rPr>
                  <a:t>The so-called inner solution is searched in</a:t>
                </a:r>
                <a:r>
                  <a:rPr lang="en-GB" sz="1800" baseline="0" dirty="0">
                    <a:effectLst/>
                    <a:latin typeface="Cambria" panose="02040503050406030204" pitchFamily="18" charset="0"/>
                    <a:ea typeface="Times New Roman" panose="02020603050405020304" pitchFamily="18" charset="0"/>
                    <a:cs typeface="Times New Roman" panose="02020603050405020304" pitchFamily="18" charset="0"/>
                  </a:rPr>
                  <a:t>side the boundary layer and</a:t>
                </a:r>
                <a:r>
                  <a:rPr lang="en-GB" sz="1800" dirty="0">
                    <a:effectLst/>
                    <a:latin typeface="Cambria" panose="02040503050406030204" pitchFamily="18" charset="0"/>
                    <a:ea typeface="Times New Roman" panose="02020603050405020304" pitchFamily="18" charset="0"/>
                    <a:cs typeface="Times New Roman" panose="02020603050405020304" pitchFamily="18" charset="0"/>
                  </a:rPr>
                  <a:t> requires the scaling-up of the coordinate system, because of the vanishingly small dimension of the region on which is defined. Hence, the gauge </a:t>
                </a:r>
                <a:r>
                  <a:rPr lang="en-GB" sz="1800" i="0">
                    <a:effectLst/>
                    <a:latin typeface="Cambria Math" panose="02040503050406030204" pitchFamily="18" charset="0"/>
                    <a:ea typeface="Times New Roman" panose="02020603050405020304" pitchFamily="18" charset="0"/>
                    <a:cs typeface="Times New Roman" panose="02020603050405020304" pitchFamily="18" charset="0"/>
                  </a:rPr>
                  <a:t>𝛿=𝑙</a:t>
                </a:r>
                <a:r>
                  <a:rPr lang="en-US" sz="1800" i="0">
                    <a:effectLst/>
                    <a:latin typeface="Cambria Math" panose="02040503050406030204" pitchFamily="18" charset="0"/>
                    <a:ea typeface="Times New Roman" panose="02020603050405020304" pitchFamily="18" charset="0"/>
                    <a:cs typeface="Times New Roman" panose="02020603050405020304" pitchFamily="18" charset="0"/>
                  </a:rPr>
                  <a:t>∕</a:t>
                </a:r>
                <a:r>
                  <a:rPr lang="en-GB" sz="1800" i="0">
                    <a:effectLst/>
                    <a:latin typeface="Cambria Math" panose="02040503050406030204" pitchFamily="18" charset="0"/>
                    <a:ea typeface="Times New Roman" panose="02020603050405020304" pitchFamily="18" charset="0"/>
                    <a:cs typeface="Times New Roman" panose="02020603050405020304" pitchFamily="18" charset="0"/>
                  </a:rPr>
                  <a:t>𝐿</a:t>
                </a:r>
                <a:r>
                  <a:rPr lang="en-GB" sz="1800" dirty="0">
                    <a:effectLst/>
                    <a:latin typeface="Cambria" panose="02040503050406030204" pitchFamily="18" charset="0"/>
                    <a:ea typeface="Times New Roman" panose="02020603050405020304" pitchFamily="18" charset="0"/>
                    <a:cs typeface="Times New Roman" panose="02020603050405020304" pitchFamily="18" charset="0"/>
                  </a:rPr>
                  <a:t> is introduced as well as the scaled-up radius vector </a:t>
                </a:r>
                <a:r>
                  <a:rPr lang="en-GB" sz="1800" i="0">
                    <a:effectLst/>
                    <a:latin typeface="Cambria Math" panose="02040503050406030204" pitchFamily="18" charset="0"/>
                    <a:ea typeface="Times New Roman" panose="02020603050405020304" pitchFamily="18" charset="0"/>
                    <a:cs typeface="Times New Roman" panose="02020603050405020304" pitchFamily="18" charset="0"/>
                  </a:rPr>
                  <a:t>𝑅=𝑟</a:t>
                </a:r>
                <a:r>
                  <a:rPr lang="en-US" sz="1800" i="0">
                    <a:effectLst/>
                    <a:latin typeface="Cambria Math" panose="02040503050406030204" pitchFamily="18" charset="0"/>
                    <a:ea typeface="Times New Roman" panose="02020603050405020304" pitchFamily="18" charset="0"/>
                    <a:cs typeface="Times New Roman" panose="02020603050405020304" pitchFamily="18" charset="0"/>
                  </a:rPr>
                  <a:t>∕</a:t>
                </a:r>
                <a:r>
                  <a:rPr lang="en-GB" sz="1800" i="0">
                    <a:effectLst/>
                    <a:latin typeface="Cambria Math" panose="02040503050406030204" pitchFamily="18" charset="0"/>
                    <a:ea typeface="Times New Roman" panose="02020603050405020304" pitchFamily="18" charset="0"/>
                    <a:cs typeface="Times New Roman" panose="02020603050405020304" pitchFamily="18" charset="0"/>
                  </a:rPr>
                  <a:t>𝛿</a:t>
                </a:r>
                <a:r>
                  <a:rPr lang="en-GB" sz="1800" dirty="0">
                    <a:effectLst/>
                    <a:latin typeface="Cambria" panose="02040503050406030204" pitchFamily="18" charset="0"/>
                    <a:ea typeface="Times New Roman" panose="02020603050405020304" pitchFamily="18" charset="0"/>
                    <a:cs typeface="Times New Roman" panose="02020603050405020304" pitchFamily="18" charset="0"/>
                  </a:rPr>
                  <a:t>. From the asymptotic analysis at the crack tip then follows that the strain gradient prevails in this domain and in</a:t>
                </a:r>
                <a:r>
                  <a:rPr lang="en-GB" sz="1800" baseline="0" dirty="0">
                    <a:effectLst/>
                    <a:latin typeface="Cambria" panose="02040503050406030204" pitchFamily="18" charset="0"/>
                    <a:ea typeface="Times New Roman" panose="02020603050405020304" pitchFamily="18" charset="0"/>
                    <a:cs typeface="Times New Roman" panose="02020603050405020304" pitchFamily="18" charset="0"/>
                  </a:rPr>
                  <a:t> the governing equation of the flexoelectricity can be neglected expressions which are not associated with internal length material parameter l, that means the expressions associated with the classical elasticity. The error of the asymptotic solution is then of </a:t>
                </a:r>
                <a:r>
                  <a:rPr lang="en-GB" sz="1200" kern="1200" dirty="0">
                    <a:solidFill>
                      <a:schemeClr val="tx1"/>
                    </a:solidFill>
                    <a:effectLst/>
                    <a:latin typeface="+mn-lt"/>
                    <a:ea typeface="+mn-ea"/>
                    <a:cs typeface="+mn-cs"/>
                  </a:rPr>
                  <a:t>the order </a:t>
                </a:r>
                <a:r>
                  <a:rPr lang="en-GB" sz="1200" i="0" kern="1200">
                    <a:solidFill>
                      <a:schemeClr val="tx1"/>
                    </a:solidFill>
                    <a:effectLst/>
                    <a:latin typeface="+mn-lt"/>
                    <a:ea typeface="+mn-ea"/>
                    <a:cs typeface="+mn-cs"/>
                  </a:rPr>
                  <a:t>𝑂</a:t>
                </a:r>
                <a:r>
                  <a:rPr lang="en-US" sz="1200" i="0" kern="1200">
                    <a:solidFill>
                      <a:schemeClr val="tx1"/>
                    </a:solidFill>
                    <a:effectLst/>
                    <a:latin typeface="+mn-lt"/>
                    <a:ea typeface="+mn-ea"/>
                    <a:cs typeface="+mn-cs"/>
                  </a:rPr>
                  <a:t>(</a:t>
                </a:r>
                <a:r>
                  <a:rPr lang="en-GB" sz="1200" i="0" kern="1200">
                    <a:solidFill>
                      <a:schemeClr val="tx1"/>
                    </a:solidFill>
                    <a:effectLst/>
                    <a:latin typeface="+mn-lt"/>
                    <a:ea typeface="+mn-ea"/>
                    <a:cs typeface="+mn-cs"/>
                  </a:rPr>
                  <a:t>𝛿</a:t>
                </a:r>
                <a:r>
                  <a:rPr lang="en-US" sz="1200" i="0" kern="1200">
                    <a:solidFill>
                      <a:schemeClr val="tx1"/>
                    </a:solidFill>
                    <a:effectLst/>
                    <a:latin typeface="+mn-lt"/>
                    <a:ea typeface="+mn-ea"/>
                    <a:cs typeface="+mn-cs"/>
                  </a:rPr>
                  <a:t>^</a:t>
                </a:r>
                <a:r>
                  <a:rPr lang="en-GB" sz="1200" i="0" kern="1200">
                    <a:solidFill>
                      <a:schemeClr val="tx1"/>
                    </a:solidFill>
                    <a:effectLst/>
                    <a:latin typeface="+mn-lt"/>
                    <a:ea typeface="+mn-ea"/>
                    <a:cs typeface="+mn-cs"/>
                  </a:rPr>
                  <a:t>2 )</a:t>
                </a:r>
                <a:r>
                  <a:rPr lang="en-GB" sz="1800" baseline="0" dirty="0">
                    <a:effectLst/>
                    <a:latin typeface="Cambria" panose="02040503050406030204" pitchFamily="18" charset="0"/>
                    <a:ea typeface="Times New Roman" panose="02020603050405020304" pitchFamily="18" charset="0"/>
                    <a:cs typeface="Times New Roman" panose="02020603050405020304" pitchFamily="18" charset="0"/>
                  </a:rPr>
                  <a:t> for R&gt;0. </a:t>
                </a:r>
                <a:endParaRPr lang="en-GB" sz="1800" dirty="0">
                  <a:effectLst/>
                  <a:latin typeface="Cambria" panose="02040503050406030204" pitchFamily="18" charset="0"/>
                  <a:ea typeface="Times New Roman" panose="02020603050405020304" pitchFamily="18" charset="0"/>
                  <a:cs typeface="Times New Roman" panose="02020603050405020304" pitchFamily="18" charset="0"/>
                </a:endParaRPr>
              </a:p>
            </p:txBody>
          </p:sp>
        </mc:Fallback>
      </mc:AlternateContent>
      <p:sp>
        <p:nvSpPr>
          <p:cNvPr id="4" name="Slide Number Placeholder 3"/>
          <p:cNvSpPr>
            <a:spLocks noGrp="1"/>
          </p:cNvSpPr>
          <p:nvPr>
            <p:ph type="sldNum" sz="quarter" idx="5"/>
          </p:nvPr>
        </p:nvSpPr>
        <p:spPr/>
        <p:txBody>
          <a:bodyPr/>
          <a:lstStyle/>
          <a:p>
            <a:fld id="{93967A11-E26A-424E-B1B1-E0524A392E07}" type="slidenum">
              <a:rPr lang="en-US" smtClean="0"/>
              <a:t>12</a:t>
            </a:fld>
            <a:endParaRPr lang="en-US"/>
          </a:p>
        </p:txBody>
      </p:sp>
    </p:spTree>
    <p:extLst>
      <p:ext uri="{BB962C8B-B14F-4D97-AF65-F5344CB8AC3E}">
        <p14:creationId xmlns:p14="http://schemas.microsoft.com/office/powerpoint/2010/main" val="4235800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BD5DC38-55E7-47A1-9912-74FB2FB20139}"/>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endParaRPr lang="en-US"/>
          </a:p>
        </p:txBody>
      </p:sp>
      <p:sp>
        <p:nvSpPr>
          <p:cNvPr id="3" name="Podnadpis 2">
            <a:extLst>
              <a:ext uri="{FF2B5EF4-FFF2-40B4-BE49-F238E27FC236}">
                <a16:creationId xmlns:a16="http://schemas.microsoft.com/office/drawing/2014/main" id="{4675749F-31D0-4F3C-A6C4-E71DC6C163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a:p>
        </p:txBody>
      </p:sp>
      <p:sp>
        <p:nvSpPr>
          <p:cNvPr id="4" name="Zástupný symbol pro datum 3">
            <a:extLst>
              <a:ext uri="{FF2B5EF4-FFF2-40B4-BE49-F238E27FC236}">
                <a16:creationId xmlns:a16="http://schemas.microsoft.com/office/drawing/2014/main" id="{A50FD877-0C0E-4046-916B-A1B304E3FF3F}"/>
              </a:ext>
            </a:extLst>
          </p:cNvPr>
          <p:cNvSpPr>
            <a:spLocks noGrp="1"/>
          </p:cNvSpPr>
          <p:nvPr>
            <p:ph type="dt" sz="half" idx="10"/>
          </p:nvPr>
        </p:nvSpPr>
        <p:spPr/>
        <p:txBody>
          <a:bodyPr/>
          <a:lstStyle/>
          <a:p>
            <a:fld id="{A574483F-E8F4-4877-BB9B-5A99260781B1}" type="datetimeFigureOut">
              <a:rPr lang="en-US" smtClean="0"/>
              <a:t>9/4/2024</a:t>
            </a:fld>
            <a:endParaRPr lang="en-US"/>
          </a:p>
        </p:txBody>
      </p:sp>
      <p:sp>
        <p:nvSpPr>
          <p:cNvPr id="5" name="Zástupný symbol pro zápatí 4">
            <a:extLst>
              <a:ext uri="{FF2B5EF4-FFF2-40B4-BE49-F238E27FC236}">
                <a16:creationId xmlns:a16="http://schemas.microsoft.com/office/drawing/2014/main" id="{BAE9C5E7-FB75-45D6-AF47-973562761C79}"/>
              </a:ext>
            </a:extLst>
          </p:cNvPr>
          <p:cNvSpPr>
            <a:spLocks noGrp="1"/>
          </p:cNvSpPr>
          <p:nvPr>
            <p:ph type="ftr" sz="quarter" idx="11"/>
          </p:nvPr>
        </p:nvSpPr>
        <p:spPr/>
        <p:txBody>
          <a:bodyPr/>
          <a:lstStyle/>
          <a:p>
            <a:endParaRPr lang="en-US"/>
          </a:p>
        </p:txBody>
      </p:sp>
      <p:sp>
        <p:nvSpPr>
          <p:cNvPr id="6" name="Zástupný symbol pro číslo snímku 5">
            <a:extLst>
              <a:ext uri="{FF2B5EF4-FFF2-40B4-BE49-F238E27FC236}">
                <a16:creationId xmlns:a16="http://schemas.microsoft.com/office/drawing/2014/main" id="{719B4A99-6AE5-4325-B3CB-B37CB5CAF5FF}"/>
              </a:ext>
            </a:extLst>
          </p:cNvPr>
          <p:cNvSpPr>
            <a:spLocks noGrp="1"/>
          </p:cNvSpPr>
          <p:nvPr>
            <p:ph type="sldNum" sz="quarter" idx="12"/>
          </p:nvPr>
        </p:nvSpPr>
        <p:spPr/>
        <p:txBody>
          <a:bodyPr/>
          <a:lstStyle/>
          <a:p>
            <a:fld id="{469D905A-085B-4A1F-8BDC-0078CFF6BF89}" type="slidenum">
              <a:rPr lang="en-US" smtClean="0"/>
              <a:t>‹#›</a:t>
            </a:fld>
            <a:endParaRPr lang="en-US"/>
          </a:p>
        </p:txBody>
      </p:sp>
    </p:spTree>
    <p:extLst>
      <p:ext uri="{BB962C8B-B14F-4D97-AF65-F5344CB8AC3E}">
        <p14:creationId xmlns:p14="http://schemas.microsoft.com/office/powerpoint/2010/main" val="3570888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113C33A-CBBB-4A40-808C-853EC2E57396}"/>
              </a:ext>
            </a:extLst>
          </p:cNvPr>
          <p:cNvSpPr>
            <a:spLocks noGrp="1"/>
          </p:cNvSpPr>
          <p:nvPr>
            <p:ph type="title"/>
          </p:nvPr>
        </p:nvSpPr>
        <p:spPr/>
        <p:txBody>
          <a:bodyPr/>
          <a:lstStyle/>
          <a:p>
            <a:r>
              <a:rPr lang="cs-CZ"/>
              <a:t>Kliknutím lze upravit styl.</a:t>
            </a:r>
            <a:endParaRPr lang="en-US"/>
          </a:p>
        </p:txBody>
      </p:sp>
      <p:sp>
        <p:nvSpPr>
          <p:cNvPr id="3" name="Zástupný symbol pro svislý text 2">
            <a:extLst>
              <a:ext uri="{FF2B5EF4-FFF2-40B4-BE49-F238E27FC236}">
                <a16:creationId xmlns:a16="http://schemas.microsoft.com/office/drawing/2014/main" id="{4B28989A-F80D-407C-9492-E5207094B049}"/>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datum 3">
            <a:extLst>
              <a:ext uri="{FF2B5EF4-FFF2-40B4-BE49-F238E27FC236}">
                <a16:creationId xmlns:a16="http://schemas.microsoft.com/office/drawing/2014/main" id="{4C6C110A-A6FF-4FA4-BA0E-CCABC6F55F50}"/>
              </a:ext>
            </a:extLst>
          </p:cNvPr>
          <p:cNvSpPr>
            <a:spLocks noGrp="1"/>
          </p:cNvSpPr>
          <p:nvPr>
            <p:ph type="dt" sz="half" idx="10"/>
          </p:nvPr>
        </p:nvSpPr>
        <p:spPr/>
        <p:txBody>
          <a:bodyPr/>
          <a:lstStyle/>
          <a:p>
            <a:fld id="{A574483F-E8F4-4877-BB9B-5A99260781B1}" type="datetimeFigureOut">
              <a:rPr lang="en-US" smtClean="0"/>
              <a:t>9/4/2024</a:t>
            </a:fld>
            <a:endParaRPr lang="en-US"/>
          </a:p>
        </p:txBody>
      </p:sp>
      <p:sp>
        <p:nvSpPr>
          <p:cNvPr id="5" name="Zástupný symbol pro zápatí 4">
            <a:extLst>
              <a:ext uri="{FF2B5EF4-FFF2-40B4-BE49-F238E27FC236}">
                <a16:creationId xmlns:a16="http://schemas.microsoft.com/office/drawing/2014/main" id="{726DFE67-527B-460A-AA69-B2AD14917FB0}"/>
              </a:ext>
            </a:extLst>
          </p:cNvPr>
          <p:cNvSpPr>
            <a:spLocks noGrp="1"/>
          </p:cNvSpPr>
          <p:nvPr>
            <p:ph type="ftr" sz="quarter" idx="11"/>
          </p:nvPr>
        </p:nvSpPr>
        <p:spPr/>
        <p:txBody>
          <a:bodyPr/>
          <a:lstStyle/>
          <a:p>
            <a:endParaRPr lang="en-US"/>
          </a:p>
        </p:txBody>
      </p:sp>
      <p:sp>
        <p:nvSpPr>
          <p:cNvPr id="6" name="Zástupný symbol pro číslo snímku 5">
            <a:extLst>
              <a:ext uri="{FF2B5EF4-FFF2-40B4-BE49-F238E27FC236}">
                <a16:creationId xmlns:a16="http://schemas.microsoft.com/office/drawing/2014/main" id="{DD0AFD98-A9D0-400D-9F1C-0905B53D0368}"/>
              </a:ext>
            </a:extLst>
          </p:cNvPr>
          <p:cNvSpPr>
            <a:spLocks noGrp="1"/>
          </p:cNvSpPr>
          <p:nvPr>
            <p:ph type="sldNum" sz="quarter" idx="12"/>
          </p:nvPr>
        </p:nvSpPr>
        <p:spPr/>
        <p:txBody>
          <a:bodyPr/>
          <a:lstStyle/>
          <a:p>
            <a:fld id="{469D905A-085B-4A1F-8BDC-0078CFF6BF89}" type="slidenum">
              <a:rPr lang="en-US" smtClean="0"/>
              <a:t>‹#›</a:t>
            </a:fld>
            <a:endParaRPr lang="en-US"/>
          </a:p>
        </p:txBody>
      </p:sp>
    </p:spTree>
    <p:extLst>
      <p:ext uri="{BB962C8B-B14F-4D97-AF65-F5344CB8AC3E}">
        <p14:creationId xmlns:p14="http://schemas.microsoft.com/office/powerpoint/2010/main" val="2424292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33123D8F-2BF1-4B01-B07E-0255A8802DD7}"/>
              </a:ext>
            </a:extLst>
          </p:cNvPr>
          <p:cNvSpPr>
            <a:spLocks noGrp="1"/>
          </p:cNvSpPr>
          <p:nvPr>
            <p:ph type="title" orient="vert"/>
          </p:nvPr>
        </p:nvSpPr>
        <p:spPr>
          <a:xfrm>
            <a:off x="8724900" y="365125"/>
            <a:ext cx="2628900" cy="5811838"/>
          </a:xfrm>
        </p:spPr>
        <p:txBody>
          <a:bodyPr vert="eaVert"/>
          <a:lstStyle/>
          <a:p>
            <a:r>
              <a:rPr lang="cs-CZ"/>
              <a:t>Kliknutím lze upravit styl.</a:t>
            </a:r>
            <a:endParaRPr lang="en-US"/>
          </a:p>
        </p:txBody>
      </p:sp>
      <p:sp>
        <p:nvSpPr>
          <p:cNvPr id="3" name="Zástupný symbol pro svislý text 2">
            <a:extLst>
              <a:ext uri="{FF2B5EF4-FFF2-40B4-BE49-F238E27FC236}">
                <a16:creationId xmlns:a16="http://schemas.microsoft.com/office/drawing/2014/main" id="{8DBE3E47-16E2-4DDC-93E2-32A8B3C91E7A}"/>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datum 3">
            <a:extLst>
              <a:ext uri="{FF2B5EF4-FFF2-40B4-BE49-F238E27FC236}">
                <a16:creationId xmlns:a16="http://schemas.microsoft.com/office/drawing/2014/main" id="{FD3161E8-44F5-454E-87C7-FA58F4264006}"/>
              </a:ext>
            </a:extLst>
          </p:cNvPr>
          <p:cNvSpPr>
            <a:spLocks noGrp="1"/>
          </p:cNvSpPr>
          <p:nvPr>
            <p:ph type="dt" sz="half" idx="10"/>
          </p:nvPr>
        </p:nvSpPr>
        <p:spPr/>
        <p:txBody>
          <a:bodyPr/>
          <a:lstStyle/>
          <a:p>
            <a:fld id="{A574483F-E8F4-4877-BB9B-5A99260781B1}" type="datetimeFigureOut">
              <a:rPr lang="en-US" smtClean="0"/>
              <a:t>9/4/2024</a:t>
            </a:fld>
            <a:endParaRPr lang="en-US"/>
          </a:p>
        </p:txBody>
      </p:sp>
      <p:sp>
        <p:nvSpPr>
          <p:cNvPr id="5" name="Zástupný symbol pro zápatí 4">
            <a:extLst>
              <a:ext uri="{FF2B5EF4-FFF2-40B4-BE49-F238E27FC236}">
                <a16:creationId xmlns:a16="http://schemas.microsoft.com/office/drawing/2014/main" id="{BEB19031-A00C-4301-8FD7-92B78BB74F57}"/>
              </a:ext>
            </a:extLst>
          </p:cNvPr>
          <p:cNvSpPr>
            <a:spLocks noGrp="1"/>
          </p:cNvSpPr>
          <p:nvPr>
            <p:ph type="ftr" sz="quarter" idx="11"/>
          </p:nvPr>
        </p:nvSpPr>
        <p:spPr/>
        <p:txBody>
          <a:bodyPr/>
          <a:lstStyle/>
          <a:p>
            <a:endParaRPr lang="en-US"/>
          </a:p>
        </p:txBody>
      </p:sp>
      <p:sp>
        <p:nvSpPr>
          <p:cNvPr id="6" name="Zástupný symbol pro číslo snímku 5">
            <a:extLst>
              <a:ext uri="{FF2B5EF4-FFF2-40B4-BE49-F238E27FC236}">
                <a16:creationId xmlns:a16="http://schemas.microsoft.com/office/drawing/2014/main" id="{DAC40502-18DF-41A2-94E3-AF9FEB96B930}"/>
              </a:ext>
            </a:extLst>
          </p:cNvPr>
          <p:cNvSpPr>
            <a:spLocks noGrp="1"/>
          </p:cNvSpPr>
          <p:nvPr>
            <p:ph type="sldNum" sz="quarter" idx="12"/>
          </p:nvPr>
        </p:nvSpPr>
        <p:spPr/>
        <p:txBody>
          <a:bodyPr/>
          <a:lstStyle/>
          <a:p>
            <a:fld id="{469D905A-085B-4A1F-8BDC-0078CFF6BF89}" type="slidenum">
              <a:rPr lang="en-US" smtClean="0"/>
              <a:t>‹#›</a:t>
            </a:fld>
            <a:endParaRPr lang="en-US"/>
          </a:p>
        </p:txBody>
      </p:sp>
    </p:spTree>
    <p:extLst>
      <p:ext uri="{BB962C8B-B14F-4D97-AF65-F5344CB8AC3E}">
        <p14:creationId xmlns:p14="http://schemas.microsoft.com/office/powerpoint/2010/main" val="188947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1EFC1C7-C9F6-4323-AC49-47D374B30D8E}"/>
              </a:ext>
            </a:extLst>
          </p:cNvPr>
          <p:cNvSpPr>
            <a:spLocks noGrp="1"/>
          </p:cNvSpPr>
          <p:nvPr>
            <p:ph type="title"/>
          </p:nvPr>
        </p:nvSpPr>
        <p:spPr/>
        <p:txBody>
          <a:bodyPr/>
          <a:lstStyle/>
          <a:p>
            <a:r>
              <a:rPr lang="cs-CZ"/>
              <a:t>Kliknutím lze upravit styl.</a:t>
            </a:r>
            <a:endParaRPr lang="en-US"/>
          </a:p>
        </p:txBody>
      </p:sp>
      <p:sp>
        <p:nvSpPr>
          <p:cNvPr id="3" name="Zástupný obsah 2">
            <a:extLst>
              <a:ext uri="{FF2B5EF4-FFF2-40B4-BE49-F238E27FC236}">
                <a16:creationId xmlns:a16="http://schemas.microsoft.com/office/drawing/2014/main" id="{2DD17A20-54EA-4698-8B49-39120D03BA37}"/>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datum 3">
            <a:extLst>
              <a:ext uri="{FF2B5EF4-FFF2-40B4-BE49-F238E27FC236}">
                <a16:creationId xmlns:a16="http://schemas.microsoft.com/office/drawing/2014/main" id="{2DA144D4-0F95-42B3-9DC1-B53CC5D29276}"/>
              </a:ext>
            </a:extLst>
          </p:cNvPr>
          <p:cNvSpPr>
            <a:spLocks noGrp="1"/>
          </p:cNvSpPr>
          <p:nvPr>
            <p:ph type="dt" sz="half" idx="10"/>
          </p:nvPr>
        </p:nvSpPr>
        <p:spPr/>
        <p:txBody>
          <a:bodyPr/>
          <a:lstStyle/>
          <a:p>
            <a:fld id="{A574483F-E8F4-4877-BB9B-5A99260781B1}" type="datetimeFigureOut">
              <a:rPr lang="en-US" smtClean="0"/>
              <a:t>9/4/2024</a:t>
            </a:fld>
            <a:endParaRPr lang="en-US"/>
          </a:p>
        </p:txBody>
      </p:sp>
      <p:sp>
        <p:nvSpPr>
          <p:cNvPr id="5" name="Zástupný symbol pro zápatí 4">
            <a:extLst>
              <a:ext uri="{FF2B5EF4-FFF2-40B4-BE49-F238E27FC236}">
                <a16:creationId xmlns:a16="http://schemas.microsoft.com/office/drawing/2014/main" id="{FF6A0235-5E9D-4A65-B7F8-5CBE7A189720}"/>
              </a:ext>
            </a:extLst>
          </p:cNvPr>
          <p:cNvSpPr>
            <a:spLocks noGrp="1"/>
          </p:cNvSpPr>
          <p:nvPr>
            <p:ph type="ftr" sz="quarter" idx="11"/>
          </p:nvPr>
        </p:nvSpPr>
        <p:spPr/>
        <p:txBody>
          <a:bodyPr/>
          <a:lstStyle/>
          <a:p>
            <a:endParaRPr lang="en-US"/>
          </a:p>
        </p:txBody>
      </p:sp>
      <p:sp>
        <p:nvSpPr>
          <p:cNvPr id="6" name="Zástupný symbol pro číslo snímku 5">
            <a:extLst>
              <a:ext uri="{FF2B5EF4-FFF2-40B4-BE49-F238E27FC236}">
                <a16:creationId xmlns:a16="http://schemas.microsoft.com/office/drawing/2014/main" id="{1B96F5C6-0B1C-4C7D-9DD8-3D0CF7D24C6F}"/>
              </a:ext>
            </a:extLst>
          </p:cNvPr>
          <p:cNvSpPr>
            <a:spLocks noGrp="1"/>
          </p:cNvSpPr>
          <p:nvPr>
            <p:ph type="sldNum" sz="quarter" idx="12"/>
          </p:nvPr>
        </p:nvSpPr>
        <p:spPr/>
        <p:txBody>
          <a:bodyPr/>
          <a:lstStyle/>
          <a:p>
            <a:fld id="{469D905A-085B-4A1F-8BDC-0078CFF6BF89}" type="slidenum">
              <a:rPr lang="en-US" smtClean="0"/>
              <a:t>‹#›</a:t>
            </a:fld>
            <a:endParaRPr lang="en-US"/>
          </a:p>
        </p:txBody>
      </p:sp>
    </p:spTree>
    <p:extLst>
      <p:ext uri="{BB962C8B-B14F-4D97-AF65-F5344CB8AC3E}">
        <p14:creationId xmlns:p14="http://schemas.microsoft.com/office/powerpoint/2010/main" val="2513760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EB1EF0D-761C-4BE1-83FC-742F5A34351C}"/>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endParaRPr lang="en-US"/>
          </a:p>
        </p:txBody>
      </p:sp>
      <p:sp>
        <p:nvSpPr>
          <p:cNvPr id="3" name="Zástupný text 2">
            <a:extLst>
              <a:ext uri="{FF2B5EF4-FFF2-40B4-BE49-F238E27FC236}">
                <a16:creationId xmlns:a16="http://schemas.microsoft.com/office/drawing/2014/main" id="{C4C55729-9282-4492-A5A2-A408400EDD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B0DD8507-6C51-4551-BCC1-CAC3EF1E8EAB}"/>
              </a:ext>
            </a:extLst>
          </p:cNvPr>
          <p:cNvSpPr>
            <a:spLocks noGrp="1"/>
          </p:cNvSpPr>
          <p:nvPr>
            <p:ph type="dt" sz="half" idx="10"/>
          </p:nvPr>
        </p:nvSpPr>
        <p:spPr/>
        <p:txBody>
          <a:bodyPr/>
          <a:lstStyle/>
          <a:p>
            <a:fld id="{A574483F-E8F4-4877-BB9B-5A99260781B1}" type="datetimeFigureOut">
              <a:rPr lang="en-US" smtClean="0"/>
              <a:t>9/4/2024</a:t>
            </a:fld>
            <a:endParaRPr lang="en-US"/>
          </a:p>
        </p:txBody>
      </p:sp>
      <p:sp>
        <p:nvSpPr>
          <p:cNvPr id="5" name="Zástupný symbol pro zápatí 4">
            <a:extLst>
              <a:ext uri="{FF2B5EF4-FFF2-40B4-BE49-F238E27FC236}">
                <a16:creationId xmlns:a16="http://schemas.microsoft.com/office/drawing/2014/main" id="{FAA87922-2318-498C-86D4-186B9AF146A9}"/>
              </a:ext>
            </a:extLst>
          </p:cNvPr>
          <p:cNvSpPr>
            <a:spLocks noGrp="1"/>
          </p:cNvSpPr>
          <p:nvPr>
            <p:ph type="ftr" sz="quarter" idx="11"/>
          </p:nvPr>
        </p:nvSpPr>
        <p:spPr/>
        <p:txBody>
          <a:bodyPr/>
          <a:lstStyle/>
          <a:p>
            <a:endParaRPr lang="en-US"/>
          </a:p>
        </p:txBody>
      </p:sp>
      <p:sp>
        <p:nvSpPr>
          <p:cNvPr id="6" name="Zástupný symbol pro číslo snímku 5">
            <a:extLst>
              <a:ext uri="{FF2B5EF4-FFF2-40B4-BE49-F238E27FC236}">
                <a16:creationId xmlns:a16="http://schemas.microsoft.com/office/drawing/2014/main" id="{C85A74F7-E90A-4FE2-A475-19E6AAD72895}"/>
              </a:ext>
            </a:extLst>
          </p:cNvPr>
          <p:cNvSpPr>
            <a:spLocks noGrp="1"/>
          </p:cNvSpPr>
          <p:nvPr>
            <p:ph type="sldNum" sz="quarter" idx="12"/>
          </p:nvPr>
        </p:nvSpPr>
        <p:spPr/>
        <p:txBody>
          <a:bodyPr/>
          <a:lstStyle/>
          <a:p>
            <a:fld id="{469D905A-085B-4A1F-8BDC-0078CFF6BF89}" type="slidenum">
              <a:rPr lang="en-US" smtClean="0"/>
              <a:t>‹#›</a:t>
            </a:fld>
            <a:endParaRPr lang="en-US"/>
          </a:p>
        </p:txBody>
      </p:sp>
    </p:spTree>
    <p:extLst>
      <p:ext uri="{BB962C8B-B14F-4D97-AF65-F5344CB8AC3E}">
        <p14:creationId xmlns:p14="http://schemas.microsoft.com/office/powerpoint/2010/main" val="1428911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DB3D55B-7001-4FBD-B3AB-3BAB940EDBBA}"/>
              </a:ext>
            </a:extLst>
          </p:cNvPr>
          <p:cNvSpPr>
            <a:spLocks noGrp="1"/>
          </p:cNvSpPr>
          <p:nvPr>
            <p:ph type="title"/>
          </p:nvPr>
        </p:nvSpPr>
        <p:spPr/>
        <p:txBody>
          <a:bodyPr/>
          <a:lstStyle/>
          <a:p>
            <a:r>
              <a:rPr lang="cs-CZ"/>
              <a:t>Kliknutím lze upravit styl.</a:t>
            </a:r>
            <a:endParaRPr lang="en-US"/>
          </a:p>
        </p:txBody>
      </p:sp>
      <p:sp>
        <p:nvSpPr>
          <p:cNvPr id="3" name="Zástupný obsah 2">
            <a:extLst>
              <a:ext uri="{FF2B5EF4-FFF2-40B4-BE49-F238E27FC236}">
                <a16:creationId xmlns:a16="http://schemas.microsoft.com/office/drawing/2014/main" id="{68CB5E13-C0CC-44B6-AC69-5798EB9B4796}"/>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obsah 3">
            <a:extLst>
              <a:ext uri="{FF2B5EF4-FFF2-40B4-BE49-F238E27FC236}">
                <a16:creationId xmlns:a16="http://schemas.microsoft.com/office/drawing/2014/main" id="{E5DAD4A2-FE2E-4FBF-9BC5-EC8B52451048}"/>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Zástupný symbol pro datum 4">
            <a:extLst>
              <a:ext uri="{FF2B5EF4-FFF2-40B4-BE49-F238E27FC236}">
                <a16:creationId xmlns:a16="http://schemas.microsoft.com/office/drawing/2014/main" id="{CF4A60BE-A8AD-4423-93F6-8ED04DA3D2EB}"/>
              </a:ext>
            </a:extLst>
          </p:cNvPr>
          <p:cNvSpPr>
            <a:spLocks noGrp="1"/>
          </p:cNvSpPr>
          <p:nvPr>
            <p:ph type="dt" sz="half" idx="10"/>
          </p:nvPr>
        </p:nvSpPr>
        <p:spPr/>
        <p:txBody>
          <a:bodyPr/>
          <a:lstStyle/>
          <a:p>
            <a:fld id="{A574483F-E8F4-4877-BB9B-5A99260781B1}" type="datetimeFigureOut">
              <a:rPr lang="en-US" smtClean="0"/>
              <a:t>9/4/2024</a:t>
            </a:fld>
            <a:endParaRPr lang="en-US"/>
          </a:p>
        </p:txBody>
      </p:sp>
      <p:sp>
        <p:nvSpPr>
          <p:cNvPr id="6" name="Zástupný symbol pro zápatí 5">
            <a:extLst>
              <a:ext uri="{FF2B5EF4-FFF2-40B4-BE49-F238E27FC236}">
                <a16:creationId xmlns:a16="http://schemas.microsoft.com/office/drawing/2014/main" id="{30AD942B-8FDD-4F68-9DED-D33CC58D3FE2}"/>
              </a:ext>
            </a:extLst>
          </p:cNvPr>
          <p:cNvSpPr>
            <a:spLocks noGrp="1"/>
          </p:cNvSpPr>
          <p:nvPr>
            <p:ph type="ftr" sz="quarter" idx="11"/>
          </p:nvPr>
        </p:nvSpPr>
        <p:spPr/>
        <p:txBody>
          <a:bodyPr/>
          <a:lstStyle/>
          <a:p>
            <a:endParaRPr lang="en-US"/>
          </a:p>
        </p:txBody>
      </p:sp>
      <p:sp>
        <p:nvSpPr>
          <p:cNvPr id="7" name="Zástupný symbol pro číslo snímku 6">
            <a:extLst>
              <a:ext uri="{FF2B5EF4-FFF2-40B4-BE49-F238E27FC236}">
                <a16:creationId xmlns:a16="http://schemas.microsoft.com/office/drawing/2014/main" id="{706D2531-83A6-4138-B5F5-DF641E8EAFE3}"/>
              </a:ext>
            </a:extLst>
          </p:cNvPr>
          <p:cNvSpPr>
            <a:spLocks noGrp="1"/>
          </p:cNvSpPr>
          <p:nvPr>
            <p:ph type="sldNum" sz="quarter" idx="12"/>
          </p:nvPr>
        </p:nvSpPr>
        <p:spPr/>
        <p:txBody>
          <a:bodyPr/>
          <a:lstStyle/>
          <a:p>
            <a:fld id="{469D905A-085B-4A1F-8BDC-0078CFF6BF89}" type="slidenum">
              <a:rPr lang="en-US" smtClean="0"/>
              <a:t>‹#›</a:t>
            </a:fld>
            <a:endParaRPr lang="en-US"/>
          </a:p>
        </p:txBody>
      </p:sp>
    </p:spTree>
    <p:extLst>
      <p:ext uri="{BB962C8B-B14F-4D97-AF65-F5344CB8AC3E}">
        <p14:creationId xmlns:p14="http://schemas.microsoft.com/office/powerpoint/2010/main" val="3724876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B692969-2828-46AE-A864-C0E7E180E131}"/>
              </a:ext>
            </a:extLst>
          </p:cNvPr>
          <p:cNvSpPr>
            <a:spLocks noGrp="1"/>
          </p:cNvSpPr>
          <p:nvPr>
            <p:ph type="title"/>
          </p:nvPr>
        </p:nvSpPr>
        <p:spPr>
          <a:xfrm>
            <a:off x="839788" y="365125"/>
            <a:ext cx="10515600" cy="1325563"/>
          </a:xfrm>
        </p:spPr>
        <p:txBody>
          <a:bodyPr/>
          <a:lstStyle/>
          <a:p>
            <a:r>
              <a:rPr lang="cs-CZ"/>
              <a:t>Kliknutím lze upravit styl.</a:t>
            </a:r>
            <a:endParaRPr lang="en-US"/>
          </a:p>
        </p:txBody>
      </p:sp>
      <p:sp>
        <p:nvSpPr>
          <p:cNvPr id="3" name="Zástupný text 2">
            <a:extLst>
              <a:ext uri="{FF2B5EF4-FFF2-40B4-BE49-F238E27FC236}">
                <a16:creationId xmlns:a16="http://schemas.microsoft.com/office/drawing/2014/main" id="{BE71E299-894E-4D1F-9C63-214067F180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2C5E7646-574A-4DEF-8A74-089CF76BAFC1}"/>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Zástupný text 4">
            <a:extLst>
              <a:ext uri="{FF2B5EF4-FFF2-40B4-BE49-F238E27FC236}">
                <a16:creationId xmlns:a16="http://schemas.microsoft.com/office/drawing/2014/main" id="{CAB45C1B-A823-4201-85D7-812E554C89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4A20144A-8EDE-49ED-AD9B-B3AA6B303724}"/>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7" name="Zástupný symbol pro datum 6">
            <a:extLst>
              <a:ext uri="{FF2B5EF4-FFF2-40B4-BE49-F238E27FC236}">
                <a16:creationId xmlns:a16="http://schemas.microsoft.com/office/drawing/2014/main" id="{98BA5360-7163-4700-9822-34ABA1C2E0EF}"/>
              </a:ext>
            </a:extLst>
          </p:cNvPr>
          <p:cNvSpPr>
            <a:spLocks noGrp="1"/>
          </p:cNvSpPr>
          <p:nvPr>
            <p:ph type="dt" sz="half" idx="10"/>
          </p:nvPr>
        </p:nvSpPr>
        <p:spPr/>
        <p:txBody>
          <a:bodyPr/>
          <a:lstStyle/>
          <a:p>
            <a:fld id="{A574483F-E8F4-4877-BB9B-5A99260781B1}" type="datetimeFigureOut">
              <a:rPr lang="en-US" smtClean="0"/>
              <a:t>9/4/2024</a:t>
            </a:fld>
            <a:endParaRPr lang="en-US"/>
          </a:p>
        </p:txBody>
      </p:sp>
      <p:sp>
        <p:nvSpPr>
          <p:cNvPr id="8" name="Zástupný symbol pro zápatí 7">
            <a:extLst>
              <a:ext uri="{FF2B5EF4-FFF2-40B4-BE49-F238E27FC236}">
                <a16:creationId xmlns:a16="http://schemas.microsoft.com/office/drawing/2014/main" id="{A935AF3B-22B1-477C-A1BC-170BD3743E63}"/>
              </a:ext>
            </a:extLst>
          </p:cNvPr>
          <p:cNvSpPr>
            <a:spLocks noGrp="1"/>
          </p:cNvSpPr>
          <p:nvPr>
            <p:ph type="ftr" sz="quarter" idx="11"/>
          </p:nvPr>
        </p:nvSpPr>
        <p:spPr/>
        <p:txBody>
          <a:bodyPr/>
          <a:lstStyle/>
          <a:p>
            <a:endParaRPr lang="en-US"/>
          </a:p>
        </p:txBody>
      </p:sp>
      <p:sp>
        <p:nvSpPr>
          <p:cNvPr id="9" name="Zástupný symbol pro číslo snímku 8">
            <a:extLst>
              <a:ext uri="{FF2B5EF4-FFF2-40B4-BE49-F238E27FC236}">
                <a16:creationId xmlns:a16="http://schemas.microsoft.com/office/drawing/2014/main" id="{BDB198FE-9C6F-455D-918D-05E6346F9500}"/>
              </a:ext>
            </a:extLst>
          </p:cNvPr>
          <p:cNvSpPr>
            <a:spLocks noGrp="1"/>
          </p:cNvSpPr>
          <p:nvPr>
            <p:ph type="sldNum" sz="quarter" idx="12"/>
          </p:nvPr>
        </p:nvSpPr>
        <p:spPr/>
        <p:txBody>
          <a:bodyPr/>
          <a:lstStyle/>
          <a:p>
            <a:fld id="{469D905A-085B-4A1F-8BDC-0078CFF6BF89}" type="slidenum">
              <a:rPr lang="en-US" smtClean="0"/>
              <a:t>‹#›</a:t>
            </a:fld>
            <a:endParaRPr lang="en-US"/>
          </a:p>
        </p:txBody>
      </p:sp>
    </p:spTree>
    <p:extLst>
      <p:ext uri="{BB962C8B-B14F-4D97-AF65-F5344CB8AC3E}">
        <p14:creationId xmlns:p14="http://schemas.microsoft.com/office/powerpoint/2010/main" val="3411034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5E81EE0-55CC-4C1D-9805-C48719E35A96}"/>
              </a:ext>
            </a:extLst>
          </p:cNvPr>
          <p:cNvSpPr>
            <a:spLocks noGrp="1"/>
          </p:cNvSpPr>
          <p:nvPr>
            <p:ph type="title"/>
          </p:nvPr>
        </p:nvSpPr>
        <p:spPr/>
        <p:txBody>
          <a:bodyPr/>
          <a:lstStyle/>
          <a:p>
            <a:r>
              <a:rPr lang="cs-CZ"/>
              <a:t>Kliknutím lze upravit styl.</a:t>
            </a:r>
            <a:endParaRPr lang="en-US"/>
          </a:p>
        </p:txBody>
      </p:sp>
      <p:sp>
        <p:nvSpPr>
          <p:cNvPr id="3" name="Zástupný symbol pro datum 2">
            <a:extLst>
              <a:ext uri="{FF2B5EF4-FFF2-40B4-BE49-F238E27FC236}">
                <a16:creationId xmlns:a16="http://schemas.microsoft.com/office/drawing/2014/main" id="{E55FB357-E4FC-421B-8648-56FACFD36C51}"/>
              </a:ext>
            </a:extLst>
          </p:cNvPr>
          <p:cNvSpPr>
            <a:spLocks noGrp="1"/>
          </p:cNvSpPr>
          <p:nvPr>
            <p:ph type="dt" sz="half" idx="10"/>
          </p:nvPr>
        </p:nvSpPr>
        <p:spPr/>
        <p:txBody>
          <a:bodyPr/>
          <a:lstStyle/>
          <a:p>
            <a:fld id="{A574483F-E8F4-4877-BB9B-5A99260781B1}" type="datetimeFigureOut">
              <a:rPr lang="en-US" smtClean="0"/>
              <a:t>9/4/2024</a:t>
            </a:fld>
            <a:endParaRPr lang="en-US"/>
          </a:p>
        </p:txBody>
      </p:sp>
      <p:sp>
        <p:nvSpPr>
          <p:cNvPr id="4" name="Zástupný symbol pro zápatí 3">
            <a:extLst>
              <a:ext uri="{FF2B5EF4-FFF2-40B4-BE49-F238E27FC236}">
                <a16:creationId xmlns:a16="http://schemas.microsoft.com/office/drawing/2014/main" id="{66B1D0B9-7BC8-4A66-B160-4685CBB5845E}"/>
              </a:ext>
            </a:extLst>
          </p:cNvPr>
          <p:cNvSpPr>
            <a:spLocks noGrp="1"/>
          </p:cNvSpPr>
          <p:nvPr>
            <p:ph type="ftr" sz="quarter" idx="11"/>
          </p:nvPr>
        </p:nvSpPr>
        <p:spPr/>
        <p:txBody>
          <a:bodyPr/>
          <a:lstStyle/>
          <a:p>
            <a:endParaRPr lang="en-US"/>
          </a:p>
        </p:txBody>
      </p:sp>
      <p:sp>
        <p:nvSpPr>
          <p:cNvPr id="5" name="Zástupný symbol pro číslo snímku 4">
            <a:extLst>
              <a:ext uri="{FF2B5EF4-FFF2-40B4-BE49-F238E27FC236}">
                <a16:creationId xmlns:a16="http://schemas.microsoft.com/office/drawing/2014/main" id="{B4029F23-7F18-4EA2-8D28-381A6157FF38}"/>
              </a:ext>
            </a:extLst>
          </p:cNvPr>
          <p:cNvSpPr>
            <a:spLocks noGrp="1"/>
          </p:cNvSpPr>
          <p:nvPr>
            <p:ph type="sldNum" sz="quarter" idx="12"/>
          </p:nvPr>
        </p:nvSpPr>
        <p:spPr/>
        <p:txBody>
          <a:bodyPr/>
          <a:lstStyle/>
          <a:p>
            <a:fld id="{469D905A-085B-4A1F-8BDC-0078CFF6BF89}" type="slidenum">
              <a:rPr lang="en-US" smtClean="0"/>
              <a:t>‹#›</a:t>
            </a:fld>
            <a:endParaRPr lang="en-US"/>
          </a:p>
        </p:txBody>
      </p:sp>
    </p:spTree>
    <p:extLst>
      <p:ext uri="{BB962C8B-B14F-4D97-AF65-F5344CB8AC3E}">
        <p14:creationId xmlns:p14="http://schemas.microsoft.com/office/powerpoint/2010/main" val="2154798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A55DB082-071E-4C8B-9EDD-4D778E6AED32}"/>
              </a:ext>
            </a:extLst>
          </p:cNvPr>
          <p:cNvSpPr>
            <a:spLocks noGrp="1"/>
          </p:cNvSpPr>
          <p:nvPr>
            <p:ph type="dt" sz="half" idx="10"/>
          </p:nvPr>
        </p:nvSpPr>
        <p:spPr/>
        <p:txBody>
          <a:bodyPr/>
          <a:lstStyle/>
          <a:p>
            <a:fld id="{A574483F-E8F4-4877-BB9B-5A99260781B1}" type="datetimeFigureOut">
              <a:rPr lang="en-US" smtClean="0"/>
              <a:t>9/4/2024</a:t>
            </a:fld>
            <a:endParaRPr lang="en-US"/>
          </a:p>
        </p:txBody>
      </p:sp>
      <p:sp>
        <p:nvSpPr>
          <p:cNvPr id="3" name="Zástupný symbol pro zápatí 2">
            <a:extLst>
              <a:ext uri="{FF2B5EF4-FFF2-40B4-BE49-F238E27FC236}">
                <a16:creationId xmlns:a16="http://schemas.microsoft.com/office/drawing/2014/main" id="{3C51D985-EDF4-488D-BA62-6AACAE51065E}"/>
              </a:ext>
            </a:extLst>
          </p:cNvPr>
          <p:cNvSpPr>
            <a:spLocks noGrp="1"/>
          </p:cNvSpPr>
          <p:nvPr>
            <p:ph type="ftr" sz="quarter" idx="11"/>
          </p:nvPr>
        </p:nvSpPr>
        <p:spPr/>
        <p:txBody>
          <a:bodyPr/>
          <a:lstStyle/>
          <a:p>
            <a:endParaRPr lang="en-US"/>
          </a:p>
        </p:txBody>
      </p:sp>
      <p:sp>
        <p:nvSpPr>
          <p:cNvPr id="4" name="Zástupný symbol pro číslo snímku 3">
            <a:extLst>
              <a:ext uri="{FF2B5EF4-FFF2-40B4-BE49-F238E27FC236}">
                <a16:creationId xmlns:a16="http://schemas.microsoft.com/office/drawing/2014/main" id="{1BE1C7F5-DFFB-46A7-B5AB-A9B0BD349325}"/>
              </a:ext>
            </a:extLst>
          </p:cNvPr>
          <p:cNvSpPr>
            <a:spLocks noGrp="1"/>
          </p:cNvSpPr>
          <p:nvPr>
            <p:ph type="sldNum" sz="quarter" idx="12"/>
          </p:nvPr>
        </p:nvSpPr>
        <p:spPr/>
        <p:txBody>
          <a:bodyPr/>
          <a:lstStyle/>
          <a:p>
            <a:fld id="{469D905A-085B-4A1F-8BDC-0078CFF6BF89}" type="slidenum">
              <a:rPr lang="en-US" smtClean="0"/>
              <a:t>‹#›</a:t>
            </a:fld>
            <a:endParaRPr lang="en-US"/>
          </a:p>
        </p:txBody>
      </p:sp>
    </p:spTree>
    <p:extLst>
      <p:ext uri="{BB962C8B-B14F-4D97-AF65-F5344CB8AC3E}">
        <p14:creationId xmlns:p14="http://schemas.microsoft.com/office/powerpoint/2010/main" val="2345337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EC8DE86-2A5E-4590-B939-52DE24E07941}"/>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US"/>
          </a:p>
        </p:txBody>
      </p:sp>
      <p:sp>
        <p:nvSpPr>
          <p:cNvPr id="3" name="Zástupný obsah 2">
            <a:extLst>
              <a:ext uri="{FF2B5EF4-FFF2-40B4-BE49-F238E27FC236}">
                <a16:creationId xmlns:a16="http://schemas.microsoft.com/office/drawing/2014/main" id="{D19A20A8-7F4D-47F2-87EE-D6660955F5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text 3">
            <a:extLst>
              <a:ext uri="{FF2B5EF4-FFF2-40B4-BE49-F238E27FC236}">
                <a16:creationId xmlns:a16="http://schemas.microsoft.com/office/drawing/2014/main" id="{7293352A-5E83-492B-96A4-9C8A1F3F26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F857FDD2-B875-47BF-B83F-D44075E7B607}"/>
              </a:ext>
            </a:extLst>
          </p:cNvPr>
          <p:cNvSpPr>
            <a:spLocks noGrp="1"/>
          </p:cNvSpPr>
          <p:nvPr>
            <p:ph type="dt" sz="half" idx="10"/>
          </p:nvPr>
        </p:nvSpPr>
        <p:spPr/>
        <p:txBody>
          <a:bodyPr/>
          <a:lstStyle/>
          <a:p>
            <a:fld id="{A574483F-E8F4-4877-BB9B-5A99260781B1}" type="datetimeFigureOut">
              <a:rPr lang="en-US" smtClean="0"/>
              <a:t>9/4/2024</a:t>
            </a:fld>
            <a:endParaRPr lang="en-US"/>
          </a:p>
        </p:txBody>
      </p:sp>
      <p:sp>
        <p:nvSpPr>
          <p:cNvPr id="6" name="Zástupný symbol pro zápatí 5">
            <a:extLst>
              <a:ext uri="{FF2B5EF4-FFF2-40B4-BE49-F238E27FC236}">
                <a16:creationId xmlns:a16="http://schemas.microsoft.com/office/drawing/2014/main" id="{9803D629-B76E-461A-96DC-2E761E1FA5F6}"/>
              </a:ext>
            </a:extLst>
          </p:cNvPr>
          <p:cNvSpPr>
            <a:spLocks noGrp="1"/>
          </p:cNvSpPr>
          <p:nvPr>
            <p:ph type="ftr" sz="quarter" idx="11"/>
          </p:nvPr>
        </p:nvSpPr>
        <p:spPr/>
        <p:txBody>
          <a:bodyPr/>
          <a:lstStyle/>
          <a:p>
            <a:endParaRPr lang="en-US"/>
          </a:p>
        </p:txBody>
      </p:sp>
      <p:sp>
        <p:nvSpPr>
          <p:cNvPr id="7" name="Zástupný symbol pro číslo snímku 6">
            <a:extLst>
              <a:ext uri="{FF2B5EF4-FFF2-40B4-BE49-F238E27FC236}">
                <a16:creationId xmlns:a16="http://schemas.microsoft.com/office/drawing/2014/main" id="{D188DD70-5C97-424C-9AF8-9A54EB2A5C60}"/>
              </a:ext>
            </a:extLst>
          </p:cNvPr>
          <p:cNvSpPr>
            <a:spLocks noGrp="1"/>
          </p:cNvSpPr>
          <p:nvPr>
            <p:ph type="sldNum" sz="quarter" idx="12"/>
          </p:nvPr>
        </p:nvSpPr>
        <p:spPr/>
        <p:txBody>
          <a:bodyPr/>
          <a:lstStyle/>
          <a:p>
            <a:fld id="{469D905A-085B-4A1F-8BDC-0078CFF6BF89}" type="slidenum">
              <a:rPr lang="en-US" smtClean="0"/>
              <a:t>‹#›</a:t>
            </a:fld>
            <a:endParaRPr lang="en-US"/>
          </a:p>
        </p:txBody>
      </p:sp>
    </p:spTree>
    <p:extLst>
      <p:ext uri="{BB962C8B-B14F-4D97-AF65-F5344CB8AC3E}">
        <p14:creationId xmlns:p14="http://schemas.microsoft.com/office/powerpoint/2010/main" val="1177510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2A0178B-AA36-40AB-B977-968E09C1AED2}"/>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US"/>
          </a:p>
        </p:txBody>
      </p:sp>
      <p:sp>
        <p:nvSpPr>
          <p:cNvPr id="3" name="Zástupný symbol obrázku 2">
            <a:extLst>
              <a:ext uri="{FF2B5EF4-FFF2-40B4-BE49-F238E27FC236}">
                <a16:creationId xmlns:a16="http://schemas.microsoft.com/office/drawing/2014/main" id="{8848E3BA-2FD3-427A-8DF7-9225BFCF6C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Zástupný text 3">
            <a:extLst>
              <a:ext uri="{FF2B5EF4-FFF2-40B4-BE49-F238E27FC236}">
                <a16:creationId xmlns:a16="http://schemas.microsoft.com/office/drawing/2014/main" id="{79AB183C-DEB1-45F3-8158-D5EE10ADB3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D267A9FC-9F62-4F5B-BCA8-70A7BA9C145A}"/>
              </a:ext>
            </a:extLst>
          </p:cNvPr>
          <p:cNvSpPr>
            <a:spLocks noGrp="1"/>
          </p:cNvSpPr>
          <p:nvPr>
            <p:ph type="dt" sz="half" idx="10"/>
          </p:nvPr>
        </p:nvSpPr>
        <p:spPr/>
        <p:txBody>
          <a:bodyPr/>
          <a:lstStyle/>
          <a:p>
            <a:fld id="{A574483F-E8F4-4877-BB9B-5A99260781B1}" type="datetimeFigureOut">
              <a:rPr lang="en-US" smtClean="0"/>
              <a:t>9/4/2024</a:t>
            </a:fld>
            <a:endParaRPr lang="en-US"/>
          </a:p>
        </p:txBody>
      </p:sp>
      <p:sp>
        <p:nvSpPr>
          <p:cNvPr id="6" name="Zástupný symbol pro zápatí 5">
            <a:extLst>
              <a:ext uri="{FF2B5EF4-FFF2-40B4-BE49-F238E27FC236}">
                <a16:creationId xmlns:a16="http://schemas.microsoft.com/office/drawing/2014/main" id="{53B37D93-77A7-4004-B882-6DFAD38AAE38}"/>
              </a:ext>
            </a:extLst>
          </p:cNvPr>
          <p:cNvSpPr>
            <a:spLocks noGrp="1"/>
          </p:cNvSpPr>
          <p:nvPr>
            <p:ph type="ftr" sz="quarter" idx="11"/>
          </p:nvPr>
        </p:nvSpPr>
        <p:spPr/>
        <p:txBody>
          <a:bodyPr/>
          <a:lstStyle/>
          <a:p>
            <a:endParaRPr lang="en-US"/>
          </a:p>
        </p:txBody>
      </p:sp>
      <p:sp>
        <p:nvSpPr>
          <p:cNvPr id="7" name="Zástupný symbol pro číslo snímku 6">
            <a:extLst>
              <a:ext uri="{FF2B5EF4-FFF2-40B4-BE49-F238E27FC236}">
                <a16:creationId xmlns:a16="http://schemas.microsoft.com/office/drawing/2014/main" id="{8AE5C166-C127-4F89-827F-60B7D4162ECE}"/>
              </a:ext>
            </a:extLst>
          </p:cNvPr>
          <p:cNvSpPr>
            <a:spLocks noGrp="1"/>
          </p:cNvSpPr>
          <p:nvPr>
            <p:ph type="sldNum" sz="quarter" idx="12"/>
          </p:nvPr>
        </p:nvSpPr>
        <p:spPr/>
        <p:txBody>
          <a:bodyPr/>
          <a:lstStyle/>
          <a:p>
            <a:fld id="{469D905A-085B-4A1F-8BDC-0078CFF6BF89}" type="slidenum">
              <a:rPr lang="en-US" smtClean="0"/>
              <a:t>‹#›</a:t>
            </a:fld>
            <a:endParaRPr lang="en-US"/>
          </a:p>
        </p:txBody>
      </p:sp>
    </p:spTree>
    <p:extLst>
      <p:ext uri="{BB962C8B-B14F-4D97-AF65-F5344CB8AC3E}">
        <p14:creationId xmlns:p14="http://schemas.microsoft.com/office/powerpoint/2010/main" val="1133341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AC792CBD-2616-416A-AC10-AB4FCF2897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endParaRPr lang="en-US"/>
          </a:p>
        </p:txBody>
      </p:sp>
      <p:sp>
        <p:nvSpPr>
          <p:cNvPr id="3" name="Zástupný text 2">
            <a:extLst>
              <a:ext uri="{FF2B5EF4-FFF2-40B4-BE49-F238E27FC236}">
                <a16:creationId xmlns:a16="http://schemas.microsoft.com/office/drawing/2014/main" id="{C2ED4C24-C8E6-4665-B147-D0F526787E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datum 3">
            <a:extLst>
              <a:ext uri="{FF2B5EF4-FFF2-40B4-BE49-F238E27FC236}">
                <a16:creationId xmlns:a16="http://schemas.microsoft.com/office/drawing/2014/main" id="{1B98F255-257F-4941-BEA5-A1C3FB7C91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74483F-E8F4-4877-BB9B-5A99260781B1}" type="datetimeFigureOut">
              <a:rPr lang="en-US" smtClean="0"/>
              <a:t>9/4/2024</a:t>
            </a:fld>
            <a:endParaRPr lang="en-US"/>
          </a:p>
        </p:txBody>
      </p:sp>
      <p:sp>
        <p:nvSpPr>
          <p:cNvPr id="5" name="Zástupný symbol pro zápatí 4">
            <a:extLst>
              <a:ext uri="{FF2B5EF4-FFF2-40B4-BE49-F238E27FC236}">
                <a16:creationId xmlns:a16="http://schemas.microsoft.com/office/drawing/2014/main" id="{1741799F-98A4-421E-90AE-7004A230E5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Zástupný symbol pro číslo snímku 5">
            <a:extLst>
              <a:ext uri="{FF2B5EF4-FFF2-40B4-BE49-F238E27FC236}">
                <a16:creationId xmlns:a16="http://schemas.microsoft.com/office/drawing/2014/main" id="{70EC63DA-3B7D-4046-B9AF-8DF5850ACF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9D905A-085B-4A1F-8BDC-0078CFF6BF89}" type="slidenum">
              <a:rPr lang="en-US" smtClean="0"/>
              <a:t>‹#›</a:t>
            </a:fld>
            <a:endParaRPr lang="en-US"/>
          </a:p>
        </p:txBody>
      </p:sp>
    </p:spTree>
    <p:extLst>
      <p:ext uri="{BB962C8B-B14F-4D97-AF65-F5344CB8AC3E}">
        <p14:creationId xmlns:p14="http://schemas.microsoft.com/office/powerpoint/2010/main" val="3164851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2.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1.png"/><Relationship Id="rId7"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2.png"/><Relationship Id="rId9" Type="http://schemas.openxmlformats.org/officeDocument/2006/relationships/image" Target="../media/image41.png"/></Relationships>
</file>

<file path=ppt/slides/_rels/slide12.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1.png"/><Relationship Id="rId7"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2.png"/><Relationship Id="rId9" Type="http://schemas.openxmlformats.org/officeDocument/2006/relationships/image" Target="../media/image46.png"/></Relationships>
</file>

<file path=ppt/slides/_rels/slide13.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1.png"/><Relationship Id="rId7" Type="http://schemas.openxmlformats.org/officeDocument/2006/relationships/image" Target="../media/image48.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2.png"/><Relationship Id="rId10" Type="http://schemas.openxmlformats.org/officeDocument/2006/relationships/image" Target="../media/image51.png"/><Relationship Id="rId4" Type="http://schemas.openxmlformats.org/officeDocument/2006/relationships/image" Target="../media/image2.png"/><Relationship Id="rId9" Type="http://schemas.openxmlformats.org/officeDocument/2006/relationships/image" Target="../media/image50.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6.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1.png"/><Relationship Id="rId7" Type="http://schemas.openxmlformats.org/officeDocument/2006/relationships/image" Target="../media/image59.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58.png"/><Relationship Id="rId5" Type="http://schemas.openxmlformats.org/officeDocument/2006/relationships/image" Target="../media/image57.png"/><Relationship Id="rId10" Type="http://schemas.openxmlformats.org/officeDocument/2006/relationships/image" Target="../media/image62.png"/><Relationship Id="rId4" Type="http://schemas.openxmlformats.org/officeDocument/2006/relationships/image" Target="../media/image2.png"/><Relationship Id="rId9" Type="http://schemas.openxmlformats.org/officeDocument/2006/relationships/image" Target="../media/image61.png"/></Relationships>
</file>

<file path=ppt/slides/_rels/slide17.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1.png"/><Relationship Id="rId7" Type="http://schemas.openxmlformats.org/officeDocument/2006/relationships/image" Target="../media/image65.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8.png"/><Relationship Id="rId7" Type="http://schemas.openxmlformats.org/officeDocument/2006/relationships/image" Target="../media/image70.png"/><Relationship Id="rId2" Type="http://schemas.openxmlformats.org/officeDocument/2006/relationships/image" Target="../media/image67.png"/><Relationship Id="rId1" Type="http://schemas.openxmlformats.org/officeDocument/2006/relationships/slideLayout" Target="../slideLayouts/slideLayout1.xml"/><Relationship Id="rId6" Type="http://schemas.openxmlformats.org/officeDocument/2006/relationships/image" Target="../media/image69.png"/><Relationship Id="rId5" Type="http://schemas.openxmlformats.org/officeDocument/2006/relationships/image" Target="../media/image2.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2.png"/><Relationship Id="rId1" Type="http://schemas.openxmlformats.org/officeDocument/2006/relationships/slideLayout" Target="../slideLayouts/slideLayout1.xml"/><Relationship Id="rId6" Type="http://schemas.openxmlformats.org/officeDocument/2006/relationships/image" Target="../media/image71.png"/><Relationship Id="rId5" Type="http://schemas.openxmlformats.org/officeDocument/2006/relationships/image" Target="../media/image7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4.png"/><Relationship Id="rId1" Type="http://schemas.openxmlformats.org/officeDocument/2006/relationships/slideLayout" Target="../slideLayouts/slideLayout1.xml"/><Relationship Id="rId6" Type="http://schemas.openxmlformats.org/officeDocument/2006/relationships/image" Target="../media/image71.png"/><Relationship Id="rId5" Type="http://schemas.openxmlformats.org/officeDocument/2006/relationships/image" Target="../media/image75.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6.png"/><Relationship Id="rId1" Type="http://schemas.openxmlformats.org/officeDocument/2006/relationships/slideLayout" Target="../slideLayouts/slideLayout1.xml"/><Relationship Id="rId6" Type="http://schemas.openxmlformats.org/officeDocument/2006/relationships/image" Target="../media/image71.png"/><Relationship Id="rId5" Type="http://schemas.openxmlformats.org/officeDocument/2006/relationships/image" Target="../media/image77.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8.png"/><Relationship Id="rId1" Type="http://schemas.openxmlformats.org/officeDocument/2006/relationships/slideLayout" Target="../slideLayouts/slideLayout1.xml"/><Relationship Id="rId6" Type="http://schemas.openxmlformats.org/officeDocument/2006/relationships/image" Target="../media/image71.png"/><Relationship Id="rId5" Type="http://schemas.openxmlformats.org/officeDocument/2006/relationships/image" Target="../media/image79.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81.png"/><Relationship Id="rId7" Type="http://schemas.openxmlformats.org/officeDocument/2006/relationships/image" Target="../media/image71.png"/><Relationship Id="rId2" Type="http://schemas.openxmlformats.org/officeDocument/2006/relationships/image" Target="../media/image80.png"/><Relationship Id="rId1" Type="http://schemas.openxmlformats.org/officeDocument/2006/relationships/slideLayout" Target="../slideLayouts/slideLayout1.xml"/><Relationship Id="rId6" Type="http://schemas.openxmlformats.org/officeDocument/2006/relationships/image" Target="../media/image82.png"/><Relationship Id="rId5" Type="http://schemas.openxmlformats.org/officeDocument/2006/relationships/image" Target="../media/image2.pn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3.png"/><Relationship Id="rId1" Type="http://schemas.openxmlformats.org/officeDocument/2006/relationships/slideLayout" Target="../slideLayouts/slideLayout1.xml"/><Relationship Id="rId6" Type="http://schemas.openxmlformats.org/officeDocument/2006/relationships/image" Target="../media/image71.png"/><Relationship Id="rId5" Type="http://schemas.openxmlformats.org/officeDocument/2006/relationships/image" Target="../media/image84.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5.png"/><Relationship Id="rId1" Type="http://schemas.openxmlformats.org/officeDocument/2006/relationships/slideLayout" Target="../slideLayouts/slideLayout1.xml"/><Relationship Id="rId6" Type="http://schemas.openxmlformats.org/officeDocument/2006/relationships/image" Target="../media/image71.png"/><Relationship Id="rId5" Type="http://schemas.openxmlformats.org/officeDocument/2006/relationships/image" Target="../media/image86.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7.png"/><Relationship Id="rId1" Type="http://schemas.openxmlformats.org/officeDocument/2006/relationships/slideLayout" Target="../slideLayouts/slideLayout1.xml"/><Relationship Id="rId6" Type="http://schemas.openxmlformats.org/officeDocument/2006/relationships/image" Target="../media/image71.png"/><Relationship Id="rId5" Type="http://schemas.openxmlformats.org/officeDocument/2006/relationships/image" Target="../media/image88.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9.png"/><Relationship Id="rId1" Type="http://schemas.openxmlformats.org/officeDocument/2006/relationships/slideLayout" Target="../slideLayouts/slideLayout1.xml"/><Relationship Id="rId6" Type="http://schemas.openxmlformats.org/officeDocument/2006/relationships/image" Target="../media/image71.png"/><Relationship Id="rId5" Type="http://schemas.openxmlformats.org/officeDocument/2006/relationships/image" Target="../media/image90.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png"/><Relationship Id="rId9"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12C985A5-453D-42F6-BD75-7EAFD0A42938}"/>
              </a:ext>
            </a:extLst>
          </p:cNvPr>
          <p:cNvSpPr txBox="1"/>
          <p:nvPr/>
        </p:nvSpPr>
        <p:spPr>
          <a:xfrm>
            <a:off x="0" y="6485860"/>
            <a:ext cx="12192000" cy="369332"/>
          </a:xfrm>
          <a:prstGeom prst="rect">
            <a:avLst/>
          </a:prstGeom>
          <a:noFill/>
        </p:spPr>
        <p:txBody>
          <a:bodyPr wrap="square" rtlCol="0">
            <a:spAutoFit/>
          </a:bodyPr>
          <a:lstStyle/>
          <a:p>
            <a:pPr algn="ctr"/>
            <a:r>
              <a:rPr lang="en-US" dirty="0">
                <a:solidFill>
                  <a:schemeClr val="tx1">
                    <a:lumMod val="50000"/>
                    <a:lumOff val="50000"/>
                  </a:schemeClr>
                </a:solidFill>
                <a:latin typeface="Corbel" panose="020B0503020204020204" pitchFamily="34" charset="0"/>
              </a:rPr>
              <a:t>LUND UNIVERSITY</a:t>
            </a:r>
            <a:r>
              <a:rPr lang="cs-CZ" dirty="0">
                <a:solidFill>
                  <a:schemeClr val="tx1">
                    <a:lumMod val="50000"/>
                    <a:lumOff val="50000"/>
                  </a:schemeClr>
                </a:solidFill>
                <a:latin typeface="Corbel" panose="020B0503020204020204" pitchFamily="34" charset="0"/>
              </a:rPr>
              <a:t>, </a:t>
            </a:r>
            <a:r>
              <a:rPr lang="en-US" dirty="0">
                <a:solidFill>
                  <a:schemeClr val="tx1">
                    <a:lumMod val="50000"/>
                    <a:lumOff val="50000"/>
                  </a:schemeClr>
                </a:solidFill>
                <a:latin typeface="Corbel" panose="020B0503020204020204" pitchFamily="34" charset="0"/>
              </a:rPr>
              <a:t>Department of Mechanical Engineering Sciences</a:t>
            </a:r>
            <a:r>
              <a:rPr lang="cs-CZ" dirty="0">
                <a:solidFill>
                  <a:schemeClr val="tx1">
                    <a:lumMod val="50000"/>
                    <a:lumOff val="50000"/>
                  </a:schemeClr>
                </a:solidFill>
                <a:latin typeface="Corbel" panose="020B0503020204020204" pitchFamily="34" charset="0"/>
              </a:rPr>
              <a:t>, </a:t>
            </a:r>
            <a:r>
              <a:rPr lang="en-US" dirty="0">
                <a:solidFill>
                  <a:schemeClr val="tx1">
                    <a:lumMod val="50000"/>
                    <a:lumOff val="50000"/>
                  </a:schemeClr>
                </a:solidFill>
                <a:latin typeface="Corbel" panose="020B0503020204020204" pitchFamily="34" charset="0"/>
              </a:rPr>
              <a:t>September</a:t>
            </a:r>
            <a:r>
              <a:rPr lang="cs-CZ" dirty="0">
                <a:solidFill>
                  <a:schemeClr val="tx1">
                    <a:lumMod val="50000"/>
                    <a:lumOff val="50000"/>
                  </a:schemeClr>
                </a:solidFill>
                <a:latin typeface="Corbel" panose="020B0503020204020204" pitchFamily="34" charset="0"/>
              </a:rPr>
              <a:t> 2024</a:t>
            </a:r>
            <a:endParaRPr lang="en-US" dirty="0">
              <a:solidFill>
                <a:schemeClr val="tx1">
                  <a:lumMod val="50000"/>
                  <a:lumOff val="50000"/>
                </a:schemeClr>
              </a:solidFill>
              <a:latin typeface="Corbel" panose="020B0503020204020204" pitchFamily="34" charset="0"/>
            </a:endParaRPr>
          </a:p>
        </p:txBody>
      </p:sp>
      <p:pic>
        <p:nvPicPr>
          <p:cNvPr id="5" name="Picture 4">
            <a:extLst>
              <a:ext uri="{FF2B5EF4-FFF2-40B4-BE49-F238E27FC236}">
                <a16:creationId xmlns:a16="http://schemas.microsoft.com/office/drawing/2014/main" id="{33641377-FBF7-44D7-8F7C-E8F5F81E27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7503443" y="5143311"/>
            <a:ext cx="1225888" cy="123110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6A8C07B1-6C16-4D4C-A424-04644FD77A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3648618" y="5371819"/>
            <a:ext cx="2264501" cy="774089"/>
          </a:xfrm>
          <a:prstGeom prst="rect">
            <a:avLst/>
          </a:prstGeom>
          <a:noFill/>
          <a:ln w="9525">
            <a:noFill/>
            <a:miter lim="800000"/>
            <a:headEnd/>
            <a:tailEnd/>
          </a:ln>
        </p:spPr>
      </p:pic>
      <p:sp>
        <p:nvSpPr>
          <p:cNvPr id="8" name="TextovéPole 7">
            <a:extLst>
              <a:ext uri="{FF2B5EF4-FFF2-40B4-BE49-F238E27FC236}">
                <a16:creationId xmlns:a16="http://schemas.microsoft.com/office/drawing/2014/main" id="{D6DFEAFF-73AC-4753-A7E1-C909D2757590}"/>
              </a:ext>
            </a:extLst>
          </p:cNvPr>
          <p:cNvSpPr txBox="1"/>
          <p:nvPr/>
        </p:nvSpPr>
        <p:spPr>
          <a:xfrm>
            <a:off x="0" y="895695"/>
            <a:ext cx="12192000" cy="1938992"/>
          </a:xfrm>
          <a:prstGeom prst="rect">
            <a:avLst/>
          </a:prstGeom>
          <a:noFill/>
        </p:spPr>
        <p:txBody>
          <a:bodyPr wrap="square">
            <a:spAutoFit/>
          </a:bodyPr>
          <a:lstStyle/>
          <a:p>
            <a:pPr algn="ctr"/>
            <a:r>
              <a:rPr lang="en-US" sz="4000" dirty="0">
                <a:solidFill>
                  <a:srgbClr val="FF0000"/>
                </a:solidFill>
                <a:latin typeface="Corbel" panose="020B0503020204020204" pitchFamily="34" charset="0"/>
              </a:rPr>
              <a:t>Assessment of amplitude factors of asymptotic expansion at crack tip in flexoelectric solid</a:t>
            </a:r>
            <a:endParaRPr lang="cs-CZ" sz="4000" dirty="0">
              <a:solidFill>
                <a:srgbClr val="FF0000"/>
              </a:solidFill>
              <a:latin typeface="Corbel" panose="020B0503020204020204" pitchFamily="34" charset="0"/>
            </a:endParaRPr>
          </a:p>
          <a:p>
            <a:pPr algn="ctr"/>
            <a:r>
              <a:rPr lang="en-US" sz="4000" dirty="0">
                <a:solidFill>
                  <a:srgbClr val="FF0000"/>
                </a:solidFill>
                <a:latin typeface="Corbel" panose="020B0503020204020204" pitchFamily="34" charset="0"/>
              </a:rPr>
              <a:t>under mode I and II loadings</a:t>
            </a:r>
          </a:p>
        </p:txBody>
      </p:sp>
      <p:sp>
        <p:nvSpPr>
          <p:cNvPr id="9" name="TextovéPole 8">
            <a:extLst>
              <a:ext uri="{FF2B5EF4-FFF2-40B4-BE49-F238E27FC236}">
                <a16:creationId xmlns:a16="http://schemas.microsoft.com/office/drawing/2014/main" id="{F787332A-892A-4D65-8B5B-47BE9F90013B}"/>
              </a:ext>
            </a:extLst>
          </p:cNvPr>
          <p:cNvSpPr txBox="1"/>
          <p:nvPr/>
        </p:nvSpPr>
        <p:spPr>
          <a:xfrm>
            <a:off x="0" y="3173714"/>
            <a:ext cx="12192000" cy="1846659"/>
          </a:xfrm>
          <a:prstGeom prst="rect">
            <a:avLst/>
          </a:prstGeom>
          <a:noFill/>
        </p:spPr>
        <p:txBody>
          <a:bodyPr wrap="square" rtlCol="0">
            <a:spAutoFit/>
          </a:bodyPr>
          <a:lstStyle/>
          <a:p>
            <a:pPr algn="ctr"/>
            <a:r>
              <a:rPr lang="en-GB" altLang="cs-CZ" sz="2000" dirty="0">
                <a:latin typeface="Corbel" panose="020B0503020204020204" pitchFamily="34" charset="0"/>
                <a:ea typeface="Yu Gothic" panose="020B0400000000000000" pitchFamily="34" charset="-128"/>
                <a:cs typeface="Times New Roman" panose="02020603050405020304" pitchFamily="18" charset="0"/>
              </a:rPr>
              <a:t>Profant T., </a:t>
            </a:r>
            <a:r>
              <a:rPr lang="en-GB" altLang="cs-CZ" sz="2000" dirty="0" err="1">
                <a:latin typeface="Corbel" panose="020B0503020204020204" pitchFamily="34" charset="0"/>
                <a:ea typeface="Yu Gothic" panose="020B0400000000000000" pitchFamily="34" charset="-128"/>
                <a:cs typeface="Times New Roman" panose="02020603050405020304" pitchFamily="18" charset="0"/>
              </a:rPr>
              <a:t>Sládek</a:t>
            </a:r>
            <a:r>
              <a:rPr lang="en-GB" altLang="cs-CZ" sz="2000" dirty="0">
                <a:latin typeface="Corbel" panose="020B0503020204020204" pitchFamily="34" charset="0"/>
                <a:ea typeface="Yu Gothic" panose="020B0400000000000000" pitchFamily="34" charset="-128"/>
                <a:cs typeface="Times New Roman" panose="02020603050405020304" pitchFamily="18" charset="0"/>
              </a:rPr>
              <a:t> J., </a:t>
            </a:r>
            <a:r>
              <a:rPr lang="en-GB" altLang="cs-CZ" sz="2000" dirty="0" err="1">
                <a:latin typeface="Corbel" panose="020B0503020204020204" pitchFamily="34" charset="0"/>
                <a:ea typeface="Yu Gothic" panose="020B0400000000000000" pitchFamily="34" charset="-128"/>
                <a:cs typeface="Times New Roman" panose="02020603050405020304" pitchFamily="18" charset="0"/>
              </a:rPr>
              <a:t>Sládek</a:t>
            </a:r>
            <a:r>
              <a:rPr lang="en-GB" altLang="cs-CZ" sz="2000" dirty="0">
                <a:latin typeface="Corbel" panose="020B0503020204020204" pitchFamily="34" charset="0"/>
                <a:ea typeface="Yu Gothic" panose="020B0400000000000000" pitchFamily="34" charset="-128"/>
                <a:cs typeface="Times New Roman" panose="02020603050405020304" pitchFamily="18" charset="0"/>
              </a:rPr>
              <a:t> V., </a:t>
            </a:r>
            <a:r>
              <a:rPr lang="en-GB" altLang="cs-CZ" sz="2000" dirty="0" err="1">
                <a:latin typeface="Corbel" panose="020B0503020204020204" pitchFamily="34" charset="0"/>
                <a:ea typeface="Yu Gothic" panose="020B0400000000000000" pitchFamily="34" charset="-128"/>
                <a:cs typeface="Times New Roman" panose="02020603050405020304" pitchFamily="18" charset="0"/>
              </a:rPr>
              <a:t>Kotoul</a:t>
            </a:r>
            <a:r>
              <a:rPr lang="en-GB" altLang="cs-CZ" sz="2000" dirty="0">
                <a:latin typeface="Corbel" panose="020B0503020204020204" pitchFamily="34" charset="0"/>
                <a:ea typeface="Yu Gothic" panose="020B0400000000000000" pitchFamily="34" charset="-128"/>
                <a:cs typeface="Times New Roman" panose="02020603050405020304" pitchFamily="18" charset="0"/>
              </a:rPr>
              <a:t> M.</a:t>
            </a:r>
            <a:endParaRPr lang="cs-CZ" altLang="cs-CZ" sz="2000" dirty="0">
              <a:latin typeface="Corbel" panose="020B0503020204020204" pitchFamily="34" charset="0"/>
              <a:ea typeface="Yu Gothic" panose="020B0400000000000000" pitchFamily="34" charset="-128"/>
              <a:cs typeface="Times New Roman" panose="02020603050405020304" pitchFamily="18" charset="0"/>
            </a:endParaRPr>
          </a:p>
          <a:p>
            <a:pPr algn="ctr"/>
            <a:endParaRPr lang="cs-CZ" altLang="cs-CZ" sz="2000" dirty="0">
              <a:latin typeface="Corbel" panose="020B0503020204020204" pitchFamily="34" charset="0"/>
              <a:ea typeface="Yu Gothic" panose="020B0400000000000000" pitchFamily="34" charset="-128"/>
              <a:cs typeface="Times New Roman" panose="02020603050405020304" pitchFamily="18" charset="0"/>
            </a:endParaRPr>
          </a:p>
          <a:p>
            <a:pPr algn="ctr"/>
            <a:r>
              <a:rPr lang="en-US" altLang="cs-CZ" sz="2000" dirty="0">
                <a:latin typeface="Corbel" panose="020B0503020204020204" pitchFamily="34" charset="0"/>
                <a:ea typeface="Yu Gothic" panose="020B0400000000000000" pitchFamily="34" charset="-128"/>
                <a:cs typeface="Times New Roman" panose="02020603050405020304" pitchFamily="18" charset="0"/>
              </a:rPr>
              <a:t>International Journal of Solids and Structures</a:t>
            </a:r>
            <a:r>
              <a:rPr lang="cs-CZ" altLang="cs-CZ" sz="2000" dirty="0">
                <a:latin typeface="Corbel" panose="020B0503020204020204" pitchFamily="34" charset="0"/>
                <a:ea typeface="Yu Gothic" panose="020B0400000000000000" pitchFamily="34" charset="-128"/>
                <a:cs typeface="Times New Roman" panose="02020603050405020304" pitchFamily="18" charset="0"/>
              </a:rPr>
              <a:t>, </a:t>
            </a:r>
            <a:r>
              <a:rPr lang="en-US" altLang="cs-CZ" sz="2000" dirty="0">
                <a:latin typeface="Corbel" panose="020B0503020204020204" pitchFamily="34" charset="0"/>
                <a:ea typeface="Yu Gothic" panose="020B0400000000000000" pitchFamily="34" charset="-128"/>
                <a:cs typeface="Times New Roman" panose="02020603050405020304" pitchFamily="18" charset="0"/>
              </a:rPr>
              <a:t>269</a:t>
            </a:r>
            <a:r>
              <a:rPr lang="cs-CZ" altLang="cs-CZ" sz="2000" dirty="0">
                <a:latin typeface="Corbel" panose="020B0503020204020204" pitchFamily="34" charset="0"/>
                <a:ea typeface="Yu Gothic" panose="020B0400000000000000" pitchFamily="34" charset="-128"/>
                <a:cs typeface="Times New Roman" panose="02020603050405020304" pitchFamily="18" charset="0"/>
              </a:rPr>
              <a:t>, 2</a:t>
            </a:r>
            <a:r>
              <a:rPr lang="en-US" altLang="cs-CZ" sz="2000" dirty="0">
                <a:latin typeface="Corbel" panose="020B0503020204020204" pitchFamily="34" charset="0"/>
                <a:ea typeface="Yu Gothic" panose="020B0400000000000000" pitchFamily="34" charset="-128"/>
                <a:cs typeface="Times New Roman" panose="02020603050405020304" pitchFamily="18" charset="0"/>
              </a:rPr>
              <a:t>023, 112194</a:t>
            </a:r>
            <a:endParaRPr lang="en-GB" altLang="cs-CZ" sz="2000" dirty="0">
              <a:latin typeface="Corbel" panose="020B0503020204020204" pitchFamily="34" charset="0"/>
              <a:ea typeface="Yu Gothic" panose="020B0400000000000000" pitchFamily="34" charset="-128"/>
              <a:cs typeface="Times New Roman" panose="02020603050405020304" pitchFamily="18" charset="0"/>
            </a:endParaRPr>
          </a:p>
          <a:p>
            <a:pPr algn="ctr"/>
            <a:endParaRPr lang="cs-CZ" altLang="cs-CZ" b="1" dirty="0">
              <a:latin typeface="Corbel" panose="020B0503020204020204" pitchFamily="34" charset="0"/>
              <a:ea typeface="Yu Gothic" panose="020B0400000000000000" pitchFamily="34" charset="-128"/>
              <a:cs typeface="Times New Roman" panose="02020603050405020304" pitchFamily="18" charset="0"/>
            </a:endParaRPr>
          </a:p>
          <a:p>
            <a:pPr algn="ctr"/>
            <a:r>
              <a:rPr lang="cs-CZ" altLang="cs-CZ" i="1" dirty="0">
                <a:latin typeface="Corbel" panose="020B0503020204020204" pitchFamily="34" charset="0"/>
                <a:ea typeface="Yu Gothic" panose="020B0400000000000000" pitchFamily="34" charset="-128"/>
                <a:cs typeface="Times New Roman" panose="02020603050405020304" pitchFamily="18" charset="0"/>
              </a:rPr>
              <a:t>Brno University </a:t>
            </a:r>
            <a:r>
              <a:rPr lang="cs-CZ" altLang="cs-CZ" i="1" dirty="0" err="1">
                <a:latin typeface="Corbel" panose="020B0503020204020204" pitchFamily="34" charset="0"/>
                <a:ea typeface="Yu Gothic" panose="020B0400000000000000" pitchFamily="34" charset="-128"/>
                <a:cs typeface="Times New Roman" panose="02020603050405020304" pitchFamily="18" charset="0"/>
              </a:rPr>
              <a:t>of</a:t>
            </a:r>
            <a:r>
              <a:rPr lang="en-GB" altLang="cs-CZ" i="1" dirty="0">
                <a:latin typeface="Corbel" panose="020B0503020204020204" pitchFamily="34" charset="0"/>
                <a:ea typeface="Yu Gothic" panose="020B0400000000000000" pitchFamily="34" charset="-128"/>
                <a:cs typeface="Times New Roman" panose="02020603050405020304" pitchFamily="18" charset="0"/>
              </a:rPr>
              <a:t> </a:t>
            </a:r>
            <a:r>
              <a:rPr lang="cs-CZ" altLang="cs-CZ" i="1" dirty="0">
                <a:latin typeface="Corbel" panose="020B0503020204020204" pitchFamily="34" charset="0"/>
                <a:ea typeface="Yu Gothic" panose="020B0400000000000000" pitchFamily="34" charset="-128"/>
                <a:cs typeface="Times New Roman" panose="02020603050405020304" pitchFamily="18" charset="0"/>
              </a:rPr>
              <a:t> Technology</a:t>
            </a:r>
            <a:r>
              <a:rPr lang="en-GB" altLang="cs-CZ" i="1" dirty="0">
                <a:latin typeface="Corbel" panose="020B0503020204020204" pitchFamily="34" charset="0"/>
                <a:ea typeface="Yu Gothic" panose="020B0400000000000000" pitchFamily="34" charset="-128"/>
                <a:cs typeface="Times New Roman" panose="02020603050405020304" pitchFamily="18" charset="0"/>
              </a:rPr>
              <a:t>, Czech Republic</a:t>
            </a:r>
          </a:p>
          <a:p>
            <a:pPr algn="ctr"/>
            <a:r>
              <a:rPr lang="en-GB" altLang="cs-CZ" i="1" dirty="0">
                <a:latin typeface="Corbel" panose="020B0503020204020204" pitchFamily="34" charset="0"/>
                <a:ea typeface="Yu Gothic" panose="020B0400000000000000" pitchFamily="34" charset="-128"/>
                <a:cs typeface="Times New Roman" panose="02020603050405020304" pitchFamily="18" charset="0"/>
              </a:rPr>
              <a:t>Slovak Academy of Sciences, Slovak Republic</a:t>
            </a:r>
          </a:p>
        </p:txBody>
      </p:sp>
    </p:spTree>
    <p:extLst>
      <p:ext uri="{BB962C8B-B14F-4D97-AF65-F5344CB8AC3E}">
        <p14:creationId xmlns:p14="http://schemas.microsoft.com/office/powerpoint/2010/main" val="3231657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Obrázek 13">
            <a:extLst>
              <a:ext uri="{FF2B5EF4-FFF2-40B4-BE49-F238E27FC236}">
                <a16:creationId xmlns:a16="http://schemas.microsoft.com/office/drawing/2014/main" id="{7C4B2410-FEB6-49A6-9E55-FD7E9A0CEA7A}"/>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135796" y="2901306"/>
            <a:ext cx="7652207" cy="3330654"/>
          </a:xfrm>
          <a:prstGeom prst="rect">
            <a:avLst/>
          </a:prstGeom>
        </p:spPr>
      </p:pic>
      <p:sp>
        <p:nvSpPr>
          <p:cNvPr id="4" name="TextovéPole 3">
            <a:extLst>
              <a:ext uri="{FF2B5EF4-FFF2-40B4-BE49-F238E27FC236}">
                <a16:creationId xmlns:a16="http://schemas.microsoft.com/office/drawing/2014/main" id="{12C985A5-453D-42F6-BD75-7EAFD0A42938}"/>
              </a:ext>
            </a:extLst>
          </p:cNvPr>
          <p:cNvSpPr txBox="1"/>
          <p:nvPr/>
        </p:nvSpPr>
        <p:spPr>
          <a:xfrm>
            <a:off x="0" y="6485860"/>
            <a:ext cx="12192000" cy="369332"/>
          </a:xfrm>
          <a:prstGeom prst="rect">
            <a:avLst/>
          </a:prstGeom>
          <a:noFill/>
        </p:spPr>
        <p:txBody>
          <a:bodyPr wrap="square" rtlCol="0">
            <a:spAutoFit/>
          </a:bodyPr>
          <a:lstStyle/>
          <a:p>
            <a:pPr algn="ctr"/>
            <a:r>
              <a:rPr lang="en-US" dirty="0">
                <a:solidFill>
                  <a:schemeClr val="tx1">
                    <a:lumMod val="50000"/>
                    <a:lumOff val="50000"/>
                  </a:schemeClr>
                </a:solidFill>
                <a:latin typeface="Corbel" panose="020B0503020204020204" pitchFamily="34" charset="0"/>
              </a:rPr>
              <a:t>LUND UNIVERSITY</a:t>
            </a:r>
            <a:r>
              <a:rPr lang="cs-CZ" dirty="0">
                <a:solidFill>
                  <a:schemeClr val="tx1">
                    <a:lumMod val="50000"/>
                    <a:lumOff val="50000"/>
                  </a:schemeClr>
                </a:solidFill>
                <a:latin typeface="Corbel" panose="020B0503020204020204" pitchFamily="34" charset="0"/>
              </a:rPr>
              <a:t>, </a:t>
            </a:r>
            <a:r>
              <a:rPr lang="en-US" dirty="0">
                <a:solidFill>
                  <a:schemeClr val="tx1">
                    <a:lumMod val="50000"/>
                    <a:lumOff val="50000"/>
                  </a:schemeClr>
                </a:solidFill>
                <a:latin typeface="Corbel" panose="020B0503020204020204" pitchFamily="34" charset="0"/>
              </a:rPr>
              <a:t>Department of Mechanical Engineering Sciences</a:t>
            </a:r>
            <a:r>
              <a:rPr lang="cs-CZ" dirty="0">
                <a:solidFill>
                  <a:schemeClr val="tx1">
                    <a:lumMod val="50000"/>
                    <a:lumOff val="50000"/>
                  </a:schemeClr>
                </a:solidFill>
                <a:latin typeface="Corbel" panose="020B0503020204020204" pitchFamily="34" charset="0"/>
              </a:rPr>
              <a:t>, </a:t>
            </a:r>
            <a:r>
              <a:rPr lang="en-US" dirty="0">
                <a:solidFill>
                  <a:schemeClr val="tx1">
                    <a:lumMod val="50000"/>
                    <a:lumOff val="50000"/>
                  </a:schemeClr>
                </a:solidFill>
                <a:latin typeface="Corbel" panose="020B0503020204020204" pitchFamily="34" charset="0"/>
              </a:rPr>
              <a:t>September</a:t>
            </a:r>
            <a:r>
              <a:rPr lang="cs-CZ" dirty="0">
                <a:solidFill>
                  <a:schemeClr val="tx1">
                    <a:lumMod val="50000"/>
                    <a:lumOff val="50000"/>
                  </a:schemeClr>
                </a:solidFill>
                <a:latin typeface="Corbel" panose="020B0503020204020204" pitchFamily="34" charset="0"/>
              </a:rPr>
              <a:t> 2024</a:t>
            </a:r>
            <a:endParaRPr lang="en-US" dirty="0">
              <a:solidFill>
                <a:schemeClr val="tx1">
                  <a:lumMod val="50000"/>
                  <a:lumOff val="50000"/>
                </a:schemeClr>
              </a:solidFill>
              <a:latin typeface="Corbel" panose="020B0503020204020204" pitchFamily="34" charset="0"/>
            </a:endParaRPr>
          </a:p>
        </p:txBody>
      </p:sp>
      <p:pic>
        <p:nvPicPr>
          <p:cNvPr id="5" name="Picture 4">
            <a:extLst>
              <a:ext uri="{FF2B5EF4-FFF2-40B4-BE49-F238E27FC236}">
                <a16:creationId xmlns:a16="http://schemas.microsoft.com/office/drawing/2014/main" id="{33641377-FBF7-44D7-8F7C-E8F5F81E27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11008924" y="176186"/>
            <a:ext cx="922424" cy="9263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6A8C07B1-6C16-4D4C-A424-04644FD77A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260652" y="408882"/>
            <a:ext cx="1348477" cy="460959"/>
          </a:xfrm>
          <a:prstGeom prst="rect">
            <a:avLst/>
          </a:prstGeom>
          <a:noFill/>
          <a:ln w="9525">
            <a:noFill/>
            <a:miter lim="800000"/>
            <a:headEnd/>
            <a:tailEnd/>
          </a:ln>
        </p:spPr>
      </p:pic>
      <p:sp>
        <p:nvSpPr>
          <p:cNvPr id="13" name="TextovéPole 12">
            <a:extLst>
              <a:ext uri="{FF2B5EF4-FFF2-40B4-BE49-F238E27FC236}">
                <a16:creationId xmlns:a16="http://schemas.microsoft.com/office/drawing/2014/main" id="{2CD2C8EF-3B46-4C1F-B89D-B04AB5E726D0}"/>
              </a:ext>
            </a:extLst>
          </p:cNvPr>
          <p:cNvSpPr txBox="1"/>
          <p:nvPr/>
        </p:nvSpPr>
        <p:spPr>
          <a:xfrm>
            <a:off x="0" y="577593"/>
            <a:ext cx="12192000" cy="523220"/>
          </a:xfrm>
          <a:prstGeom prst="rect">
            <a:avLst/>
          </a:prstGeom>
          <a:noFill/>
        </p:spPr>
        <p:txBody>
          <a:bodyPr wrap="square">
            <a:spAutoFit/>
          </a:bodyPr>
          <a:lstStyle/>
          <a:p>
            <a:pPr algn="ctr"/>
            <a:r>
              <a:rPr lang="en-US" sz="2800" b="1" dirty="0">
                <a:latin typeface="Corbel" panose="020B0503020204020204" pitchFamily="34" charset="0"/>
              </a:rPr>
              <a:t>Outer solution for crack</a:t>
            </a:r>
          </a:p>
        </p:txBody>
      </p:sp>
      <p:cxnSp>
        <p:nvCxnSpPr>
          <p:cNvPr id="34" name="Spojnice: zakřivená 33">
            <a:extLst>
              <a:ext uri="{FF2B5EF4-FFF2-40B4-BE49-F238E27FC236}">
                <a16:creationId xmlns:a16="http://schemas.microsoft.com/office/drawing/2014/main" id="{C45B202E-8FC4-47D3-A4CD-E04D68B69269}"/>
              </a:ext>
            </a:extLst>
          </p:cNvPr>
          <p:cNvCxnSpPr>
            <a:cxnSpLocks/>
            <a:stCxn id="35" idx="1"/>
          </p:cNvCxnSpPr>
          <p:nvPr/>
        </p:nvCxnSpPr>
        <p:spPr>
          <a:xfrm rot="10800000" flipV="1">
            <a:off x="6177517" y="4283538"/>
            <a:ext cx="3146063" cy="628703"/>
          </a:xfrm>
          <a:prstGeom prst="curvedConnector3">
            <a:avLst>
              <a:gd name="adj1" fmla="val 50000"/>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35" name="TextovéPole 34">
            <a:extLst>
              <a:ext uri="{FF2B5EF4-FFF2-40B4-BE49-F238E27FC236}">
                <a16:creationId xmlns:a16="http://schemas.microsoft.com/office/drawing/2014/main" id="{7C712978-F4C6-4D02-82AC-D44A6C45F001}"/>
              </a:ext>
            </a:extLst>
          </p:cNvPr>
          <p:cNvSpPr txBox="1"/>
          <p:nvPr/>
        </p:nvSpPr>
        <p:spPr>
          <a:xfrm>
            <a:off x="9323579" y="4098873"/>
            <a:ext cx="1685345" cy="369332"/>
          </a:xfrm>
          <a:prstGeom prst="rect">
            <a:avLst/>
          </a:prstGeom>
          <a:noFill/>
        </p:spPr>
        <p:txBody>
          <a:bodyPr wrap="square" rtlCol="0">
            <a:spAutoFit/>
          </a:bodyPr>
          <a:lstStyle/>
          <a:p>
            <a:r>
              <a:rPr lang="en-GB" dirty="0">
                <a:solidFill>
                  <a:srgbClr val="FF0000"/>
                </a:solidFill>
                <a:latin typeface="Corbel" panose="020B0503020204020204" pitchFamily="34" charset="0"/>
              </a:rPr>
              <a:t>B</a:t>
            </a:r>
            <a:r>
              <a:rPr lang="en-GB" sz="1800" dirty="0">
                <a:solidFill>
                  <a:srgbClr val="FF0000"/>
                </a:solidFill>
                <a:latin typeface="Corbel" panose="020B0503020204020204" pitchFamily="34" charset="0"/>
              </a:rPr>
              <a:t>oundary layer</a:t>
            </a:r>
          </a:p>
        </p:txBody>
      </p:sp>
      <mc:AlternateContent xmlns:mc="http://schemas.openxmlformats.org/markup-compatibility/2006" xmlns:a14="http://schemas.microsoft.com/office/drawing/2010/main">
        <mc:Choice Requires="a14">
          <p:sp>
            <p:nvSpPr>
              <p:cNvPr id="12" name="TextovéPole 11">
                <a:extLst>
                  <a:ext uri="{FF2B5EF4-FFF2-40B4-BE49-F238E27FC236}">
                    <a16:creationId xmlns:a16="http://schemas.microsoft.com/office/drawing/2014/main" id="{E62ABADC-E92E-4620-B2DC-69B062B3E1FC}"/>
                  </a:ext>
                </a:extLst>
              </p:cNvPr>
              <p:cNvSpPr txBox="1"/>
              <p:nvPr/>
            </p:nvSpPr>
            <p:spPr>
              <a:xfrm>
                <a:off x="3496491" y="1720357"/>
                <a:ext cx="5199017" cy="927049"/>
              </a:xfrm>
              <a:prstGeom prst="rect">
                <a:avLst/>
              </a:prstGeom>
              <a:solidFill>
                <a:srgbClr val="FF0000"/>
              </a:solidFill>
              <a:ln w="38100">
                <a:noFill/>
              </a:ln>
            </p:spPr>
            <p:txBody>
              <a:bodyPr wrap="square">
                <a:spAutoFit/>
              </a:bodyPr>
              <a:lstStyle/>
              <a:p>
                <a:pPr/>
                <a14:m>
                  <m:oMathPara xmlns:m="http://schemas.openxmlformats.org/officeDocument/2006/math">
                    <m:oMathParaPr>
                      <m:jc m:val="centerGroup"/>
                    </m:oMathParaPr>
                    <m:oMath xmlns:m="http://schemas.openxmlformats.org/officeDocument/2006/math">
                      <m:d>
                        <m:dPr>
                          <m:ctrlPr>
                            <a:rPr lang="en-US" i="1" smtClean="0">
                              <a:solidFill>
                                <a:schemeClr val="bg1"/>
                              </a:solidFill>
                              <a:latin typeface="Cambria Math" panose="02040503050406030204" pitchFamily="18" charset="0"/>
                            </a:rPr>
                          </m:ctrlPr>
                        </m:dPr>
                        <m:e>
                          <m:r>
                            <a:rPr lang="en-US" i="1">
                              <a:solidFill>
                                <a:schemeClr val="bg1"/>
                              </a:solidFill>
                              <a:latin typeface="Cambria Math" panose="02040503050406030204" pitchFamily="18" charset="0"/>
                            </a:rPr>
                            <m:t>𝜆</m:t>
                          </m:r>
                          <m:r>
                            <a:rPr lang="en-US" i="0">
                              <a:solidFill>
                                <a:schemeClr val="bg1"/>
                              </a:solidFill>
                              <a:latin typeface="Cambria Math" panose="02040503050406030204" pitchFamily="18" charset="0"/>
                            </a:rPr>
                            <m:t>+</m:t>
                          </m:r>
                          <m:r>
                            <a:rPr lang="en-US" i="1">
                              <a:solidFill>
                                <a:schemeClr val="bg1"/>
                              </a:solidFill>
                              <a:latin typeface="Cambria Math" panose="02040503050406030204" pitchFamily="18" charset="0"/>
                            </a:rPr>
                            <m:t>𝜇</m:t>
                          </m:r>
                        </m:e>
                      </m:d>
                      <m:d>
                        <m:dPr>
                          <m:ctrlPr>
                            <a:rPr lang="en-US" i="1">
                              <a:solidFill>
                                <a:schemeClr val="bg1"/>
                              </a:solidFill>
                              <a:latin typeface="Cambria Math" panose="02040503050406030204" pitchFamily="18" charset="0"/>
                            </a:rPr>
                          </m:ctrlPr>
                        </m:dPr>
                        <m:e>
                          <m:r>
                            <a:rPr lang="en-US" i="0">
                              <a:solidFill>
                                <a:schemeClr val="bg1"/>
                              </a:solidFill>
                              <a:latin typeface="Cambria Math" panose="02040503050406030204" pitchFamily="18" charset="0"/>
                            </a:rPr>
                            <m:t>1</m:t>
                          </m:r>
                          <m:r>
                            <a:rPr lang="en-US" i="0" smtClean="0">
                              <a:solidFill>
                                <a:srgbClr val="FF7453"/>
                              </a:solidFill>
                              <a:latin typeface="Cambria Math" panose="02040503050406030204" pitchFamily="18" charset="0"/>
                            </a:rPr>
                            <m:t>−</m:t>
                          </m:r>
                          <m:sSubSup>
                            <m:sSubSupPr>
                              <m:ctrlPr>
                                <a:rPr lang="en-US" i="1">
                                  <a:solidFill>
                                    <a:srgbClr val="FF7453"/>
                                  </a:solidFill>
                                  <a:latin typeface="Cambria Math" panose="02040503050406030204" pitchFamily="18" charset="0"/>
                                </a:rPr>
                              </m:ctrlPr>
                            </m:sSubSupPr>
                            <m:e>
                              <m:r>
                                <a:rPr lang="en-US" i="1">
                                  <a:solidFill>
                                    <a:srgbClr val="FF7453"/>
                                  </a:solidFill>
                                  <a:latin typeface="Cambria Math" panose="02040503050406030204" pitchFamily="18" charset="0"/>
                                </a:rPr>
                                <m:t>𝑙</m:t>
                              </m:r>
                            </m:e>
                            <m:sub>
                              <m:r>
                                <a:rPr lang="en-US" i="0">
                                  <a:solidFill>
                                    <a:srgbClr val="FF7453"/>
                                  </a:solidFill>
                                  <a:latin typeface="Cambria Math" panose="02040503050406030204" pitchFamily="18" charset="0"/>
                                </a:rPr>
                                <m:t>1</m:t>
                              </m:r>
                            </m:sub>
                            <m:sup>
                              <m:r>
                                <a:rPr lang="en-US" i="0">
                                  <a:solidFill>
                                    <a:srgbClr val="FF7453"/>
                                  </a:solidFill>
                                  <a:latin typeface="Cambria Math" panose="02040503050406030204" pitchFamily="18" charset="0"/>
                                </a:rPr>
                                <m:t>2</m:t>
                              </m:r>
                            </m:sup>
                          </m:sSubSup>
                          <m:sSup>
                            <m:sSupPr>
                              <m:ctrlPr>
                                <a:rPr lang="en-US" i="1">
                                  <a:solidFill>
                                    <a:srgbClr val="FF7453"/>
                                  </a:solidFill>
                                  <a:latin typeface="Cambria Math" panose="02040503050406030204" pitchFamily="18" charset="0"/>
                                </a:rPr>
                              </m:ctrlPr>
                            </m:sSupPr>
                            <m:e>
                              <m:r>
                                <m:rPr>
                                  <m:sty m:val="p"/>
                                </m:rPr>
                                <a:rPr lang="en-US" i="0">
                                  <a:solidFill>
                                    <a:srgbClr val="FF7453"/>
                                  </a:solidFill>
                                  <a:latin typeface="Cambria Math" panose="02040503050406030204" pitchFamily="18" charset="0"/>
                                </a:rPr>
                                <m:t>∇</m:t>
                              </m:r>
                            </m:e>
                            <m:sup>
                              <m:r>
                                <a:rPr lang="en-US" i="0">
                                  <a:solidFill>
                                    <a:srgbClr val="FF7453"/>
                                  </a:solidFill>
                                  <a:latin typeface="Cambria Math" panose="02040503050406030204" pitchFamily="18" charset="0"/>
                                </a:rPr>
                                <m:t>2</m:t>
                              </m:r>
                            </m:sup>
                          </m:sSup>
                        </m:e>
                      </m:d>
                      <m:r>
                        <m:rPr>
                          <m:sty m:val="p"/>
                        </m:rPr>
                        <a:rPr lang="en-US" i="0">
                          <a:solidFill>
                            <a:schemeClr val="bg1"/>
                          </a:solidFill>
                          <a:latin typeface="Cambria Math" panose="02040503050406030204" pitchFamily="18" charset="0"/>
                        </a:rPr>
                        <m:t>∇</m:t>
                      </m:r>
                      <m:d>
                        <m:dPr>
                          <m:ctrlPr>
                            <a:rPr lang="en-US" i="1">
                              <a:solidFill>
                                <a:schemeClr val="bg1"/>
                              </a:solidFill>
                              <a:latin typeface="Cambria Math" panose="02040503050406030204" pitchFamily="18" charset="0"/>
                            </a:rPr>
                          </m:ctrlPr>
                        </m:dPr>
                        <m:e>
                          <m:r>
                            <m:rPr>
                              <m:sty m:val="p"/>
                            </m:rPr>
                            <a:rPr lang="en-US" i="0">
                              <a:solidFill>
                                <a:schemeClr val="bg1"/>
                              </a:solidFill>
                              <a:latin typeface="Cambria Math" panose="02040503050406030204" pitchFamily="18" charset="0"/>
                            </a:rPr>
                            <m:t>∇</m:t>
                          </m:r>
                          <m:r>
                            <a:rPr lang="en-US" i="0">
                              <a:solidFill>
                                <a:schemeClr val="bg1"/>
                              </a:solidFill>
                              <a:latin typeface="Cambria Math" panose="02040503050406030204" pitchFamily="18" charset="0"/>
                            </a:rPr>
                            <m:t>⋅</m:t>
                          </m:r>
                          <m:r>
                            <a:rPr lang="en-US" b="1" i="1">
                              <a:solidFill>
                                <a:schemeClr val="bg1"/>
                              </a:solidFill>
                              <a:latin typeface="Cambria Math" panose="02040503050406030204" pitchFamily="18" charset="0"/>
                            </a:rPr>
                            <m:t>𝒖</m:t>
                          </m:r>
                        </m:e>
                      </m:d>
                      <m:r>
                        <a:rPr lang="en-US" b="0" i="0">
                          <a:solidFill>
                            <a:schemeClr val="bg1"/>
                          </a:solidFill>
                          <a:latin typeface="Cambria Math" panose="02040503050406030204" pitchFamily="18" charset="0"/>
                        </a:rPr>
                        <m:t>+</m:t>
                      </m:r>
                      <m:r>
                        <a:rPr lang="en-US" b="0" i="1">
                          <a:solidFill>
                            <a:schemeClr val="bg1"/>
                          </a:solidFill>
                          <a:latin typeface="Cambria Math" panose="02040503050406030204" pitchFamily="18" charset="0"/>
                        </a:rPr>
                        <m:t>𝜇</m:t>
                      </m:r>
                      <m:d>
                        <m:dPr>
                          <m:ctrlPr>
                            <a:rPr lang="en-US" b="0" i="1">
                              <a:solidFill>
                                <a:schemeClr val="bg1"/>
                              </a:solidFill>
                              <a:latin typeface="Cambria Math" panose="02040503050406030204" pitchFamily="18" charset="0"/>
                            </a:rPr>
                          </m:ctrlPr>
                        </m:dPr>
                        <m:e>
                          <m:r>
                            <a:rPr lang="en-US" b="0" i="0">
                              <a:solidFill>
                                <a:schemeClr val="bg1"/>
                              </a:solidFill>
                              <a:latin typeface="Cambria Math" panose="02040503050406030204" pitchFamily="18" charset="0"/>
                            </a:rPr>
                            <m:t>1</m:t>
                          </m:r>
                          <m:r>
                            <a:rPr lang="en-US" b="0" i="0" smtClean="0">
                              <a:solidFill>
                                <a:srgbClr val="FF7453"/>
                              </a:solidFill>
                              <a:latin typeface="Cambria Math" panose="02040503050406030204" pitchFamily="18" charset="0"/>
                            </a:rPr>
                            <m:t>−</m:t>
                          </m:r>
                          <m:sSubSup>
                            <m:sSubSupPr>
                              <m:ctrlPr>
                                <a:rPr lang="en-US" b="0" i="1">
                                  <a:solidFill>
                                    <a:srgbClr val="FF7453"/>
                                  </a:solidFill>
                                  <a:latin typeface="Cambria Math" panose="02040503050406030204" pitchFamily="18" charset="0"/>
                                </a:rPr>
                              </m:ctrlPr>
                            </m:sSubSupPr>
                            <m:e>
                              <m:r>
                                <a:rPr lang="en-US" b="0" i="1">
                                  <a:solidFill>
                                    <a:srgbClr val="FF7453"/>
                                  </a:solidFill>
                                  <a:latin typeface="Cambria Math" panose="02040503050406030204" pitchFamily="18" charset="0"/>
                                </a:rPr>
                                <m:t>𝑙</m:t>
                              </m:r>
                            </m:e>
                            <m:sub>
                              <m:r>
                                <a:rPr lang="en-US" b="0" i="0">
                                  <a:solidFill>
                                    <a:srgbClr val="FF7453"/>
                                  </a:solidFill>
                                  <a:latin typeface="Cambria Math" panose="02040503050406030204" pitchFamily="18" charset="0"/>
                                </a:rPr>
                                <m:t>2</m:t>
                              </m:r>
                            </m:sub>
                            <m:sup>
                              <m:r>
                                <a:rPr lang="en-US" b="0" i="0">
                                  <a:solidFill>
                                    <a:srgbClr val="FF7453"/>
                                  </a:solidFill>
                                  <a:latin typeface="Cambria Math" panose="02040503050406030204" pitchFamily="18" charset="0"/>
                                </a:rPr>
                                <m:t>2</m:t>
                              </m:r>
                            </m:sup>
                          </m:sSubSup>
                          <m:sSup>
                            <m:sSupPr>
                              <m:ctrlPr>
                                <a:rPr lang="en-US" b="0" i="1">
                                  <a:solidFill>
                                    <a:srgbClr val="FF7453"/>
                                  </a:solidFill>
                                  <a:latin typeface="Cambria Math" panose="02040503050406030204" pitchFamily="18" charset="0"/>
                                </a:rPr>
                              </m:ctrlPr>
                            </m:sSupPr>
                            <m:e>
                              <m:r>
                                <m:rPr>
                                  <m:sty m:val="p"/>
                                </m:rPr>
                                <a:rPr lang="en-US" b="0" i="0">
                                  <a:solidFill>
                                    <a:srgbClr val="FF7453"/>
                                  </a:solidFill>
                                  <a:latin typeface="Cambria Math" panose="02040503050406030204" pitchFamily="18" charset="0"/>
                                </a:rPr>
                                <m:t>∇</m:t>
                              </m:r>
                            </m:e>
                            <m:sup>
                              <m:r>
                                <a:rPr lang="en-US" b="0" i="0">
                                  <a:solidFill>
                                    <a:srgbClr val="FF7453"/>
                                  </a:solidFill>
                                  <a:latin typeface="Cambria Math" panose="02040503050406030204" pitchFamily="18" charset="0"/>
                                </a:rPr>
                                <m:t>2</m:t>
                              </m:r>
                            </m:sup>
                          </m:sSup>
                        </m:e>
                      </m:d>
                      <m:sSup>
                        <m:sSupPr>
                          <m:ctrlPr>
                            <a:rPr lang="en-US" b="0" i="1">
                              <a:solidFill>
                                <a:schemeClr val="bg1"/>
                              </a:solidFill>
                              <a:latin typeface="Cambria Math" panose="02040503050406030204" pitchFamily="18" charset="0"/>
                            </a:rPr>
                          </m:ctrlPr>
                        </m:sSupPr>
                        <m:e>
                          <m:r>
                            <m:rPr>
                              <m:sty m:val="p"/>
                            </m:rPr>
                            <a:rPr lang="en-US" b="0" i="0">
                              <a:solidFill>
                                <a:schemeClr val="bg1"/>
                              </a:solidFill>
                              <a:latin typeface="Cambria Math" panose="02040503050406030204" pitchFamily="18" charset="0"/>
                            </a:rPr>
                            <m:t>∇</m:t>
                          </m:r>
                        </m:e>
                        <m:sup>
                          <m:r>
                            <a:rPr lang="en-US" b="0" i="0">
                              <a:solidFill>
                                <a:schemeClr val="bg1"/>
                              </a:solidFill>
                              <a:latin typeface="Cambria Math" panose="02040503050406030204" pitchFamily="18" charset="0"/>
                            </a:rPr>
                            <m:t>2</m:t>
                          </m:r>
                        </m:sup>
                      </m:sSup>
                      <m:r>
                        <a:rPr lang="en-US" b="1" i="1">
                          <a:solidFill>
                            <a:schemeClr val="bg1"/>
                          </a:solidFill>
                          <a:latin typeface="Cambria Math" panose="02040503050406030204" pitchFamily="18" charset="0"/>
                        </a:rPr>
                        <m:t>𝒖</m:t>
                      </m:r>
                      <m:r>
                        <a:rPr lang="en-US" b="0" i="0">
                          <a:solidFill>
                            <a:schemeClr val="bg1"/>
                          </a:solidFill>
                          <a:latin typeface="Cambria Math" panose="02040503050406030204" pitchFamily="18" charset="0"/>
                        </a:rPr>
                        <m:t>=0</m:t>
                      </m:r>
                    </m:oMath>
                  </m:oMathPara>
                </a14:m>
                <a:endParaRPr lang="en-US" b="0" dirty="0">
                  <a:solidFill>
                    <a:schemeClr val="bg1"/>
                  </a:solidFill>
                </a:endParaRPr>
              </a:p>
              <a:p>
                <a:endParaRPr lang="cs-CZ" b="0" dirty="0">
                  <a:solidFill>
                    <a:schemeClr val="bg1"/>
                  </a:solidFill>
                </a:endParaRPr>
              </a:p>
              <a:p>
                <a:pPr/>
                <a14:m>
                  <m:oMathPara xmlns:m="http://schemas.openxmlformats.org/officeDocument/2006/math">
                    <m:oMathParaPr>
                      <m:jc m:val="centerGroup"/>
                    </m:oMathParaPr>
                    <m:oMath xmlns:m="http://schemas.openxmlformats.org/officeDocument/2006/math">
                      <m:sSup>
                        <m:sSupPr>
                          <m:ctrlPr>
                            <a:rPr lang="en-US" i="1" smtClean="0">
                              <a:solidFill>
                                <a:schemeClr val="bg1"/>
                              </a:solidFill>
                              <a:latin typeface="Cambria Math" panose="02040503050406030204" pitchFamily="18" charset="0"/>
                            </a:rPr>
                          </m:ctrlPr>
                        </m:sSupPr>
                        <m:e>
                          <m:r>
                            <m:rPr>
                              <m:sty m:val="p"/>
                            </m:rPr>
                            <a:rPr lang="en-US">
                              <a:solidFill>
                                <a:schemeClr val="bg1"/>
                              </a:solidFill>
                              <a:latin typeface="Cambria Math" panose="02040503050406030204" pitchFamily="18" charset="0"/>
                            </a:rPr>
                            <m:t>∇</m:t>
                          </m:r>
                        </m:e>
                        <m:sup>
                          <m:r>
                            <a:rPr lang="en-US" i="0">
                              <a:solidFill>
                                <a:schemeClr val="bg1"/>
                              </a:solidFill>
                              <a:latin typeface="Cambria Math" panose="02040503050406030204" pitchFamily="18" charset="0"/>
                            </a:rPr>
                            <m:t>2</m:t>
                          </m:r>
                        </m:sup>
                      </m:sSup>
                      <m:d>
                        <m:dPr>
                          <m:ctrlPr>
                            <a:rPr lang="en-US" i="1">
                              <a:solidFill>
                                <a:schemeClr val="bg1"/>
                              </a:solidFill>
                              <a:latin typeface="Cambria Math" panose="02040503050406030204" pitchFamily="18" charset="0"/>
                            </a:rPr>
                          </m:ctrlPr>
                        </m:dPr>
                        <m:e>
                          <m:r>
                            <a:rPr lang="en-US" i="1">
                              <a:solidFill>
                                <a:schemeClr val="bg1"/>
                              </a:solidFill>
                              <a:latin typeface="Cambria Math" panose="02040503050406030204" pitchFamily="18" charset="0"/>
                            </a:rPr>
                            <m:t>𝑎</m:t>
                          </m:r>
                          <m:r>
                            <a:rPr lang="en-US" i="1">
                              <a:solidFill>
                                <a:schemeClr val="bg1"/>
                              </a:solidFill>
                              <a:latin typeface="Cambria Math" panose="02040503050406030204" pitchFamily="18" charset="0"/>
                            </a:rPr>
                            <m:t>𝜖𝜑</m:t>
                          </m:r>
                          <m:r>
                            <a:rPr lang="en-US" i="0">
                              <a:solidFill>
                                <a:schemeClr val="bg1"/>
                              </a:solidFill>
                              <a:latin typeface="Cambria Math" panose="02040503050406030204" pitchFamily="18" charset="0"/>
                            </a:rPr>
                            <m:t>+</m:t>
                          </m:r>
                          <m:r>
                            <a:rPr lang="en-US" i="1">
                              <a:solidFill>
                                <a:schemeClr val="bg1"/>
                              </a:solidFill>
                              <a:latin typeface="Cambria Math" panose="02040503050406030204" pitchFamily="18" charset="0"/>
                            </a:rPr>
                            <m:t>𝑓</m:t>
                          </m:r>
                          <m:r>
                            <m:rPr>
                              <m:sty m:val="p"/>
                            </m:rPr>
                            <a:rPr lang="en-US" i="0">
                              <a:solidFill>
                                <a:schemeClr val="bg1"/>
                              </a:solidFill>
                              <a:latin typeface="Cambria Math" panose="02040503050406030204" pitchFamily="18" charset="0"/>
                            </a:rPr>
                            <m:t>∇</m:t>
                          </m:r>
                          <m:r>
                            <a:rPr lang="en-US" i="0">
                              <a:solidFill>
                                <a:schemeClr val="bg1"/>
                              </a:solidFill>
                              <a:latin typeface="Cambria Math" panose="02040503050406030204" pitchFamily="18" charset="0"/>
                            </a:rPr>
                            <m:t>⋅</m:t>
                          </m:r>
                          <m:r>
                            <a:rPr lang="en-US" b="1" i="1">
                              <a:solidFill>
                                <a:schemeClr val="bg1"/>
                              </a:solidFill>
                              <a:latin typeface="Cambria Math" panose="02040503050406030204" pitchFamily="18" charset="0"/>
                            </a:rPr>
                            <m:t>𝒖</m:t>
                          </m:r>
                        </m:e>
                      </m:d>
                      <m:r>
                        <a:rPr lang="en-US" b="0" i="0">
                          <a:solidFill>
                            <a:schemeClr val="bg1"/>
                          </a:solidFill>
                          <a:latin typeface="Cambria Math" panose="02040503050406030204" pitchFamily="18" charset="0"/>
                        </a:rPr>
                        <m:t>=0</m:t>
                      </m:r>
                    </m:oMath>
                  </m:oMathPara>
                </a14:m>
                <a:endParaRPr lang="en-US" dirty="0">
                  <a:solidFill>
                    <a:schemeClr val="bg1"/>
                  </a:solidFill>
                </a:endParaRPr>
              </a:p>
            </p:txBody>
          </p:sp>
        </mc:Choice>
        <mc:Fallback xmlns="">
          <p:sp>
            <p:nvSpPr>
              <p:cNvPr id="12" name="TextovéPole 11">
                <a:extLst>
                  <a:ext uri="{FF2B5EF4-FFF2-40B4-BE49-F238E27FC236}">
                    <a16:creationId xmlns:a16="http://schemas.microsoft.com/office/drawing/2014/main" id="{E62ABADC-E92E-4620-B2DC-69B062B3E1FC}"/>
                  </a:ext>
                </a:extLst>
              </p:cNvPr>
              <p:cNvSpPr txBox="1">
                <a:spLocks noRot="1" noChangeAspect="1" noMove="1" noResize="1" noEditPoints="1" noAdjustHandles="1" noChangeArrowheads="1" noChangeShapeType="1" noTextEdit="1"/>
              </p:cNvSpPr>
              <p:nvPr/>
            </p:nvSpPr>
            <p:spPr>
              <a:xfrm>
                <a:off x="3496491" y="1720357"/>
                <a:ext cx="5199017" cy="927049"/>
              </a:xfrm>
              <a:prstGeom prst="rect">
                <a:avLst/>
              </a:prstGeom>
              <a:blipFill>
                <a:blip r:embed="rId6"/>
                <a:stretch>
                  <a:fillRect b="-5263"/>
                </a:stretch>
              </a:blipFill>
              <a:ln w="38100">
                <a:noFill/>
              </a:ln>
            </p:spPr>
            <p:txBody>
              <a:bodyPr/>
              <a:lstStyle/>
              <a:p>
                <a:r>
                  <a:rPr lang="en-US">
                    <a:noFill/>
                  </a:rPr>
                  <a:t> </a:t>
                </a:r>
              </a:p>
            </p:txBody>
          </p:sp>
        </mc:Fallback>
      </mc:AlternateContent>
      <p:cxnSp>
        <p:nvCxnSpPr>
          <p:cNvPr id="21" name="Spojnice: zakřivená 20">
            <a:extLst>
              <a:ext uri="{FF2B5EF4-FFF2-40B4-BE49-F238E27FC236}">
                <a16:creationId xmlns:a16="http://schemas.microsoft.com/office/drawing/2014/main" id="{99A835BB-F85C-42E3-B851-050324022FB1}"/>
              </a:ext>
            </a:extLst>
          </p:cNvPr>
          <p:cNvCxnSpPr>
            <a:cxnSpLocks/>
            <a:stCxn id="22" idx="1"/>
          </p:cNvCxnSpPr>
          <p:nvPr/>
        </p:nvCxnSpPr>
        <p:spPr>
          <a:xfrm rot="10800000">
            <a:off x="8788003" y="1879340"/>
            <a:ext cx="835900" cy="421802"/>
          </a:xfrm>
          <a:prstGeom prst="curvedConnector3">
            <a:avLst>
              <a:gd name="adj1" fmla="val 50000"/>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22" name="TextovéPole 21">
            <a:extLst>
              <a:ext uri="{FF2B5EF4-FFF2-40B4-BE49-F238E27FC236}">
                <a16:creationId xmlns:a16="http://schemas.microsoft.com/office/drawing/2014/main" id="{230A61B5-3048-4991-B21E-AD5310F57C17}"/>
              </a:ext>
            </a:extLst>
          </p:cNvPr>
          <p:cNvSpPr txBox="1"/>
          <p:nvPr/>
        </p:nvSpPr>
        <p:spPr>
          <a:xfrm>
            <a:off x="9623903" y="1700977"/>
            <a:ext cx="1993331" cy="1200329"/>
          </a:xfrm>
          <a:prstGeom prst="rect">
            <a:avLst/>
          </a:prstGeom>
          <a:noFill/>
        </p:spPr>
        <p:txBody>
          <a:bodyPr wrap="square" rtlCol="0">
            <a:spAutoFit/>
          </a:bodyPr>
          <a:lstStyle/>
          <a:p>
            <a:r>
              <a:rPr lang="en-GB" dirty="0">
                <a:solidFill>
                  <a:srgbClr val="FF0000"/>
                </a:solidFill>
                <a:latin typeface="Corbel" panose="020B0503020204020204" pitchFamily="34" charset="0"/>
              </a:rPr>
              <a:t>Classical elasticity,</a:t>
            </a:r>
          </a:p>
          <a:p>
            <a:r>
              <a:rPr lang="en-US" dirty="0">
                <a:solidFill>
                  <a:srgbClr val="FF0000"/>
                </a:solidFill>
                <a:latin typeface="Corbel" panose="020B0503020204020204" pitchFamily="34" charset="0"/>
              </a:rPr>
              <a:t>neglecting</a:t>
            </a:r>
            <a:r>
              <a:rPr lang="cs-CZ" dirty="0">
                <a:solidFill>
                  <a:srgbClr val="FF0000"/>
                </a:solidFill>
                <a:latin typeface="Corbel" panose="020B0503020204020204" pitchFamily="34" charset="0"/>
              </a:rPr>
              <a:t> </a:t>
            </a:r>
            <a:r>
              <a:rPr lang="en-GB" dirty="0">
                <a:solidFill>
                  <a:srgbClr val="FF0000"/>
                </a:solidFill>
                <a:latin typeface="Corbel" panose="020B0503020204020204" pitchFamily="34" charset="0"/>
              </a:rPr>
              <a:t>strain gradients out of the process zone</a:t>
            </a:r>
            <a:endParaRPr lang="en-GB" sz="1800" dirty="0">
              <a:solidFill>
                <a:srgbClr val="FF0000"/>
              </a:solidFill>
              <a:latin typeface="Corbel" panose="020B0503020204020204" pitchFamily="34" charset="0"/>
            </a:endParaRPr>
          </a:p>
        </p:txBody>
      </p:sp>
    </p:spTree>
    <p:extLst>
      <p:ext uri="{BB962C8B-B14F-4D97-AF65-F5344CB8AC3E}">
        <p14:creationId xmlns:p14="http://schemas.microsoft.com/office/powerpoint/2010/main" val="4037198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12C985A5-453D-42F6-BD75-7EAFD0A42938}"/>
              </a:ext>
            </a:extLst>
          </p:cNvPr>
          <p:cNvSpPr txBox="1"/>
          <p:nvPr/>
        </p:nvSpPr>
        <p:spPr>
          <a:xfrm>
            <a:off x="0" y="6485860"/>
            <a:ext cx="12192000" cy="369332"/>
          </a:xfrm>
          <a:prstGeom prst="rect">
            <a:avLst/>
          </a:prstGeom>
          <a:noFill/>
        </p:spPr>
        <p:txBody>
          <a:bodyPr wrap="square" rtlCol="0">
            <a:spAutoFit/>
          </a:bodyPr>
          <a:lstStyle/>
          <a:p>
            <a:pPr algn="ctr"/>
            <a:r>
              <a:rPr lang="en-US" dirty="0">
                <a:solidFill>
                  <a:schemeClr val="tx1">
                    <a:lumMod val="50000"/>
                    <a:lumOff val="50000"/>
                  </a:schemeClr>
                </a:solidFill>
                <a:latin typeface="Corbel" panose="020B0503020204020204" pitchFamily="34" charset="0"/>
              </a:rPr>
              <a:t>LUND UNIVERSITY</a:t>
            </a:r>
            <a:r>
              <a:rPr lang="cs-CZ" dirty="0">
                <a:solidFill>
                  <a:schemeClr val="tx1">
                    <a:lumMod val="50000"/>
                    <a:lumOff val="50000"/>
                  </a:schemeClr>
                </a:solidFill>
                <a:latin typeface="Corbel" panose="020B0503020204020204" pitchFamily="34" charset="0"/>
              </a:rPr>
              <a:t>, </a:t>
            </a:r>
            <a:r>
              <a:rPr lang="en-US" dirty="0">
                <a:solidFill>
                  <a:schemeClr val="tx1">
                    <a:lumMod val="50000"/>
                    <a:lumOff val="50000"/>
                  </a:schemeClr>
                </a:solidFill>
                <a:latin typeface="Corbel" panose="020B0503020204020204" pitchFamily="34" charset="0"/>
              </a:rPr>
              <a:t>Department of Mechanical Engineering Sciences</a:t>
            </a:r>
            <a:r>
              <a:rPr lang="cs-CZ" dirty="0">
                <a:solidFill>
                  <a:schemeClr val="tx1">
                    <a:lumMod val="50000"/>
                    <a:lumOff val="50000"/>
                  </a:schemeClr>
                </a:solidFill>
                <a:latin typeface="Corbel" panose="020B0503020204020204" pitchFamily="34" charset="0"/>
              </a:rPr>
              <a:t>, </a:t>
            </a:r>
            <a:r>
              <a:rPr lang="en-US" dirty="0">
                <a:solidFill>
                  <a:schemeClr val="tx1">
                    <a:lumMod val="50000"/>
                    <a:lumOff val="50000"/>
                  </a:schemeClr>
                </a:solidFill>
                <a:latin typeface="Corbel" panose="020B0503020204020204" pitchFamily="34" charset="0"/>
              </a:rPr>
              <a:t>September</a:t>
            </a:r>
            <a:r>
              <a:rPr lang="cs-CZ" dirty="0">
                <a:solidFill>
                  <a:schemeClr val="tx1">
                    <a:lumMod val="50000"/>
                    <a:lumOff val="50000"/>
                  </a:schemeClr>
                </a:solidFill>
                <a:latin typeface="Corbel" panose="020B0503020204020204" pitchFamily="34" charset="0"/>
              </a:rPr>
              <a:t> 2024</a:t>
            </a:r>
            <a:endParaRPr lang="en-US" dirty="0">
              <a:solidFill>
                <a:schemeClr val="tx1">
                  <a:lumMod val="50000"/>
                  <a:lumOff val="50000"/>
                </a:schemeClr>
              </a:solidFill>
              <a:latin typeface="Corbel" panose="020B0503020204020204" pitchFamily="34" charset="0"/>
            </a:endParaRPr>
          </a:p>
        </p:txBody>
      </p:sp>
      <p:pic>
        <p:nvPicPr>
          <p:cNvPr id="5" name="Picture 4">
            <a:extLst>
              <a:ext uri="{FF2B5EF4-FFF2-40B4-BE49-F238E27FC236}">
                <a16:creationId xmlns:a16="http://schemas.microsoft.com/office/drawing/2014/main" id="{33641377-FBF7-44D7-8F7C-E8F5F81E27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11008924" y="176186"/>
            <a:ext cx="922424" cy="9263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6A8C07B1-6C16-4D4C-A424-04644FD77A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260652" y="408882"/>
            <a:ext cx="1348477" cy="460959"/>
          </a:xfrm>
          <a:prstGeom prst="rect">
            <a:avLst/>
          </a:prstGeom>
          <a:noFill/>
          <a:ln w="9525">
            <a:noFill/>
            <a:miter lim="800000"/>
            <a:headEnd/>
            <a:tailEnd/>
          </a:ln>
        </p:spPr>
      </p:pic>
      <p:sp>
        <p:nvSpPr>
          <p:cNvPr id="13" name="TextovéPole 12">
            <a:extLst>
              <a:ext uri="{FF2B5EF4-FFF2-40B4-BE49-F238E27FC236}">
                <a16:creationId xmlns:a16="http://schemas.microsoft.com/office/drawing/2014/main" id="{2CD2C8EF-3B46-4C1F-B89D-B04AB5E726D0}"/>
              </a:ext>
            </a:extLst>
          </p:cNvPr>
          <p:cNvSpPr txBox="1"/>
          <p:nvPr/>
        </p:nvSpPr>
        <p:spPr>
          <a:xfrm>
            <a:off x="-4" y="579316"/>
            <a:ext cx="12192000" cy="523220"/>
          </a:xfrm>
          <a:prstGeom prst="rect">
            <a:avLst/>
          </a:prstGeom>
          <a:noFill/>
        </p:spPr>
        <p:txBody>
          <a:bodyPr wrap="square">
            <a:spAutoFit/>
          </a:bodyPr>
          <a:lstStyle/>
          <a:p>
            <a:pPr algn="ctr"/>
            <a:r>
              <a:rPr lang="en-US" sz="2800" b="1" dirty="0">
                <a:latin typeface="Corbel" panose="020B0503020204020204" pitchFamily="34" charset="0"/>
              </a:rPr>
              <a:t>Outer solution for crack</a:t>
            </a:r>
          </a:p>
        </p:txBody>
      </p:sp>
      <mc:AlternateContent xmlns:mc="http://schemas.openxmlformats.org/markup-compatibility/2006" xmlns:a14="http://schemas.microsoft.com/office/drawing/2010/main">
        <mc:Choice Requires="a14">
          <p:sp>
            <p:nvSpPr>
              <p:cNvPr id="12" name="TextovéPole 11">
                <a:extLst>
                  <a:ext uri="{FF2B5EF4-FFF2-40B4-BE49-F238E27FC236}">
                    <a16:creationId xmlns:a16="http://schemas.microsoft.com/office/drawing/2014/main" id="{E62ABADC-E92E-4620-B2DC-69B062B3E1FC}"/>
                  </a:ext>
                </a:extLst>
              </p:cNvPr>
              <p:cNvSpPr txBox="1"/>
              <p:nvPr/>
            </p:nvSpPr>
            <p:spPr>
              <a:xfrm>
                <a:off x="3496491" y="1720357"/>
                <a:ext cx="5199017" cy="927049"/>
              </a:xfrm>
              <a:prstGeom prst="rect">
                <a:avLst/>
              </a:prstGeom>
              <a:solidFill>
                <a:srgbClr val="FF0000"/>
              </a:solidFill>
              <a:ln w="38100">
                <a:noFill/>
              </a:ln>
            </p:spPr>
            <p:txBody>
              <a:bodyPr wrap="square">
                <a:spAutoFit/>
              </a:bodyPr>
              <a:lstStyle/>
              <a:p>
                <a:pPr/>
                <a14:m>
                  <m:oMathPara xmlns:m="http://schemas.openxmlformats.org/officeDocument/2006/math">
                    <m:oMathParaPr>
                      <m:jc m:val="centerGroup"/>
                    </m:oMathParaPr>
                    <m:oMath xmlns:m="http://schemas.openxmlformats.org/officeDocument/2006/math">
                      <m:d>
                        <m:dPr>
                          <m:ctrlPr>
                            <a:rPr lang="en-US" i="1" smtClean="0">
                              <a:solidFill>
                                <a:schemeClr val="bg1"/>
                              </a:solidFill>
                              <a:latin typeface="Cambria Math" panose="02040503050406030204" pitchFamily="18" charset="0"/>
                            </a:rPr>
                          </m:ctrlPr>
                        </m:dPr>
                        <m:e>
                          <m:r>
                            <a:rPr lang="en-US" i="1">
                              <a:solidFill>
                                <a:schemeClr val="bg1"/>
                              </a:solidFill>
                              <a:latin typeface="Cambria Math" panose="02040503050406030204" pitchFamily="18" charset="0"/>
                            </a:rPr>
                            <m:t>𝜆</m:t>
                          </m:r>
                          <m:r>
                            <a:rPr lang="en-US" i="0">
                              <a:solidFill>
                                <a:schemeClr val="bg1"/>
                              </a:solidFill>
                              <a:latin typeface="Cambria Math" panose="02040503050406030204" pitchFamily="18" charset="0"/>
                            </a:rPr>
                            <m:t>+</m:t>
                          </m:r>
                          <m:r>
                            <a:rPr lang="en-US" i="1">
                              <a:solidFill>
                                <a:schemeClr val="bg1"/>
                              </a:solidFill>
                              <a:latin typeface="Cambria Math" panose="02040503050406030204" pitchFamily="18" charset="0"/>
                            </a:rPr>
                            <m:t>𝜇</m:t>
                          </m:r>
                        </m:e>
                      </m:d>
                      <m:d>
                        <m:dPr>
                          <m:ctrlPr>
                            <a:rPr lang="en-US" i="1">
                              <a:solidFill>
                                <a:schemeClr val="bg1"/>
                              </a:solidFill>
                              <a:latin typeface="Cambria Math" panose="02040503050406030204" pitchFamily="18" charset="0"/>
                            </a:rPr>
                          </m:ctrlPr>
                        </m:dPr>
                        <m:e>
                          <m:r>
                            <a:rPr lang="en-US" i="0">
                              <a:solidFill>
                                <a:schemeClr val="bg1"/>
                              </a:solidFill>
                              <a:latin typeface="Cambria Math" panose="02040503050406030204" pitchFamily="18" charset="0"/>
                            </a:rPr>
                            <m:t>1</m:t>
                          </m:r>
                          <m:r>
                            <a:rPr lang="en-US" i="0" smtClean="0">
                              <a:solidFill>
                                <a:srgbClr val="FF7453"/>
                              </a:solidFill>
                              <a:latin typeface="Cambria Math" panose="02040503050406030204" pitchFamily="18" charset="0"/>
                            </a:rPr>
                            <m:t>−</m:t>
                          </m:r>
                          <m:sSubSup>
                            <m:sSubSupPr>
                              <m:ctrlPr>
                                <a:rPr lang="en-US" i="1">
                                  <a:solidFill>
                                    <a:srgbClr val="FF7453"/>
                                  </a:solidFill>
                                  <a:latin typeface="Cambria Math" panose="02040503050406030204" pitchFamily="18" charset="0"/>
                                </a:rPr>
                              </m:ctrlPr>
                            </m:sSubSupPr>
                            <m:e>
                              <m:r>
                                <a:rPr lang="en-US" i="1">
                                  <a:solidFill>
                                    <a:srgbClr val="FF7453"/>
                                  </a:solidFill>
                                  <a:latin typeface="Cambria Math" panose="02040503050406030204" pitchFamily="18" charset="0"/>
                                </a:rPr>
                                <m:t>𝑙</m:t>
                              </m:r>
                            </m:e>
                            <m:sub>
                              <m:r>
                                <a:rPr lang="en-US" i="0">
                                  <a:solidFill>
                                    <a:srgbClr val="FF7453"/>
                                  </a:solidFill>
                                  <a:latin typeface="Cambria Math" panose="02040503050406030204" pitchFamily="18" charset="0"/>
                                </a:rPr>
                                <m:t>1</m:t>
                              </m:r>
                            </m:sub>
                            <m:sup>
                              <m:r>
                                <a:rPr lang="en-US" i="0">
                                  <a:solidFill>
                                    <a:srgbClr val="FF7453"/>
                                  </a:solidFill>
                                  <a:latin typeface="Cambria Math" panose="02040503050406030204" pitchFamily="18" charset="0"/>
                                </a:rPr>
                                <m:t>2</m:t>
                              </m:r>
                            </m:sup>
                          </m:sSubSup>
                          <m:sSup>
                            <m:sSupPr>
                              <m:ctrlPr>
                                <a:rPr lang="en-US" i="1">
                                  <a:solidFill>
                                    <a:srgbClr val="FF7453"/>
                                  </a:solidFill>
                                  <a:latin typeface="Cambria Math" panose="02040503050406030204" pitchFamily="18" charset="0"/>
                                </a:rPr>
                              </m:ctrlPr>
                            </m:sSupPr>
                            <m:e>
                              <m:r>
                                <m:rPr>
                                  <m:sty m:val="p"/>
                                </m:rPr>
                                <a:rPr lang="en-US" i="0">
                                  <a:solidFill>
                                    <a:srgbClr val="FF7453"/>
                                  </a:solidFill>
                                  <a:latin typeface="Cambria Math" panose="02040503050406030204" pitchFamily="18" charset="0"/>
                                </a:rPr>
                                <m:t>∇</m:t>
                              </m:r>
                            </m:e>
                            <m:sup>
                              <m:r>
                                <a:rPr lang="en-US" i="0">
                                  <a:solidFill>
                                    <a:srgbClr val="FF7453"/>
                                  </a:solidFill>
                                  <a:latin typeface="Cambria Math" panose="02040503050406030204" pitchFamily="18" charset="0"/>
                                </a:rPr>
                                <m:t>2</m:t>
                              </m:r>
                            </m:sup>
                          </m:sSup>
                        </m:e>
                      </m:d>
                      <m:r>
                        <m:rPr>
                          <m:sty m:val="p"/>
                        </m:rPr>
                        <a:rPr lang="en-US" i="0">
                          <a:solidFill>
                            <a:schemeClr val="bg1"/>
                          </a:solidFill>
                          <a:latin typeface="Cambria Math" panose="02040503050406030204" pitchFamily="18" charset="0"/>
                        </a:rPr>
                        <m:t>∇</m:t>
                      </m:r>
                      <m:d>
                        <m:dPr>
                          <m:ctrlPr>
                            <a:rPr lang="en-US" i="1">
                              <a:solidFill>
                                <a:schemeClr val="bg1"/>
                              </a:solidFill>
                              <a:latin typeface="Cambria Math" panose="02040503050406030204" pitchFamily="18" charset="0"/>
                            </a:rPr>
                          </m:ctrlPr>
                        </m:dPr>
                        <m:e>
                          <m:r>
                            <m:rPr>
                              <m:sty m:val="p"/>
                            </m:rPr>
                            <a:rPr lang="en-US" i="0">
                              <a:solidFill>
                                <a:schemeClr val="bg1"/>
                              </a:solidFill>
                              <a:latin typeface="Cambria Math" panose="02040503050406030204" pitchFamily="18" charset="0"/>
                            </a:rPr>
                            <m:t>∇</m:t>
                          </m:r>
                          <m:r>
                            <a:rPr lang="en-US" i="0">
                              <a:solidFill>
                                <a:schemeClr val="bg1"/>
                              </a:solidFill>
                              <a:latin typeface="Cambria Math" panose="02040503050406030204" pitchFamily="18" charset="0"/>
                            </a:rPr>
                            <m:t>⋅</m:t>
                          </m:r>
                          <m:r>
                            <a:rPr lang="en-US" b="1" i="1">
                              <a:solidFill>
                                <a:schemeClr val="bg1"/>
                              </a:solidFill>
                              <a:latin typeface="Cambria Math" panose="02040503050406030204" pitchFamily="18" charset="0"/>
                            </a:rPr>
                            <m:t>𝒖</m:t>
                          </m:r>
                        </m:e>
                      </m:d>
                      <m:r>
                        <a:rPr lang="en-US" b="0" i="0">
                          <a:solidFill>
                            <a:schemeClr val="bg1"/>
                          </a:solidFill>
                          <a:latin typeface="Cambria Math" panose="02040503050406030204" pitchFamily="18" charset="0"/>
                        </a:rPr>
                        <m:t>+</m:t>
                      </m:r>
                      <m:r>
                        <a:rPr lang="en-US" b="0" i="1">
                          <a:solidFill>
                            <a:schemeClr val="bg1"/>
                          </a:solidFill>
                          <a:latin typeface="Cambria Math" panose="02040503050406030204" pitchFamily="18" charset="0"/>
                        </a:rPr>
                        <m:t>𝜇</m:t>
                      </m:r>
                      <m:d>
                        <m:dPr>
                          <m:ctrlPr>
                            <a:rPr lang="en-US" b="0" i="1">
                              <a:solidFill>
                                <a:schemeClr val="bg1"/>
                              </a:solidFill>
                              <a:latin typeface="Cambria Math" panose="02040503050406030204" pitchFamily="18" charset="0"/>
                            </a:rPr>
                          </m:ctrlPr>
                        </m:dPr>
                        <m:e>
                          <m:r>
                            <a:rPr lang="en-US" b="0" i="0">
                              <a:solidFill>
                                <a:schemeClr val="bg1"/>
                              </a:solidFill>
                              <a:latin typeface="Cambria Math" panose="02040503050406030204" pitchFamily="18" charset="0"/>
                            </a:rPr>
                            <m:t>1</m:t>
                          </m:r>
                          <m:r>
                            <a:rPr lang="en-US" b="0" i="0" smtClean="0">
                              <a:solidFill>
                                <a:srgbClr val="FF7453"/>
                              </a:solidFill>
                              <a:latin typeface="Cambria Math" panose="02040503050406030204" pitchFamily="18" charset="0"/>
                            </a:rPr>
                            <m:t>−</m:t>
                          </m:r>
                          <m:sSubSup>
                            <m:sSubSupPr>
                              <m:ctrlPr>
                                <a:rPr lang="en-US" b="0" i="1">
                                  <a:solidFill>
                                    <a:srgbClr val="FF7453"/>
                                  </a:solidFill>
                                  <a:latin typeface="Cambria Math" panose="02040503050406030204" pitchFamily="18" charset="0"/>
                                </a:rPr>
                              </m:ctrlPr>
                            </m:sSubSupPr>
                            <m:e>
                              <m:r>
                                <a:rPr lang="en-US" b="0" i="1">
                                  <a:solidFill>
                                    <a:srgbClr val="FF7453"/>
                                  </a:solidFill>
                                  <a:latin typeface="Cambria Math" panose="02040503050406030204" pitchFamily="18" charset="0"/>
                                </a:rPr>
                                <m:t>𝑙</m:t>
                              </m:r>
                            </m:e>
                            <m:sub>
                              <m:r>
                                <a:rPr lang="en-US" b="0" i="0">
                                  <a:solidFill>
                                    <a:srgbClr val="FF7453"/>
                                  </a:solidFill>
                                  <a:latin typeface="Cambria Math" panose="02040503050406030204" pitchFamily="18" charset="0"/>
                                </a:rPr>
                                <m:t>2</m:t>
                              </m:r>
                            </m:sub>
                            <m:sup>
                              <m:r>
                                <a:rPr lang="en-US" b="0" i="0">
                                  <a:solidFill>
                                    <a:srgbClr val="FF7453"/>
                                  </a:solidFill>
                                  <a:latin typeface="Cambria Math" panose="02040503050406030204" pitchFamily="18" charset="0"/>
                                </a:rPr>
                                <m:t>2</m:t>
                              </m:r>
                            </m:sup>
                          </m:sSubSup>
                          <m:sSup>
                            <m:sSupPr>
                              <m:ctrlPr>
                                <a:rPr lang="en-US" b="0" i="1">
                                  <a:solidFill>
                                    <a:srgbClr val="FF7453"/>
                                  </a:solidFill>
                                  <a:latin typeface="Cambria Math" panose="02040503050406030204" pitchFamily="18" charset="0"/>
                                </a:rPr>
                              </m:ctrlPr>
                            </m:sSupPr>
                            <m:e>
                              <m:r>
                                <m:rPr>
                                  <m:sty m:val="p"/>
                                </m:rPr>
                                <a:rPr lang="en-US" b="0" i="0">
                                  <a:solidFill>
                                    <a:srgbClr val="FF7453"/>
                                  </a:solidFill>
                                  <a:latin typeface="Cambria Math" panose="02040503050406030204" pitchFamily="18" charset="0"/>
                                </a:rPr>
                                <m:t>∇</m:t>
                              </m:r>
                            </m:e>
                            <m:sup>
                              <m:r>
                                <a:rPr lang="en-US" b="0" i="0">
                                  <a:solidFill>
                                    <a:srgbClr val="FF7453"/>
                                  </a:solidFill>
                                  <a:latin typeface="Cambria Math" panose="02040503050406030204" pitchFamily="18" charset="0"/>
                                </a:rPr>
                                <m:t>2</m:t>
                              </m:r>
                            </m:sup>
                          </m:sSup>
                        </m:e>
                      </m:d>
                      <m:sSup>
                        <m:sSupPr>
                          <m:ctrlPr>
                            <a:rPr lang="en-US" b="0" i="1">
                              <a:solidFill>
                                <a:schemeClr val="bg1"/>
                              </a:solidFill>
                              <a:latin typeface="Cambria Math" panose="02040503050406030204" pitchFamily="18" charset="0"/>
                            </a:rPr>
                          </m:ctrlPr>
                        </m:sSupPr>
                        <m:e>
                          <m:r>
                            <m:rPr>
                              <m:sty m:val="p"/>
                            </m:rPr>
                            <a:rPr lang="en-US" b="0" i="0">
                              <a:solidFill>
                                <a:schemeClr val="bg1"/>
                              </a:solidFill>
                              <a:latin typeface="Cambria Math" panose="02040503050406030204" pitchFamily="18" charset="0"/>
                            </a:rPr>
                            <m:t>∇</m:t>
                          </m:r>
                        </m:e>
                        <m:sup>
                          <m:r>
                            <a:rPr lang="en-US" b="0" i="0">
                              <a:solidFill>
                                <a:schemeClr val="bg1"/>
                              </a:solidFill>
                              <a:latin typeface="Cambria Math" panose="02040503050406030204" pitchFamily="18" charset="0"/>
                            </a:rPr>
                            <m:t>2</m:t>
                          </m:r>
                        </m:sup>
                      </m:sSup>
                      <m:r>
                        <a:rPr lang="en-US" b="1" i="1">
                          <a:solidFill>
                            <a:schemeClr val="bg1"/>
                          </a:solidFill>
                          <a:latin typeface="Cambria Math" panose="02040503050406030204" pitchFamily="18" charset="0"/>
                        </a:rPr>
                        <m:t>𝒖</m:t>
                      </m:r>
                      <m:r>
                        <a:rPr lang="en-US" b="0" i="0">
                          <a:solidFill>
                            <a:schemeClr val="bg1"/>
                          </a:solidFill>
                          <a:latin typeface="Cambria Math" panose="02040503050406030204" pitchFamily="18" charset="0"/>
                        </a:rPr>
                        <m:t>=0</m:t>
                      </m:r>
                    </m:oMath>
                  </m:oMathPara>
                </a14:m>
                <a:endParaRPr lang="en-US" b="0" dirty="0">
                  <a:solidFill>
                    <a:schemeClr val="bg1"/>
                  </a:solidFill>
                </a:endParaRPr>
              </a:p>
              <a:p>
                <a:endParaRPr lang="cs-CZ" b="0" dirty="0">
                  <a:solidFill>
                    <a:schemeClr val="bg1"/>
                  </a:solidFill>
                </a:endParaRPr>
              </a:p>
              <a:p>
                <a:pPr/>
                <a14:m>
                  <m:oMathPara xmlns:m="http://schemas.openxmlformats.org/officeDocument/2006/math">
                    <m:oMathParaPr>
                      <m:jc m:val="centerGroup"/>
                    </m:oMathParaPr>
                    <m:oMath xmlns:m="http://schemas.openxmlformats.org/officeDocument/2006/math">
                      <m:sSup>
                        <m:sSupPr>
                          <m:ctrlPr>
                            <a:rPr lang="en-US" i="1" smtClean="0">
                              <a:solidFill>
                                <a:schemeClr val="bg1"/>
                              </a:solidFill>
                              <a:latin typeface="Cambria Math" panose="02040503050406030204" pitchFamily="18" charset="0"/>
                            </a:rPr>
                          </m:ctrlPr>
                        </m:sSupPr>
                        <m:e>
                          <m:r>
                            <m:rPr>
                              <m:sty m:val="p"/>
                            </m:rPr>
                            <a:rPr lang="en-US">
                              <a:solidFill>
                                <a:schemeClr val="bg1"/>
                              </a:solidFill>
                              <a:latin typeface="Cambria Math" panose="02040503050406030204" pitchFamily="18" charset="0"/>
                            </a:rPr>
                            <m:t>∇</m:t>
                          </m:r>
                        </m:e>
                        <m:sup>
                          <m:r>
                            <a:rPr lang="en-US" i="0">
                              <a:solidFill>
                                <a:schemeClr val="bg1"/>
                              </a:solidFill>
                              <a:latin typeface="Cambria Math" panose="02040503050406030204" pitchFamily="18" charset="0"/>
                            </a:rPr>
                            <m:t>2</m:t>
                          </m:r>
                        </m:sup>
                      </m:sSup>
                      <m:d>
                        <m:dPr>
                          <m:ctrlPr>
                            <a:rPr lang="en-US" i="1">
                              <a:solidFill>
                                <a:schemeClr val="bg1"/>
                              </a:solidFill>
                              <a:latin typeface="Cambria Math" panose="02040503050406030204" pitchFamily="18" charset="0"/>
                            </a:rPr>
                          </m:ctrlPr>
                        </m:dPr>
                        <m:e>
                          <m:r>
                            <a:rPr lang="en-US" i="1">
                              <a:solidFill>
                                <a:schemeClr val="bg1"/>
                              </a:solidFill>
                              <a:latin typeface="Cambria Math" panose="02040503050406030204" pitchFamily="18" charset="0"/>
                            </a:rPr>
                            <m:t>𝑎</m:t>
                          </m:r>
                          <m:r>
                            <a:rPr lang="en-US" i="1">
                              <a:solidFill>
                                <a:schemeClr val="bg1"/>
                              </a:solidFill>
                              <a:latin typeface="Cambria Math" panose="02040503050406030204" pitchFamily="18" charset="0"/>
                            </a:rPr>
                            <m:t>𝜖𝜑</m:t>
                          </m:r>
                          <m:r>
                            <a:rPr lang="en-US" i="0">
                              <a:solidFill>
                                <a:schemeClr val="bg1"/>
                              </a:solidFill>
                              <a:latin typeface="Cambria Math" panose="02040503050406030204" pitchFamily="18" charset="0"/>
                            </a:rPr>
                            <m:t>+</m:t>
                          </m:r>
                          <m:r>
                            <a:rPr lang="en-US" i="1">
                              <a:solidFill>
                                <a:schemeClr val="bg1"/>
                              </a:solidFill>
                              <a:latin typeface="Cambria Math" panose="02040503050406030204" pitchFamily="18" charset="0"/>
                            </a:rPr>
                            <m:t>𝑓</m:t>
                          </m:r>
                          <m:r>
                            <m:rPr>
                              <m:sty m:val="p"/>
                            </m:rPr>
                            <a:rPr lang="en-US" i="0">
                              <a:solidFill>
                                <a:schemeClr val="bg1"/>
                              </a:solidFill>
                              <a:latin typeface="Cambria Math" panose="02040503050406030204" pitchFamily="18" charset="0"/>
                            </a:rPr>
                            <m:t>∇</m:t>
                          </m:r>
                          <m:r>
                            <a:rPr lang="en-US" i="0">
                              <a:solidFill>
                                <a:schemeClr val="bg1"/>
                              </a:solidFill>
                              <a:latin typeface="Cambria Math" panose="02040503050406030204" pitchFamily="18" charset="0"/>
                            </a:rPr>
                            <m:t>⋅</m:t>
                          </m:r>
                          <m:r>
                            <a:rPr lang="en-US" b="1" i="1">
                              <a:solidFill>
                                <a:schemeClr val="bg1"/>
                              </a:solidFill>
                              <a:latin typeface="Cambria Math" panose="02040503050406030204" pitchFamily="18" charset="0"/>
                            </a:rPr>
                            <m:t>𝒖</m:t>
                          </m:r>
                        </m:e>
                      </m:d>
                      <m:r>
                        <a:rPr lang="en-US" b="0" i="0">
                          <a:solidFill>
                            <a:schemeClr val="bg1"/>
                          </a:solidFill>
                          <a:latin typeface="Cambria Math" panose="02040503050406030204" pitchFamily="18" charset="0"/>
                        </a:rPr>
                        <m:t>=0</m:t>
                      </m:r>
                    </m:oMath>
                  </m:oMathPara>
                </a14:m>
                <a:endParaRPr lang="en-US" dirty="0">
                  <a:solidFill>
                    <a:schemeClr val="bg1"/>
                  </a:solidFill>
                </a:endParaRPr>
              </a:p>
            </p:txBody>
          </p:sp>
        </mc:Choice>
        <mc:Fallback xmlns="">
          <p:sp>
            <p:nvSpPr>
              <p:cNvPr id="12" name="TextovéPole 11">
                <a:extLst>
                  <a:ext uri="{FF2B5EF4-FFF2-40B4-BE49-F238E27FC236}">
                    <a16:creationId xmlns:a16="http://schemas.microsoft.com/office/drawing/2014/main" id="{E62ABADC-E92E-4620-B2DC-69B062B3E1FC}"/>
                  </a:ext>
                </a:extLst>
              </p:cNvPr>
              <p:cNvSpPr txBox="1">
                <a:spLocks noRot="1" noChangeAspect="1" noMove="1" noResize="1" noEditPoints="1" noAdjustHandles="1" noChangeArrowheads="1" noChangeShapeType="1" noTextEdit="1"/>
              </p:cNvSpPr>
              <p:nvPr/>
            </p:nvSpPr>
            <p:spPr>
              <a:xfrm>
                <a:off x="3496491" y="1720357"/>
                <a:ext cx="5199017" cy="927049"/>
              </a:xfrm>
              <a:prstGeom prst="rect">
                <a:avLst/>
              </a:prstGeom>
              <a:blipFill>
                <a:blip r:embed="rId5"/>
                <a:stretch>
                  <a:fillRect b="-5263"/>
                </a:stretch>
              </a:blipFill>
              <a:ln w="3810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ovéPole 15">
                <a:extLst>
                  <a:ext uri="{FF2B5EF4-FFF2-40B4-BE49-F238E27FC236}">
                    <a16:creationId xmlns:a16="http://schemas.microsoft.com/office/drawing/2014/main" id="{55526DFD-58C4-4482-A425-F539A8AB01FC}"/>
                  </a:ext>
                </a:extLst>
              </p:cNvPr>
              <p:cNvSpPr txBox="1"/>
              <p:nvPr/>
            </p:nvSpPr>
            <p:spPr>
              <a:xfrm>
                <a:off x="3958043" y="3110145"/>
                <a:ext cx="4275909" cy="71019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solidFill>
                                <a:schemeClr val="tx1"/>
                              </a:solidFill>
                              <a:latin typeface="Cambria Math" panose="02040503050406030204" pitchFamily="18" charset="0"/>
                            </a:rPr>
                          </m:ctrlPr>
                        </m:dPr>
                        <m:e>
                          <m:m>
                            <m:mPr>
                              <m:plcHide m:val="on"/>
                              <m:mcs>
                                <m:mc>
                                  <m:mcPr>
                                    <m:count m:val="1"/>
                                    <m:mcJc m:val="center"/>
                                  </m:mcPr>
                                </m:mc>
                              </m:mcs>
                              <m:ctrlPr>
                                <a:rPr lang="en-US" i="1">
                                  <a:solidFill>
                                    <a:schemeClr val="tx1"/>
                                  </a:solidFill>
                                  <a:latin typeface="Cambria Math" panose="02040503050406030204" pitchFamily="18" charset="0"/>
                                </a:rPr>
                              </m:ctrlPr>
                            </m:mPr>
                            <m:mr>
                              <m:e>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𝐸</m:t>
                                    </m:r>
                                  </m:e>
                                  <m:sub>
                                    <m:r>
                                      <a:rPr lang="en-US" i="1">
                                        <a:solidFill>
                                          <a:schemeClr val="tx1"/>
                                        </a:solidFill>
                                        <a:latin typeface="Cambria Math" panose="02040503050406030204" pitchFamily="18" charset="0"/>
                                      </a:rPr>
                                      <m:t>𝜃</m:t>
                                    </m:r>
                                  </m:sub>
                                  <m:sup>
                                    <m:r>
                                      <a:rPr lang="en-US" i="1">
                                        <a:solidFill>
                                          <a:schemeClr val="tx1"/>
                                        </a:solidFill>
                                        <a:latin typeface="Cambria Math" panose="02040503050406030204" pitchFamily="18" charset="0"/>
                                      </a:rPr>
                                      <m:t>𝑜𝑢𝑡</m:t>
                                    </m:r>
                                  </m:sup>
                                </m:sSubSup>
                                <m:r>
                                  <a:rPr lang="en-US" i="0">
                                    <a:solidFill>
                                      <a:schemeClr val="tx1"/>
                                    </a:solidFill>
                                    <a:latin typeface="Cambria Math" panose="02040503050406030204" pitchFamily="18" charset="0"/>
                                  </a:rPr>
                                  <m:t>=0</m:t>
                                </m:r>
                              </m:e>
                            </m:mr>
                            <m:mr>
                              <m:e>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𝐸</m:t>
                                    </m:r>
                                  </m:e>
                                  <m:sub>
                                    <m:r>
                                      <a:rPr lang="en-US" i="1">
                                        <a:solidFill>
                                          <a:schemeClr val="tx1"/>
                                        </a:solidFill>
                                        <a:latin typeface="Cambria Math" panose="02040503050406030204" pitchFamily="18" charset="0"/>
                                      </a:rPr>
                                      <m:t>𝑟</m:t>
                                    </m:r>
                                  </m:sub>
                                  <m:sup>
                                    <m:r>
                                      <a:rPr lang="en-US" i="1">
                                        <a:solidFill>
                                          <a:schemeClr val="tx1"/>
                                        </a:solidFill>
                                        <a:latin typeface="Cambria Math" panose="02040503050406030204" pitchFamily="18" charset="0"/>
                                      </a:rPr>
                                      <m:t>𝑜𝑢𝑡</m:t>
                                    </m:r>
                                  </m:sup>
                                </m:sSubSup>
                                <m:r>
                                  <a:rPr lang="en-US" i="0">
                                    <a:solidFill>
                                      <a:schemeClr val="tx1"/>
                                    </a:solidFill>
                                    <a:latin typeface="Cambria Math" panose="02040503050406030204" pitchFamily="18" charset="0"/>
                                  </a:rPr>
                                  <m:t>=0</m:t>
                                </m:r>
                              </m:e>
                            </m:mr>
                          </m:m>
                        </m:e>
                      </m:d>
                      <m:r>
                        <a:rPr lang="en-US" i="0">
                          <a:solidFill>
                            <a:schemeClr val="tx1"/>
                          </a:solidFill>
                          <a:latin typeface="Cambria Math" panose="02040503050406030204" pitchFamily="18" charset="0"/>
                        </a:rPr>
                        <m:t>  </m:t>
                      </m:r>
                      <m:r>
                        <m:rPr>
                          <m:sty m:val="p"/>
                        </m:rPr>
                        <a:rPr lang="en-US" i="0">
                          <a:solidFill>
                            <a:schemeClr val="tx1"/>
                          </a:solidFill>
                          <a:latin typeface="Cambria Math" panose="02040503050406030204" pitchFamily="18" charset="0"/>
                        </a:rPr>
                        <m:t>for</m:t>
                      </m:r>
                      <m:r>
                        <a:rPr lang="en-US" i="0">
                          <a:solidFill>
                            <a:schemeClr val="tx1"/>
                          </a:solidFill>
                          <a:latin typeface="Cambria Math" panose="02040503050406030204" pitchFamily="18" charset="0"/>
                        </a:rPr>
                        <m:t> </m:t>
                      </m:r>
                      <m:sSup>
                        <m:sSupPr>
                          <m:ctrlPr>
                            <a:rPr lang="en-US" i="1" smtClean="0">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𝑟</m:t>
                          </m:r>
                        </m:e>
                        <m:sup>
                          <m:r>
                            <a:rPr lang="en-US" i="0">
                              <a:solidFill>
                                <a:srgbClr val="FF0000"/>
                              </a:solidFill>
                              <a:latin typeface="Cambria Math" panose="02040503050406030204" pitchFamily="18" charset="0"/>
                            </a:rPr>
                            <m:t>′</m:t>
                          </m:r>
                        </m:sup>
                      </m:sSup>
                      <m:r>
                        <a:rPr lang="en-US" i="0">
                          <a:solidFill>
                            <a:srgbClr val="FF0000"/>
                          </a:solidFill>
                          <a:latin typeface="Cambria Math" panose="02040503050406030204" pitchFamily="18" charset="0"/>
                        </a:rPr>
                        <m:t>&gt;</m:t>
                      </m:r>
                      <m:d>
                        <m:dPr>
                          <m:begChr m:val="|"/>
                          <m:endChr m:val="|"/>
                          <m:ctrlPr>
                            <a:rPr lang="en-US" i="1">
                              <a:solidFill>
                                <a:srgbClr val="FF0000"/>
                              </a:solidFill>
                              <a:latin typeface="Cambria Math" panose="02040503050406030204" pitchFamily="18" charset="0"/>
                            </a:rPr>
                          </m:ctrlPr>
                        </m:dPr>
                        <m:e>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𝑥</m:t>
                              </m:r>
                            </m:e>
                            <m:sub>
                              <m:r>
                                <a:rPr lang="en-US" i="0">
                                  <a:solidFill>
                                    <a:srgbClr val="FF0000"/>
                                  </a:solidFill>
                                  <a:latin typeface="Cambria Math" panose="02040503050406030204" pitchFamily="18" charset="0"/>
                                </a:rPr>
                                <m:t>0</m:t>
                              </m:r>
                            </m:sub>
                          </m:sSub>
                        </m:e>
                      </m:d>
                      <m:r>
                        <a:rPr lang="en-US" i="0">
                          <a:solidFill>
                            <a:schemeClr val="tx1"/>
                          </a:solidFill>
                          <a:latin typeface="Cambria Math" panose="02040503050406030204" pitchFamily="18" charset="0"/>
                        </a:rPr>
                        <m:t> </m:t>
                      </m:r>
                      <m:r>
                        <m:rPr>
                          <m:sty m:val="p"/>
                        </m:rPr>
                        <a:rPr lang="en-US" i="0">
                          <a:solidFill>
                            <a:schemeClr val="tx1"/>
                          </a:solidFill>
                          <a:latin typeface="Cambria Math" panose="02040503050406030204" pitchFamily="18" charset="0"/>
                        </a:rPr>
                        <m:t>and</m:t>
                      </m:r>
                      <m:r>
                        <a:rPr lang="en-US" i="0">
                          <a:solidFill>
                            <a:schemeClr val="tx1"/>
                          </a:solidFill>
                          <a:latin typeface="Cambria Math" panose="02040503050406030204" pitchFamily="18" charset="0"/>
                        </a:rPr>
                        <m:t> </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𝜃</m:t>
                          </m:r>
                        </m:e>
                        <m:sup>
                          <m:r>
                            <a:rPr lang="en-US" i="0">
                              <a:solidFill>
                                <a:schemeClr val="tx1"/>
                              </a:solidFill>
                              <a:latin typeface="Cambria Math" panose="02040503050406030204" pitchFamily="18" charset="0"/>
                            </a:rPr>
                            <m:t>′</m:t>
                          </m:r>
                        </m:sup>
                      </m:sSup>
                      <m:r>
                        <a:rPr lang="en-US" i="0">
                          <a:solidFill>
                            <a:schemeClr val="tx1"/>
                          </a:solidFill>
                          <a:latin typeface="Cambria Math" panose="02040503050406030204" pitchFamily="18" charset="0"/>
                        </a:rPr>
                        <m:t>=±</m:t>
                      </m:r>
                      <m:r>
                        <a:rPr lang="en-US" i="1">
                          <a:solidFill>
                            <a:schemeClr val="tx1"/>
                          </a:solidFill>
                          <a:latin typeface="Cambria Math" panose="02040503050406030204" pitchFamily="18" charset="0"/>
                        </a:rPr>
                        <m:t>𝜋</m:t>
                      </m:r>
                      <m:r>
                        <a:rPr lang="en-US" i="0">
                          <a:solidFill>
                            <a:schemeClr val="tx1"/>
                          </a:solidFill>
                          <a:latin typeface="Cambria Math" panose="02040503050406030204" pitchFamily="18" charset="0"/>
                        </a:rPr>
                        <m:t>,</m:t>
                      </m:r>
                    </m:oMath>
                  </m:oMathPara>
                </a14:m>
                <a:endParaRPr lang="en-US" dirty="0">
                  <a:solidFill>
                    <a:schemeClr val="tx1"/>
                  </a:solidFill>
                </a:endParaRPr>
              </a:p>
            </p:txBody>
          </p:sp>
        </mc:Choice>
        <mc:Fallback xmlns="">
          <p:sp>
            <p:nvSpPr>
              <p:cNvPr id="16" name="TextovéPole 15">
                <a:extLst>
                  <a:ext uri="{FF2B5EF4-FFF2-40B4-BE49-F238E27FC236}">
                    <a16:creationId xmlns:a16="http://schemas.microsoft.com/office/drawing/2014/main" id="{55526DFD-58C4-4482-A425-F539A8AB01FC}"/>
                  </a:ext>
                </a:extLst>
              </p:cNvPr>
              <p:cNvSpPr txBox="1">
                <a:spLocks noRot="1" noChangeAspect="1" noMove="1" noResize="1" noEditPoints="1" noAdjustHandles="1" noChangeArrowheads="1" noChangeShapeType="1" noTextEdit="1"/>
              </p:cNvSpPr>
              <p:nvPr/>
            </p:nvSpPr>
            <p:spPr>
              <a:xfrm>
                <a:off x="3958043" y="3110145"/>
                <a:ext cx="4275909" cy="710194"/>
              </a:xfrm>
              <a:prstGeom prst="rect">
                <a:avLst/>
              </a:prstGeom>
              <a:blipFill>
                <a:blip r:embed="rId6"/>
                <a:stretch>
                  <a:fillRect/>
                </a:stretch>
              </a:blipFill>
            </p:spPr>
            <p:txBody>
              <a:bodyPr/>
              <a:lstStyle/>
              <a:p>
                <a:r>
                  <a:rPr lang="en-US">
                    <a:noFill/>
                  </a:rPr>
                  <a:t> </a:t>
                </a:r>
              </a:p>
            </p:txBody>
          </p:sp>
        </mc:Fallback>
      </mc:AlternateContent>
      <p:sp>
        <p:nvSpPr>
          <p:cNvPr id="17" name="Šipka: dolů 16">
            <a:extLst>
              <a:ext uri="{FF2B5EF4-FFF2-40B4-BE49-F238E27FC236}">
                <a16:creationId xmlns:a16="http://schemas.microsoft.com/office/drawing/2014/main" id="{9F139598-E9A0-4852-8D57-ECCABC9A1E26}"/>
              </a:ext>
            </a:extLst>
          </p:cNvPr>
          <p:cNvSpPr/>
          <p:nvPr/>
        </p:nvSpPr>
        <p:spPr>
          <a:xfrm>
            <a:off x="5917471" y="3847939"/>
            <a:ext cx="357051" cy="33797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mc:AlternateContent xmlns:mc="http://schemas.openxmlformats.org/markup-compatibility/2006" xmlns:a14="http://schemas.microsoft.com/office/drawing/2010/main">
        <mc:Choice Requires="a14">
          <p:sp>
            <p:nvSpPr>
              <p:cNvPr id="23" name="TextovéPole 22">
                <a:extLst>
                  <a:ext uri="{FF2B5EF4-FFF2-40B4-BE49-F238E27FC236}">
                    <a16:creationId xmlns:a16="http://schemas.microsoft.com/office/drawing/2014/main" id="{B44899A8-84A1-4041-86A9-98EE50122239}"/>
                  </a:ext>
                </a:extLst>
              </p:cNvPr>
              <p:cNvSpPr txBox="1"/>
              <p:nvPr/>
            </p:nvSpPr>
            <p:spPr>
              <a:xfrm>
                <a:off x="3425193" y="4744725"/>
                <a:ext cx="5490758" cy="1602105"/>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𝑢</m:t>
                          </m:r>
                        </m:e>
                        <m:sub>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𝑟</m:t>
                              </m:r>
                            </m:e>
                            <m:sup>
                              <m:r>
                                <a:rPr lang="en-US" i="0">
                                  <a:solidFill>
                                    <a:schemeClr val="tx1"/>
                                  </a:solidFill>
                                  <a:latin typeface="Cambria Math" panose="02040503050406030204" pitchFamily="18" charset="0"/>
                                </a:rPr>
                                <m:t>′</m:t>
                              </m:r>
                            </m:sup>
                          </m:sSup>
                        </m:sub>
                        <m:sup>
                          <m:r>
                            <a:rPr lang="en-US" i="1">
                              <a:solidFill>
                                <a:schemeClr val="tx1"/>
                              </a:solidFill>
                              <a:latin typeface="Cambria Math" panose="02040503050406030204" pitchFamily="18" charset="0"/>
                            </a:rPr>
                            <m:t>𝑜𝑢𝑡</m:t>
                          </m:r>
                          <m:r>
                            <a:rPr lang="en-US" i="0">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𝐼</m:t>
                          </m:r>
                        </m:sup>
                      </m:sSubSup>
                      <m:r>
                        <a:rPr lang="en-US" i="0">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d>
                            <m:dPr>
                              <m:ctrlPr>
                                <a:rPr lang="en-US" i="1">
                                  <a:solidFill>
                                    <a:schemeClr val="tx1"/>
                                  </a:solidFill>
                                  <a:latin typeface="Cambria Math" panose="02040503050406030204" pitchFamily="18" charset="0"/>
                                </a:rPr>
                              </m:ctrlPr>
                            </m:dPr>
                            <m:e>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𝑟</m:t>
                                  </m:r>
                                </m:e>
                                <m:sup>
                                  <m:r>
                                    <a:rPr lang="en-US" i="0">
                                      <a:solidFill>
                                        <a:schemeClr val="tx1"/>
                                      </a:solidFill>
                                      <a:latin typeface="Cambria Math" panose="02040503050406030204" pitchFamily="18" charset="0"/>
                                    </a:rPr>
                                    <m:t>′</m:t>
                                  </m:r>
                                </m:sup>
                              </m:sSup>
                            </m:e>
                          </m:d>
                        </m:e>
                        <m:sup>
                          <m:f>
                            <m:fPr>
                              <m:ctrlPr>
                                <a:rPr lang="en-US" i="1" smtClean="0">
                                  <a:solidFill>
                                    <a:srgbClr val="FF0000"/>
                                  </a:solidFill>
                                  <a:latin typeface="Cambria Math" panose="02040503050406030204" pitchFamily="18" charset="0"/>
                                </a:rPr>
                              </m:ctrlPr>
                            </m:fPr>
                            <m:num>
                              <m:r>
                                <a:rPr lang="en-US" i="0">
                                  <a:solidFill>
                                    <a:srgbClr val="FF0000"/>
                                  </a:solidFill>
                                  <a:latin typeface="Cambria Math" panose="02040503050406030204" pitchFamily="18" charset="0"/>
                                </a:rPr>
                                <m:t>1</m:t>
                              </m:r>
                            </m:num>
                            <m:den>
                              <m:r>
                                <a:rPr lang="en-US" i="0">
                                  <a:solidFill>
                                    <a:srgbClr val="FF0000"/>
                                  </a:solidFill>
                                  <a:latin typeface="Cambria Math" panose="02040503050406030204" pitchFamily="18" charset="0"/>
                                </a:rPr>
                                <m:t>2</m:t>
                              </m:r>
                            </m:den>
                          </m:f>
                        </m:sup>
                      </m:sSup>
                      <m:f>
                        <m:fPr>
                          <m:ctrlPr>
                            <a:rPr lang="en-US" i="1">
                              <a:solidFill>
                                <a:schemeClr val="tx1"/>
                              </a:solidFill>
                              <a:latin typeface="Cambria Math" panose="02040503050406030204" pitchFamily="18" charset="0"/>
                            </a:rPr>
                          </m:ctrlPr>
                        </m:fPr>
                        <m:num>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𝐾</m:t>
                              </m:r>
                            </m:e>
                            <m:sub>
                              <m:r>
                                <a:rPr lang="en-US" i="1">
                                  <a:solidFill>
                                    <a:schemeClr val="tx1"/>
                                  </a:solidFill>
                                  <a:latin typeface="Cambria Math" panose="02040503050406030204" pitchFamily="18" charset="0"/>
                                </a:rPr>
                                <m:t>𝐼</m:t>
                              </m:r>
                            </m:sub>
                          </m:sSub>
                        </m:num>
                        <m:den>
                          <m:r>
                            <a:rPr lang="en-US" i="0">
                              <a:solidFill>
                                <a:schemeClr val="tx1"/>
                              </a:solidFill>
                              <a:latin typeface="Cambria Math" panose="02040503050406030204" pitchFamily="18" charset="0"/>
                            </a:rPr>
                            <m:t>4</m:t>
                          </m:r>
                          <m:r>
                            <a:rPr lang="en-US" i="1">
                              <a:solidFill>
                                <a:schemeClr val="tx1"/>
                              </a:solidFill>
                              <a:latin typeface="Cambria Math" panose="02040503050406030204" pitchFamily="18" charset="0"/>
                            </a:rPr>
                            <m:t>𝜇</m:t>
                          </m:r>
                        </m:den>
                      </m:f>
                      <m:sSup>
                        <m:sSupPr>
                          <m:ctrlPr>
                            <a:rPr lang="en-US" i="1">
                              <a:solidFill>
                                <a:schemeClr val="tx1"/>
                              </a:solidFill>
                              <a:latin typeface="Cambria Math" panose="02040503050406030204" pitchFamily="18" charset="0"/>
                            </a:rPr>
                          </m:ctrlPr>
                        </m:sSupPr>
                        <m:e>
                          <m:d>
                            <m:dPr>
                              <m:ctrlPr>
                                <a:rPr lang="en-US" i="1">
                                  <a:solidFill>
                                    <a:schemeClr val="tx1"/>
                                  </a:solidFill>
                                  <a:latin typeface="Cambria Math" panose="02040503050406030204" pitchFamily="18" charset="0"/>
                                </a:rPr>
                              </m:ctrlPr>
                            </m:dPr>
                            <m:e>
                              <m:r>
                                <a:rPr lang="en-US" i="0">
                                  <a:solidFill>
                                    <a:schemeClr val="tx1"/>
                                  </a:solidFill>
                                  <a:latin typeface="Cambria Math" panose="02040503050406030204" pitchFamily="18" charset="0"/>
                                </a:rPr>
                                <m:t>2</m:t>
                              </m:r>
                              <m:r>
                                <a:rPr lang="en-US" i="1">
                                  <a:solidFill>
                                    <a:schemeClr val="tx1"/>
                                  </a:solidFill>
                                  <a:latin typeface="Cambria Math" panose="02040503050406030204" pitchFamily="18" charset="0"/>
                                </a:rPr>
                                <m:t>𝜋</m:t>
                              </m:r>
                            </m:e>
                          </m:d>
                        </m:e>
                        <m:sup>
                          <m:r>
                            <a:rPr lang="en-US" i="0">
                              <a:solidFill>
                                <a:schemeClr val="tx1"/>
                              </a:solidFill>
                              <a:latin typeface="Cambria Math" panose="02040503050406030204" pitchFamily="18" charset="0"/>
                            </a:rPr>
                            <m:t>−</m:t>
                          </m:r>
                          <m:f>
                            <m:fPr>
                              <m:ctrlPr>
                                <a:rPr lang="en-US" i="1">
                                  <a:solidFill>
                                    <a:schemeClr val="tx1"/>
                                  </a:solidFill>
                                  <a:latin typeface="Cambria Math" panose="02040503050406030204" pitchFamily="18" charset="0"/>
                                </a:rPr>
                              </m:ctrlPr>
                            </m:fPr>
                            <m:num>
                              <m:r>
                                <a:rPr lang="en-US" i="0">
                                  <a:solidFill>
                                    <a:schemeClr val="tx1"/>
                                  </a:solidFill>
                                  <a:latin typeface="Cambria Math" panose="02040503050406030204" pitchFamily="18" charset="0"/>
                                </a:rPr>
                                <m:t>1</m:t>
                              </m:r>
                            </m:num>
                            <m:den>
                              <m:r>
                                <a:rPr lang="en-US" i="0">
                                  <a:solidFill>
                                    <a:schemeClr val="tx1"/>
                                  </a:solidFill>
                                  <a:latin typeface="Cambria Math" panose="02040503050406030204" pitchFamily="18" charset="0"/>
                                </a:rPr>
                                <m:t>2</m:t>
                              </m:r>
                            </m:den>
                          </m:f>
                        </m:sup>
                      </m:sSup>
                      <m:d>
                        <m:dPr>
                          <m:begChr m:val="["/>
                          <m:endChr m:val="]"/>
                          <m:ctrlPr>
                            <a:rPr lang="en-US" i="1">
                              <a:solidFill>
                                <a:schemeClr val="tx1"/>
                              </a:solidFill>
                              <a:latin typeface="Cambria Math" panose="02040503050406030204" pitchFamily="18" charset="0"/>
                            </a:rPr>
                          </m:ctrlPr>
                        </m:dPr>
                        <m:e>
                          <m:d>
                            <m:dPr>
                              <m:ctrlPr>
                                <a:rPr lang="en-US" i="1">
                                  <a:solidFill>
                                    <a:schemeClr val="tx1"/>
                                  </a:solidFill>
                                  <a:latin typeface="Cambria Math" panose="02040503050406030204" pitchFamily="18" charset="0"/>
                                </a:rPr>
                              </m:ctrlPr>
                            </m:dPr>
                            <m:e>
                              <m:r>
                                <a:rPr lang="en-US" i="0">
                                  <a:solidFill>
                                    <a:schemeClr val="tx1"/>
                                  </a:solidFill>
                                  <a:latin typeface="Cambria Math" panose="02040503050406030204" pitchFamily="18" charset="0"/>
                                </a:rPr>
                                <m:t>5−8</m:t>
                              </m:r>
                              <m:r>
                                <a:rPr lang="en-US" i="1">
                                  <a:solidFill>
                                    <a:schemeClr val="tx1"/>
                                  </a:solidFill>
                                  <a:latin typeface="Cambria Math" panose="02040503050406030204" pitchFamily="18" charset="0"/>
                                </a:rPr>
                                <m:t>𝜈</m:t>
                              </m:r>
                            </m:e>
                          </m:d>
                          <m:func>
                            <m:funcPr>
                              <m:ctrlPr>
                                <a:rPr lang="en-US" i="1">
                                  <a:solidFill>
                                    <a:schemeClr val="tx1"/>
                                  </a:solidFill>
                                  <a:latin typeface="Cambria Math" panose="02040503050406030204" pitchFamily="18" charset="0"/>
                                </a:rPr>
                              </m:ctrlPr>
                            </m:funcPr>
                            <m:fName>
                              <m:r>
                                <m:rPr>
                                  <m:sty m:val="p"/>
                                </m:rPr>
                                <a:rPr lang="en-US" i="0">
                                  <a:solidFill>
                                    <a:schemeClr val="tx1"/>
                                  </a:solidFill>
                                  <a:latin typeface="Cambria Math" panose="02040503050406030204" pitchFamily="18" charset="0"/>
                                </a:rPr>
                                <m:t>cos</m:t>
                              </m:r>
                            </m:fName>
                            <m:e>
                              <m:f>
                                <m:fPr>
                                  <m:ctrlPr>
                                    <a:rPr lang="en-US" i="1">
                                      <a:solidFill>
                                        <a:schemeClr val="tx1"/>
                                      </a:solidFill>
                                      <a:latin typeface="Cambria Math" panose="02040503050406030204" pitchFamily="18" charset="0"/>
                                    </a:rPr>
                                  </m:ctrlPr>
                                </m:fPr>
                                <m:num>
                                  <m:r>
                                    <a:rPr lang="en-US" i="0">
                                      <a:solidFill>
                                        <a:schemeClr val="tx1"/>
                                      </a:solidFill>
                                      <a:latin typeface="Cambria Math" panose="02040503050406030204" pitchFamily="18" charset="0"/>
                                    </a:rPr>
                                    <m:t>1</m:t>
                                  </m:r>
                                </m:num>
                                <m:den>
                                  <m:r>
                                    <a:rPr lang="en-US" i="0">
                                      <a:solidFill>
                                        <a:schemeClr val="tx1"/>
                                      </a:solidFill>
                                      <a:latin typeface="Cambria Math" panose="02040503050406030204" pitchFamily="18" charset="0"/>
                                    </a:rPr>
                                    <m:t>2</m:t>
                                  </m:r>
                                </m:den>
                              </m:f>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𝜃</m:t>
                                  </m:r>
                                </m:e>
                                <m:sup>
                                  <m:r>
                                    <a:rPr lang="en-US" i="0">
                                      <a:solidFill>
                                        <a:schemeClr val="tx1"/>
                                      </a:solidFill>
                                      <a:latin typeface="Cambria Math" panose="02040503050406030204" pitchFamily="18" charset="0"/>
                                    </a:rPr>
                                    <m:t>′</m:t>
                                  </m:r>
                                </m:sup>
                              </m:sSup>
                            </m:e>
                          </m:func>
                          <m:r>
                            <a:rPr lang="en-US" i="0">
                              <a:solidFill>
                                <a:schemeClr val="tx1"/>
                              </a:solidFill>
                              <a:latin typeface="Cambria Math" panose="02040503050406030204" pitchFamily="18" charset="0"/>
                            </a:rPr>
                            <m:t>−</m:t>
                          </m:r>
                          <m:func>
                            <m:funcPr>
                              <m:ctrlPr>
                                <a:rPr lang="en-US" i="1">
                                  <a:solidFill>
                                    <a:schemeClr val="tx1"/>
                                  </a:solidFill>
                                  <a:latin typeface="Cambria Math" panose="02040503050406030204" pitchFamily="18" charset="0"/>
                                </a:rPr>
                              </m:ctrlPr>
                            </m:funcPr>
                            <m:fName>
                              <m:r>
                                <m:rPr>
                                  <m:sty m:val="p"/>
                                </m:rPr>
                                <a:rPr lang="en-US" i="0">
                                  <a:solidFill>
                                    <a:schemeClr val="tx1"/>
                                  </a:solidFill>
                                  <a:latin typeface="Cambria Math" panose="02040503050406030204" pitchFamily="18" charset="0"/>
                                </a:rPr>
                                <m:t>cos</m:t>
                              </m:r>
                            </m:fName>
                            <m:e>
                              <m:f>
                                <m:fPr>
                                  <m:ctrlPr>
                                    <a:rPr lang="en-US" i="1">
                                      <a:solidFill>
                                        <a:schemeClr val="tx1"/>
                                      </a:solidFill>
                                      <a:latin typeface="Cambria Math" panose="02040503050406030204" pitchFamily="18" charset="0"/>
                                    </a:rPr>
                                  </m:ctrlPr>
                                </m:fPr>
                                <m:num>
                                  <m:r>
                                    <a:rPr lang="en-US" i="0">
                                      <a:solidFill>
                                        <a:schemeClr val="tx1"/>
                                      </a:solidFill>
                                      <a:latin typeface="Cambria Math" panose="02040503050406030204" pitchFamily="18" charset="0"/>
                                    </a:rPr>
                                    <m:t>3</m:t>
                                  </m:r>
                                </m:num>
                                <m:den>
                                  <m:r>
                                    <a:rPr lang="en-US" i="0">
                                      <a:solidFill>
                                        <a:schemeClr val="tx1"/>
                                      </a:solidFill>
                                      <a:latin typeface="Cambria Math" panose="02040503050406030204" pitchFamily="18" charset="0"/>
                                    </a:rPr>
                                    <m:t>2</m:t>
                                  </m:r>
                                </m:den>
                              </m:f>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𝜃</m:t>
                                  </m:r>
                                </m:e>
                                <m:sup>
                                  <m:r>
                                    <a:rPr lang="en-US" i="0">
                                      <a:solidFill>
                                        <a:schemeClr val="tx1"/>
                                      </a:solidFill>
                                      <a:latin typeface="Cambria Math" panose="02040503050406030204" pitchFamily="18" charset="0"/>
                                    </a:rPr>
                                    <m:t>′</m:t>
                                  </m:r>
                                </m:sup>
                              </m:sSup>
                            </m:e>
                          </m:func>
                        </m:e>
                      </m:d>
                    </m:oMath>
                  </m:oMathPara>
                </a14:m>
                <a:endParaRPr lang="cs-CZ" dirty="0">
                  <a:solidFill>
                    <a:schemeClr val="tx1"/>
                  </a:solidFill>
                </a:endParaRPr>
              </a:p>
              <a:p>
                <a:pPr/>
                <a14:m>
                  <m:oMathPara xmlns:m="http://schemas.openxmlformats.org/officeDocument/2006/math">
                    <m:oMathParaPr>
                      <m:jc m:val="left"/>
                    </m:oMathParaPr>
                    <m:oMath xmlns:m="http://schemas.openxmlformats.org/officeDocument/2006/math">
                      <m:sSubSup>
                        <m:sSubSupPr>
                          <m:ctrlPr>
                            <a:rPr lang="en-US" i="1" smtClean="0">
                              <a:solidFill>
                                <a:schemeClr val="tx1"/>
                              </a:solidFill>
                              <a:effectLst/>
                              <a:latin typeface="Cambria Math" panose="02040503050406030204" pitchFamily="18" charset="0"/>
                              <a:ea typeface="Times New Roman" panose="02020603050405020304" pitchFamily="18" charset="0"/>
                            </a:rPr>
                          </m:ctrlPr>
                        </m:sSubSupPr>
                        <m:e>
                          <m:r>
                            <a:rPr lang="en-GB" sz="1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𝑢</m:t>
                          </m:r>
                        </m:e>
                        <m:sub>
                          <m:sSup>
                            <m:sSupPr>
                              <m:ctrlPr>
                                <a:rPr lang="en-US" i="1">
                                  <a:solidFill>
                                    <a:schemeClr val="tx1"/>
                                  </a:solidFill>
                                  <a:effectLst/>
                                  <a:latin typeface="Cambria Math" panose="02040503050406030204" pitchFamily="18" charset="0"/>
                                  <a:ea typeface="Times New Roman" panose="02020603050405020304" pitchFamily="18" charset="0"/>
                                </a:rPr>
                              </m:ctrlPr>
                            </m:sSupPr>
                            <m:e>
                              <m:r>
                                <a:rPr lang="en-GB" sz="1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𝜃</m:t>
                              </m:r>
                            </m:e>
                            <m:sup>
                              <m:r>
                                <a:rPr lang="en-GB" sz="1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sub>
                        <m:sup>
                          <m:r>
                            <a:rPr lang="en-GB" sz="1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𝑜𝑢𝑡</m:t>
                          </m:r>
                          <m:r>
                            <a:rPr lang="en-GB" sz="1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GB" sz="1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𝐼</m:t>
                          </m:r>
                        </m:sup>
                      </m:sSubSup>
                      <m:r>
                        <a:rPr lang="en-GB" sz="1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i="1">
                              <a:solidFill>
                                <a:schemeClr val="tx1"/>
                              </a:solidFill>
                              <a:effectLst/>
                              <a:latin typeface="Cambria Math" panose="02040503050406030204" pitchFamily="18" charset="0"/>
                              <a:ea typeface="Times New Roman" panose="02020603050405020304" pitchFamily="18" charset="0"/>
                            </a:rPr>
                          </m:ctrlPr>
                        </m:sSupPr>
                        <m:e>
                          <m:d>
                            <m:dPr>
                              <m:ctrlPr>
                                <a:rPr lang="en-US" i="1">
                                  <a:solidFill>
                                    <a:schemeClr val="tx1"/>
                                  </a:solidFill>
                                  <a:effectLst/>
                                  <a:latin typeface="Cambria Math" panose="02040503050406030204" pitchFamily="18" charset="0"/>
                                  <a:ea typeface="Times New Roman" panose="02020603050405020304" pitchFamily="18" charset="0"/>
                                </a:rPr>
                              </m:ctrlPr>
                            </m:dPr>
                            <m:e>
                              <m:sSup>
                                <m:sSupPr>
                                  <m:ctrlPr>
                                    <a:rPr lang="en-US" i="1">
                                      <a:solidFill>
                                        <a:schemeClr val="tx1"/>
                                      </a:solidFill>
                                      <a:effectLst/>
                                      <a:latin typeface="Cambria Math" panose="02040503050406030204" pitchFamily="18" charset="0"/>
                                      <a:ea typeface="Times New Roman" panose="02020603050405020304" pitchFamily="18" charset="0"/>
                                    </a:rPr>
                                  </m:ctrlPr>
                                </m:sSupPr>
                                <m:e>
                                  <m:r>
                                    <a:rPr lang="en-GB" sz="1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𝑟</m:t>
                                  </m:r>
                                </m:e>
                                <m:sup>
                                  <m:r>
                                    <a:rPr lang="en-GB" sz="1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e>
                          </m:d>
                        </m:e>
                        <m:sup>
                          <m:f>
                            <m:fPr>
                              <m:ctrlPr>
                                <a:rPr lang="en-US" i="1" smtClean="0">
                                  <a:solidFill>
                                    <a:srgbClr val="FF0000"/>
                                  </a:solidFill>
                                  <a:effectLst/>
                                  <a:latin typeface="Cambria Math" panose="02040503050406030204" pitchFamily="18" charset="0"/>
                                  <a:ea typeface="Times New Roman" panose="02020603050405020304" pitchFamily="18" charset="0"/>
                                </a:rPr>
                              </m:ctrlPr>
                            </m:fPr>
                            <m:num>
                              <m:r>
                                <a:rPr lang="en-GB" sz="1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GB" sz="1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2</m:t>
                              </m:r>
                            </m:den>
                          </m:f>
                        </m:sup>
                      </m:sSup>
                      <m:f>
                        <m:fPr>
                          <m:ctrlPr>
                            <a:rPr lang="en-US" i="1">
                              <a:solidFill>
                                <a:schemeClr val="tx1"/>
                              </a:solidFill>
                              <a:effectLst/>
                              <a:latin typeface="Cambria Math" panose="02040503050406030204" pitchFamily="18" charset="0"/>
                              <a:ea typeface="Times New Roman" panose="02020603050405020304" pitchFamily="18" charset="0"/>
                            </a:rPr>
                          </m:ctrlPr>
                        </m:fPr>
                        <m:num>
                          <m:sSub>
                            <m:sSubPr>
                              <m:ctrlPr>
                                <a:rPr lang="en-US" i="1">
                                  <a:solidFill>
                                    <a:schemeClr val="tx1"/>
                                  </a:solidFill>
                                  <a:effectLst/>
                                  <a:latin typeface="Cambria Math" panose="02040503050406030204" pitchFamily="18" charset="0"/>
                                  <a:ea typeface="Times New Roman" panose="02020603050405020304" pitchFamily="18" charset="0"/>
                                </a:rPr>
                              </m:ctrlPr>
                            </m:sSubPr>
                            <m:e>
                              <m:r>
                                <a:rPr lang="en-GB" sz="1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𝐾</m:t>
                              </m:r>
                            </m:e>
                            <m:sub>
                              <m:r>
                                <a:rPr lang="en-GB" sz="1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𝐼</m:t>
                              </m:r>
                            </m:sub>
                          </m:sSub>
                        </m:num>
                        <m:den>
                          <m:r>
                            <a:rPr lang="en-GB" sz="1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4</m:t>
                          </m:r>
                          <m:r>
                            <a:rPr lang="en-GB" sz="1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𝜇</m:t>
                          </m:r>
                        </m:den>
                      </m:f>
                      <m:sSup>
                        <m:sSupPr>
                          <m:ctrlPr>
                            <a:rPr lang="en-US" i="1">
                              <a:solidFill>
                                <a:schemeClr val="tx1"/>
                              </a:solidFill>
                              <a:effectLst/>
                              <a:latin typeface="Cambria Math" panose="02040503050406030204" pitchFamily="18" charset="0"/>
                              <a:ea typeface="Times New Roman" panose="02020603050405020304" pitchFamily="18" charset="0"/>
                            </a:rPr>
                          </m:ctrlPr>
                        </m:sSupPr>
                        <m:e>
                          <m:d>
                            <m:dPr>
                              <m:ctrlPr>
                                <a:rPr lang="en-US" i="1">
                                  <a:solidFill>
                                    <a:schemeClr val="tx1"/>
                                  </a:solidFill>
                                  <a:effectLst/>
                                  <a:latin typeface="Cambria Math" panose="02040503050406030204" pitchFamily="18" charset="0"/>
                                  <a:ea typeface="Times New Roman" panose="02020603050405020304" pitchFamily="18" charset="0"/>
                                </a:rPr>
                              </m:ctrlPr>
                            </m:dPr>
                            <m:e>
                              <m:r>
                                <a:rPr lang="en-GB" sz="1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r>
                                <a:rPr lang="en-GB" sz="1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𝜋</m:t>
                              </m:r>
                            </m:e>
                          </m:d>
                        </m:e>
                        <m:sup>
                          <m:r>
                            <a:rPr lang="en-GB" sz="1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i="1">
                                  <a:solidFill>
                                    <a:schemeClr val="tx1"/>
                                  </a:solidFill>
                                  <a:effectLst/>
                                  <a:latin typeface="Cambria Math" panose="02040503050406030204" pitchFamily="18" charset="0"/>
                                  <a:ea typeface="Times New Roman" panose="02020603050405020304" pitchFamily="18" charset="0"/>
                                </a:rPr>
                              </m:ctrlPr>
                            </m:fPr>
                            <m:num>
                              <m:r>
                                <a:rPr lang="en-GB" sz="1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GB" sz="1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den>
                          </m:f>
                        </m:sup>
                      </m:sSup>
                      <m:d>
                        <m:dPr>
                          <m:begChr m:val="["/>
                          <m:endChr m:val="]"/>
                          <m:ctrlPr>
                            <a:rPr lang="en-US" i="1">
                              <a:solidFill>
                                <a:schemeClr val="tx1"/>
                              </a:solidFill>
                              <a:effectLst/>
                              <a:latin typeface="Cambria Math" panose="02040503050406030204" pitchFamily="18" charset="0"/>
                              <a:ea typeface="Times New Roman" panose="02020603050405020304" pitchFamily="18" charset="0"/>
                            </a:rPr>
                          </m:ctrlPr>
                        </m:dPr>
                        <m:e>
                          <m:r>
                            <a:rPr lang="en-GB" sz="1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en-US" i="1">
                                  <a:solidFill>
                                    <a:schemeClr val="tx1"/>
                                  </a:solidFill>
                                  <a:effectLst/>
                                  <a:latin typeface="Cambria Math" panose="02040503050406030204" pitchFamily="18" charset="0"/>
                                  <a:ea typeface="Times New Roman" panose="02020603050405020304" pitchFamily="18" charset="0"/>
                                </a:rPr>
                              </m:ctrlPr>
                            </m:dPr>
                            <m:e>
                              <m:r>
                                <a:rPr lang="en-GB" sz="1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7−8</m:t>
                              </m:r>
                              <m:r>
                                <a:rPr lang="en-GB" sz="1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𝜈</m:t>
                              </m:r>
                            </m:e>
                          </m:d>
                          <m:func>
                            <m:funcPr>
                              <m:ctrlPr>
                                <a:rPr lang="en-US" i="1">
                                  <a:solidFill>
                                    <a:schemeClr val="tx1"/>
                                  </a:solidFill>
                                  <a:effectLst/>
                                  <a:latin typeface="Cambria Math" panose="02040503050406030204" pitchFamily="18" charset="0"/>
                                  <a:ea typeface="Times New Roman" panose="02020603050405020304" pitchFamily="18" charset="0"/>
                                </a:rPr>
                              </m:ctrlPr>
                            </m:funcPr>
                            <m:fName>
                              <m:r>
                                <m:rPr>
                                  <m:sty m:val="p"/>
                                </m:rPr>
                                <a:rPr lang="en-GB" sz="180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sin</m:t>
                              </m:r>
                            </m:fName>
                            <m:e>
                              <m:f>
                                <m:fPr>
                                  <m:ctrlPr>
                                    <a:rPr lang="en-US" i="1">
                                      <a:solidFill>
                                        <a:schemeClr val="tx1"/>
                                      </a:solidFill>
                                      <a:effectLst/>
                                      <a:latin typeface="Cambria Math" panose="02040503050406030204" pitchFamily="18" charset="0"/>
                                      <a:ea typeface="Times New Roman" panose="02020603050405020304" pitchFamily="18" charset="0"/>
                                    </a:rPr>
                                  </m:ctrlPr>
                                </m:fPr>
                                <m:num>
                                  <m:r>
                                    <a:rPr lang="en-GB" sz="1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GB" sz="1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den>
                              </m:f>
                              <m:sSup>
                                <m:sSupPr>
                                  <m:ctrlPr>
                                    <a:rPr lang="en-US" i="1">
                                      <a:solidFill>
                                        <a:schemeClr val="tx1"/>
                                      </a:solidFill>
                                      <a:effectLst/>
                                      <a:latin typeface="Cambria Math" panose="02040503050406030204" pitchFamily="18" charset="0"/>
                                      <a:ea typeface="Times New Roman" panose="02020603050405020304" pitchFamily="18" charset="0"/>
                                    </a:rPr>
                                  </m:ctrlPr>
                                </m:sSupPr>
                                <m:e>
                                  <m:r>
                                    <a:rPr lang="en-GB" sz="1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𝜃</m:t>
                                  </m:r>
                                </m:e>
                                <m:sup>
                                  <m:r>
                                    <a:rPr lang="en-GB" sz="1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e>
                          </m:func>
                          <m:r>
                            <a:rPr lang="en-GB" sz="1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n-US" i="1">
                                  <a:solidFill>
                                    <a:schemeClr val="tx1"/>
                                  </a:solidFill>
                                  <a:effectLst/>
                                  <a:latin typeface="Cambria Math" panose="02040503050406030204" pitchFamily="18" charset="0"/>
                                  <a:ea typeface="Times New Roman" panose="02020603050405020304" pitchFamily="18" charset="0"/>
                                </a:rPr>
                              </m:ctrlPr>
                            </m:funcPr>
                            <m:fName>
                              <m:r>
                                <m:rPr>
                                  <m:sty m:val="p"/>
                                </m:rPr>
                                <a:rPr lang="en-GB" sz="180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sin</m:t>
                              </m:r>
                            </m:fName>
                            <m:e>
                              <m:f>
                                <m:fPr>
                                  <m:ctrlPr>
                                    <a:rPr lang="en-US" i="1">
                                      <a:solidFill>
                                        <a:schemeClr val="tx1"/>
                                      </a:solidFill>
                                      <a:effectLst/>
                                      <a:latin typeface="Cambria Math" panose="02040503050406030204" pitchFamily="18" charset="0"/>
                                      <a:ea typeface="Times New Roman" panose="02020603050405020304" pitchFamily="18" charset="0"/>
                                    </a:rPr>
                                  </m:ctrlPr>
                                </m:fPr>
                                <m:num>
                                  <m:r>
                                    <a:rPr lang="en-GB" sz="1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3</m:t>
                                  </m:r>
                                </m:num>
                                <m:den>
                                  <m:r>
                                    <a:rPr lang="en-GB" sz="1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den>
                              </m:f>
                              <m:sSup>
                                <m:sSupPr>
                                  <m:ctrlPr>
                                    <a:rPr lang="en-US" i="1">
                                      <a:solidFill>
                                        <a:schemeClr val="tx1"/>
                                      </a:solidFill>
                                      <a:effectLst/>
                                      <a:latin typeface="Cambria Math" panose="02040503050406030204" pitchFamily="18" charset="0"/>
                                      <a:ea typeface="Times New Roman" panose="02020603050405020304" pitchFamily="18" charset="0"/>
                                    </a:rPr>
                                  </m:ctrlPr>
                                </m:sSupPr>
                                <m:e>
                                  <m:r>
                                    <a:rPr lang="en-GB" sz="1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𝜃</m:t>
                                  </m:r>
                                </m:e>
                                <m:sup>
                                  <m:r>
                                    <a:rPr lang="en-GB" sz="1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e>
                          </m:func>
                        </m:e>
                      </m:d>
                    </m:oMath>
                  </m:oMathPara>
                </a14:m>
                <a:endParaRPr lang="en-US" dirty="0">
                  <a:solidFill>
                    <a:schemeClr val="tx1"/>
                  </a:solidFill>
                </a:endParaRPr>
              </a:p>
              <a:p>
                <a:pPr/>
                <a14:m>
                  <m:oMathPara xmlns:m="http://schemas.openxmlformats.org/officeDocument/2006/math">
                    <m:oMathParaPr>
                      <m:jc m:val="left"/>
                    </m:oMathParaPr>
                    <m:oMath xmlns:m="http://schemas.openxmlformats.org/officeDocument/2006/math">
                      <m:sSup>
                        <m:sSupPr>
                          <m:ctrlPr>
                            <a:rPr lang="en-US" i="1" smtClean="0">
                              <a:solidFill>
                                <a:srgbClr val="836967"/>
                              </a:solidFill>
                              <a:latin typeface="Cambria Math" panose="02040503050406030204" pitchFamily="18" charset="0"/>
                            </a:rPr>
                          </m:ctrlPr>
                        </m:sSupPr>
                        <m:e>
                          <m:r>
                            <a:rPr lang="en-US" i="1">
                              <a:latin typeface="Cambria Math" panose="02040503050406030204" pitchFamily="18" charset="0"/>
                            </a:rPr>
                            <m:t>𝜑</m:t>
                          </m:r>
                        </m:e>
                        <m:sup>
                          <m:r>
                            <a:rPr lang="en-US" i="1">
                              <a:latin typeface="Cambria Math" panose="02040503050406030204" pitchFamily="18" charset="0"/>
                            </a:rPr>
                            <m:t>𝑜𝑢𝑡</m:t>
                          </m:r>
                          <m:r>
                            <a:rPr lang="en-US" i="0">
                              <a:latin typeface="Cambria Math" panose="02040503050406030204" pitchFamily="18" charset="0"/>
                            </a:rPr>
                            <m:t>,</m:t>
                          </m:r>
                          <m:r>
                            <a:rPr lang="en-US" i="1">
                              <a:latin typeface="Cambria Math" panose="02040503050406030204" pitchFamily="18" charset="0"/>
                            </a:rPr>
                            <m:t>𝐼</m:t>
                          </m:r>
                        </m:sup>
                      </m:sSup>
                      <m:r>
                        <a:rPr lang="en-US" i="0">
                          <a:latin typeface="Cambria Math" panose="02040503050406030204" pitchFamily="18" charset="0"/>
                        </a:rPr>
                        <m:t>=</m:t>
                      </m:r>
                      <m:r>
                        <a:rPr lang="en-US" b="0" i="0" smtClean="0">
                          <a:latin typeface="Cambria Math" panose="02040503050406030204" pitchFamily="18" charset="0"/>
                        </a:rPr>
                        <m:t>0</m:t>
                      </m:r>
                    </m:oMath>
                  </m:oMathPara>
                </a14:m>
                <a:endParaRPr lang="en-US" dirty="0">
                  <a:solidFill>
                    <a:schemeClr val="tx1"/>
                  </a:solidFill>
                </a:endParaRPr>
              </a:p>
            </p:txBody>
          </p:sp>
        </mc:Choice>
        <mc:Fallback xmlns="">
          <p:sp>
            <p:nvSpPr>
              <p:cNvPr id="23" name="TextovéPole 22">
                <a:extLst>
                  <a:ext uri="{FF2B5EF4-FFF2-40B4-BE49-F238E27FC236}">
                    <a16:creationId xmlns:a16="http://schemas.microsoft.com/office/drawing/2014/main" id="{B44899A8-84A1-4041-86A9-98EE50122239}"/>
                  </a:ext>
                </a:extLst>
              </p:cNvPr>
              <p:cNvSpPr txBox="1">
                <a:spLocks noRot="1" noChangeAspect="1" noMove="1" noResize="1" noEditPoints="1" noAdjustHandles="1" noChangeArrowheads="1" noChangeShapeType="1" noTextEdit="1"/>
              </p:cNvSpPr>
              <p:nvPr/>
            </p:nvSpPr>
            <p:spPr>
              <a:xfrm>
                <a:off x="3425193" y="4744725"/>
                <a:ext cx="5490758" cy="1602105"/>
              </a:xfrm>
              <a:prstGeom prst="rect">
                <a:avLst/>
              </a:prstGeom>
              <a:blipFill>
                <a:blip r:embed="rId7"/>
                <a:stretch>
                  <a:fillRect b="-11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ovéPole 10">
                <a:extLst>
                  <a:ext uri="{FF2B5EF4-FFF2-40B4-BE49-F238E27FC236}">
                    <a16:creationId xmlns:a16="http://schemas.microsoft.com/office/drawing/2014/main" id="{217D4267-D2A1-4151-A806-C71E2D56091B}"/>
                  </a:ext>
                </a:extLst>
              </p:cNvPr>
              <p:cNvSpPr txBox="1"/>
              <p:nvPr/>
            </p:nvSpPr>
            <p:spPr>
              <a:xfrm>
                <a:off x="3507485" y="4236364"/>
                <a:ext cx="5188023" cy="369332"/>
              </a:xfrm>
              <a:prstGeom prst="rect">
                <a:avLst/>
              </a:prstGeom>
              <a:noFill/>
            </p:spPr>
            <p:txBody>
              <a:bodyPr wrap="none" rtlCol="0">
                <a:spAutoFit/>
              </a:bodyPr>
              <a:lstStyle/>
              <a:p>
                <a:r>
                  <a:rPr lang="en-US" dirty="0">
                    <a:solidFill>
                      <a:srgbClr val="FF0000"/>
                    </a:solidFill>
                  </a:rPr>
                  <a:t>Asymptotic analysis out of the process zone </a:t>
                </a:r>
                <a14:m>
                  <m:oMath xmlns:m="http://schemas.openxmlformats.org/officeDocument/2006/math">
                    <m:sSup>
                      <m:sSupPr>
                        <m:ctrlPr>
                          <a:rPr lang="en-US" i="1" smtClean="0">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𝑟</m:t>
                        </m:r>
                      </m:e>
                      <m:sup>
                        <m:r>
                          <a:rPr lang="en-US" i="0">
                            <a:solidFill>
                              <a:srgbClr val="FF0000"/>
                            </a:solidFill>
                            <a:latin typeface="Cambria Math" panose="02040503050406030204" pitchFamily="18" charset="0"/>
                          </a:rPr>
                          <m:t>′</m:t>
                        </m:r>
                      </m:sup>
                    </m:sSup>
                    <m:r>
                      <a:rPr lang="en-US" i="0">
                        <a:solidFill>
                          <a:srgbClr val="FF0000"/>
                        </a:solidFill>
                        <a:latin typeface="Cambria Math" panose="02040503050406030204" pitchFamily="18" charset="0"/>
                      </a:rPr>
                      <m:t>&gt;</m:t>
                    </m:r>
                    <m:d>
                      <m:dPr>
                        <m:begChr m:val="|"/>
                        <m:endChr m:val="|"/>
                        <m:ctrlPr>
                          <a:rPr lang="en-US" i="1">
                            <a:solidFill>
                              <a:srgbClr val="FF0000"/>
                            </a:solidFill>
                            <a:latin typeface="Cambria Math" panose="02040503050406030204" pitchFamily="18" charset="0"/>
                          </a:rPr>
                        </m:ctrlPr>
                      </m:dPr>
                      <m:e>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𝑥</m:t>
                            </m:r>
                          </m:e>
                          <m:sub>
                            <m:r>
                              <a:rPr lang="en-US" i="0">
                                <a:solidFill>
                                  <a:srgbClr val="FF0000"/>
                                </a:solidFill>
                                <a:latin typeface="Cambria Math" panose="02040503050406030204" pitchFamily="18" charset="0"/>
                              </a:rPr>
                              <m:t>0</m:t>
                            </m:r>
                          </m:sub>
                        </m:sSub>
                      </m:e>
                    </m:d>
                  </m:oMath>
                </a14:m>
                <a:endParaRPr lang="en-US" dirty="0"/>
              </a:p>
            </p:txBody>
          </p:sp>
        </mc:Choice>
        <mc:Fallback xmlns="">
          <p:sp>
            <p:nvSpPr>
              <p:cNvPr id="11" name="TextovéPole 10">
                <a:extLst>
                  <a:ext uri="{FF2B5EF4-FFF2-40B4-BE49-F238E27FC236}">
                    <a16:creationId xmlns:a16="http://schemas.microsoft.com/office/drawing/2014/main" id="{217D4267-D2A1-4151-A806-C71E2D56091B}"/>
                  </a:ext>
                </a:extLst>
              </p:cNvPr>
              <p:cNvSpPr txBox="1">
                <a:spLocks noRot="1" noChangeAspect="1" noMove="1" noResize="1" noEditPoints="1" noAdjustHandles="1" noChangeArrowheads="1" noChangeShapeType="1" noTextEdit="1"/>
              </p:cNvSpPr>
              <p:nvPr/>
            </p:nvSpPr>
            <p:spPr>
              <a:xfrm>
                <a:off x="3507485" y="4236364"/>
                <a:ext cx="5188023" cy="369332"/>
              </a:xfrm>
              <a:prstGeom prst="rect">
                <a:avLst/>
              </a:prstGeom>
              <a:blipFill>
                <a:blip r:embed="rId8"/>
                <a:stretch>
                  <a:fillRect l="-940" t="-9836"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ovéPole 35">
                <a:extLst>
                  <a:ext uri="{FF2B5EF4-FFF2-40B4-BE49-F238E27FC236}">
                    <a16:creationId xmlns:a16="http://schemas.microsoft.com/office/drawing/2014/main" id="{B10FAE8F-7F01-4AF0-B90E-6328B01C56AA}"/>
                  </a:ext>
                </a:extLst>
              </p:cNvPr>
              <p:cNvSpPr txBox="1"/>
              <p:nvPr/>
            </p:nvSpPr>
            <p:spPr>
              <a:xfrm>
                <a:off x="3053496" y="2717467"/>
                <a:ext cx="60960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b="1" i="1" smtClean="0">
                              <a:solidFill>
                                <a:srgbClr val="836967"/>
                              </a:solidFill>
                              <a:latin typeface="Cambria Math" panose="02040503050406030204" pitchFamily="18" charset="0"/>
                            </a:rPr>
                          </m:ctrlPr>
                        </m:sSupPr>
                        <m:e>
                          <m:r>
                            <a:rPr lang="en-US" b="1" i="1">
                              <a:latin typeface="Cambria Math" panose="02040503050406030204" pitchFamily="18" charset="0"/>
                            </a:rPr>
                            <m:t>𝒕</m:t>
                          </m:r>
                        </m:e>
                        <m:sup>
                          <m:r>
                            <a:rPr lang="en-US" b="0" i="1">
                              <a:latin typeface="Cambria Math" panose="02040503050406030204" pitchFamily="18" charset="0"/>
                            </a:rPr>
                            <m:t>𝑜𝑢𝑡</m:t>
                          </m:r>
                        </m:sup>
                      </m:sSup>
                      <m:r>
                        <a:rPr lang="en-US" b="0" i="0">
                          <a:latin typeface="Cambria Math" panose="02040503050406030204" pitchFamily="18" charset="0"/>
                        </a:rPr>
                        <m:t>=</m:t>
                      </m:r>
                      <m:r>
                        <a:rPr lang="en-US" b="1" i="1">
                          <a:latin typeface="Cambria Math" panose="02040503050406030204" pitchFamily="18" charset="0"/>
                        </a:rPr>
                        <m:t>𝒏</m:t>
                      </m:r>
                      <m:r>
                        <a:rPr lang="en-US" b="0" i="0">
                          <a:latin typeface="Cambria Math" panose="02040503050406030204" pitchFamily="18" charset="0"/>
                        </a:rPr>
                        <m:t>⋅</m:t>
                      </m:r>
                      <m:sSup>
                        <m:sSupPr>
                          <m:ctrlPr>
                            <a:rPr lang="en-US" b="0" i="1">
                              <a:solidFill>
                                <a:srgbClr val="836967"/>
                              </a:solidFill>
                              <a:latin typeface="Cambria Math" panose="02040503050406030204" pitchFamily="18" charset="0"/>
                            </a:rPr>
                          </m:ctrlPr>
                        </m:sSupPr>
                        <m:e>
                          <m:r>
                            <a:rPr lang="en-US" b="1" i="1">
                              <a:latin typeface="Cambria Math" panose="02040503050406030204" pitchFamily="18" charset="0"/>
                            </a:rPr>
                            <m:t>𝝈</m:t>
                          </m:r>
                        </m:e>
                        <m:sup>
                          <m:r>
                            <a:rPr lang="en-US" b="0" i="1">
                              <a:latin typeface="Cambria Math" panose="02040503050406030204" pitchFamily="18" charset="0"/>
                            </a:rPr>
                            <m:t>𝑜𝑢𝑡</m:t>
                          </m:r>
                        </m:sup>
                      </m:sSup>
                      <m:r>
                        <a:rPr lang="en-US" b="0" i="0">
                          <a:latin typeface="Cambria Math" panose="02040503050406030204" pitchFamily="18" charset="0"/>
                        </a:rPr>
                        <m:t>=0 </m:t>
                      </m:r>
                      <m:r>
                        <m:rPr>
                          <m:sty m:val="p"/>
                        </m:rPr>
                        <a:rPr lang="en-US" b="0" i="0">
                          <a:latin typeface="Cambria Math" panose="02040503050406030204" pitchFamily="18" charset="0"/>
                        </a:rPr>
                        <m:t>for</m:t>
                      </m:r>
                      <m:r>
                        <a:rPr lang="en-US" b="0" i="0">
                          <a:latin typeface="Cambria Math" panose="02040503050406030204" pitchFamily="18" charset="0"/>
                        </a:rPr>
                        <m:t> </m:t>
                      </m:r>
                      <m:sSup>
                        <m:sSupPr>
                          <m:ctrlPr>
                            <a:rPr lang="en-US" b="0" i="1" smtClean="0">
                              <a:solidFill>
                                <a:srgbClr val="FF0000"/>
                              </a:solidFill>
                              <a:latin typeface="Cambria Math" panose="02040503050406030204" pitchFamily="18" charset="0"/>
                            </a:rPr>
                          </m:ctrlPr>
                        </m:sSupPr>
                        <m:e>
                          <m:r>
                            <a:rPr lang="en-US" b="0" i="1">
                              <a:solidFill>
                                <a:srgbClr val="FF0000"/>
                              </a:solidFill>
                              <a:latin typeface="Cambria Math" panose="02040503050406030204" pitchFamily="18" charset="0"/>
                            </a:rPr>
                            <m:t>𝑟</m:t>
                          </m:r>
                        </m:e>
                        <m:sup>
                          <m:r>
                            <a:rPr lang="en-US" b="0" i="0">
                              <a:solidFill>
                                <a:srgbClr val="FF0000"/>
                              </a:solidFill>
                              <a:latin typeface="Cambria Math" panose="02040503050406030204" pitchFamily="18" charset="0"/>
                            </a:rPr>
                            <m:t>′</m:t>
                          </m:r>
                        </m:sup>
                      </m:sSup>
                      <m:r>
                        <a:rPr lang="en-US" b="0" i="0">
                          <a:solidFill>
                            <a:srgbClr val="FF0000"/>
                          </a:solidFill>
                          <a:latin typeface="Cambria Math" panose="02040503050406030204" pitchFamily="18" charset="0"/>
                        </a:rPr>
                        <m:t>&gt;</m:t>
                      </m:r>
                      <m:d>
                        <m:dPr>
                          <m:begChr m:val="|"/>
                          <m:endChr m:val="|"/>
                          <m:ctrlPr>
                            <a:rPr lang="en-US" b="0" i="1">
                              <a:solidFill>
                                <a:srgbClr val="FF0000"/>
                              </a:solidFill>
                              <a:latin typeface="Cambria Math" panose="02040503050406030204" pitchFamily="18" charset="0"/>
                            </a:rPr>
                          </m:ctrlPr>
                        </m:dPr>
                        <m:e>
                          <m:sSub>
                            <m:sSubPr>
                              <m:ctrlPr>
                                <a:rPr lang="en-US" b="0" i="1">
                                  <a:solidFill>
                                    <a:srgbClr val="FF0000"/>
                                  </a:solidFill>
                                  <a:latin typeface="Cambria Math" panose="02040503050406030204" pitchFamily="18" charset="0"/>
                                </a:rPr>
                              </m:ctrlPr>
                            </m:sSubPr>
                            <m:e>
                              <m:r>
                                <a:rPr lang="en-US" b="0" i="1">
                                  <a:solidFill>
                                    <a:srgbClr val="FF0000"/>
                                  </a:solidFill>
                                  <a:latin typeface="Cambria Math" panose="02040503050406030204" pitchFamily="18" charset="0"/>
                                </a:rPr>
                                <m:t>𝑥</m:t>
                              </m:r>
                            </m:e>
                            <m:sub>
                              <m:r>
                                <a:rPr lang="en-US" b="0" i="0">
                                  <a:solidFill>
                                    <a:srgbClr val="FF0000"/>
                                  </a:solidFill>
                                  <a:latin typeface="Cambria Math" panose="02040503050406030204" pitchFamily="18" charset="0"/>
                                </a:rPr>
                                <m:t>0</m:t>
                              </m:r>
                            </m:sub>
                          </m:sSub>
                        </m:e>
                      </m:d>
                      <m:r>
                        <a:rPr lang="en-US" b="0" i="0">
                          <a:latin typeface="Cambria Math" panose="02040503050406030204" pitchFamily="18" charset="0"/>
                        </a:rPr>
                        <m:t> </m:t>
                      </m:r>
                      <m:r>
                        <m:rPr>
                          <m:sty m:val="p"/>
                        </m:rPr>
                        <a:rPr lang="en-US" b="0" i="0">
                          <a:latin typeface="Cambria Math" panose="02040503050406030204" pitchFamily="18" charset="0"/>
                        </a:rPr>
                        <m:t>and</m:t>
                      </m:r>
                      <m:r>
                        <a:rPr lang="en-US" b="0" i="0">
                          <a:latin typeface="Cambria Math" panose="02040503050406030204" pitchFamily="18" charset="0"/>
                        </a:rPr>
                        <m:t> </m:t>
                      </m:r>
                      <m:sSup>
                        <m:sSupPr>
                          <m:ctrlPr>
                            <a:rPr lang="en-US" b="0" i="1">
                              <a:solidFill>
                                <a:srgbClr val="836967"/>
                              </a:solidFill>
                              <a:latin typeface="Cambria Math" panose="02040503050406030204" pitchFamily="18" charset="0"/>
                            </a:rPr>
                          </m:ctrlPr>
                        </m:sSupPr>
                        <m:e>
                          <m:r>
                            <a:rPr lang="en-US" b="0" i="1">
                              <a:latin typeface="Cambria Math" panose="02040503050406030204" pitchFamily="18" charset="0"/>
                            </a:rPr>
                            <m:t>𝜃</m:t>
                          </m:r>
                        </m:e>
                        <m:sup>
                          <m:r>
                            <a:rPr lang="en-US" b="0" i="0">
                              <a:latin typeface="Cambria Math" panose="02040503050406030204" pitchFamily="18" charset="0"/>
                            </a:rPr>
                            <m:t>′</m:t>
                          </m:r>
                        </m:sup>
                      </m:sSup>
                      <m:r>
                        <a:rPr lang="en-US" b="0" i="0">
                          <a:latin typeface="Cambria Math" panose="02040503050406030204" pitchFamily="18" charset="0"/>
                        </a:rPr>
                        <m:t>=±</m:t>
                      </m:r>
                      <m:r>
                        <a:rPr lang="en-US" b="0" i="1">
                          <a:latin typeface="Cambria Math" panose="02040503050406030204" pitchFamily="18" charset="0"/>
                        </a:rPr>
                        <m:t>𝜋</m:t>
                      </m:r>
                      <m:r>
                        <a:rPr lang="en-US" b="0" i="0">
                          <a:latin typeface="Cambria Math" panose="02040503050406030204" pitchFamily="18" charset="0"/>
                        </a:rPr>
                        <m:t>,</m:t>
                      </m:r>
                    </m:oMath>
                  </m:oMathPara>
                </a14:m>
                <a:endParaRPr lang="en-US" dirty="0"/>
              </a:p>
            </p:txBody>
          </p:sp>
        </mc:Choice>
        <mc:Fallback xmlns="">
          <p:sp>
            <p:nvSpPr>
              <p:cNvPr id="36" name="TextovéPole 35">
                <a:extLst>
                  <a:ext uri="{FF2B5EF4-FFF2-40B4-BE49-F238E27FC236}">
                    <a16:creationId xmlns:a16="http://schemas.microsoft.com/office/drawing/2014/main" id="{B10FAE8F-7F01-4AF0-B90E-6328B01C56AA}"/>
                  </a:ext>
                </a:extLst>
              </p:cNvPr>
              <p:cNvSpPr txBox="1">
                <a:spLocks noRot="1" noChangeAspect="1" noMove="1" noResize="1" noEditPoints="1" noAdjustHandles="1" noChangeArrowheads="1" noChangeShapeType="1" noTextEdit="1"/>
              </p:cNvSpPr>
              <p:nvPr/>
            </p:nvSpPr>
            <p:spPr>
              <a:xfrm>
                <a:off x="3053496" y="2717467"/>
                <a:ext cx="6096000" cy="369332"/>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12946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12C985A5-453D-42F6-BD75-7EAFD0A42938}"/>
              </a:ext>
            </a:extLst>
          </p:cNvPr>
          <p:cNvSpPr txBox="1"/>
          <p:nvPr/>
        </p:nvSpPr>
        <p:spPr>
          <a:xfrm>
            <a:off x="0" y="6485860"/>
            <a:ext cx="12192000" cy="369332"/>
          </a:xfrm>
          <a:prstGeom prst="rect">
            <a:avLst/>
          </a:prstGeom>
          <a:noFill/>
        </p:spPr>
        <p:txBody>
          <a:bodyPr wrap="square" rtlCol="0">
            <a:spAutoFit/>
          </a:bodyPr>
          <a:lstStyle/>
          <a:p>
            <a:pPr algn="ctr"/>
            <a:r>
              <a:rPr lang="en-US" dirty="0">
                <a:solidFill>
                  <a:schemeClr val="tx1">
                    <a:lumMod val="50000"/>
                    <a:lumOff val="50000"/>
                  </a:schemeClr>
                </a:solidFill>
                <a:latin typeface="Corbel" panose="020B0503020204020204" pitchFamily="34" charset="0"/>
              </a:rPr>
              <a:t>LUND UNIVERSITY</a:t>
            </a:r>
            <a:r>
              <a:rPr lang="cs-CZ" dirty="0">
                <a:solidFill>
                  <a:schemeClr val="tx1">
                    <a:lumMod val="50000"/>
                    <a:lumOff val="50000"/>
                  </a:schemeClr>
                </a:solidFill>
                <a:latin typeface="Corbel" panose="020B0503020204020204" pitchFamily="34" charset="0"/>
              </a:rPr>
              <a:t>, </a:t>
            </a:r>
            <a:r>
              <a:rPr lang="en-US" dirty="0">
                <a:solidFill>
                  <a:schemeClr val="tx1">
                    <a:lumMod val="50000"/>
                    <a:lumOff val="50000"/>
                  </a:schemeClr>
                </a:solidFill>
                <a:latin typeface="Corbel" panose="020B0503020204020204" pitchFamily="34" charset="0"/>
              </a:rPr>
              <a:t>Department of Mechanical Engineering Sciences</a:t>
            </a:r>
            <a:r>
              <a:rPr lang="cs-CZ" dirty="0">
                <a:solidFill>
                  <a:schemeClr val="tx1">
                    <a:lumMod val="50000"/>
                    <a:lumOff val="50000"/>
                  </a:schemeClr>
                </a:solidFill>
                <a:latin typeface="Corbel" panose="020B0503020204020204" pitchFamily="34" charset="0"/>
              </a:rPr>
              <a:t>, </a:t>
            </a:r>
            <a:r>
              <a:rPr lang="en-US" dirty="0">
                <a:solidFill>
                  <a:schemeClr val="tx1">
                    <a:lumMod val="50000"/>
                    <a:lumOff val="50000"/>
                  </a:schemeClr>
                </a:solidFill>
                <a:latin typeface="Corbel" panose="020B0503020204020204" pitchFamily="34" charset="0"/>
              </a:rPr>
              <a:t>September</a:t>
            </a:r>
            <a:r>
              <a:rPr lang="cs-CZ" dirty="0">
                <a:solidFill>
                  <a:schemeClr val="tx1">
                    <a:lumMod val="50000"/>
                    <a:lumOff val="50000"/>
                  </a:schemeClr>
                </a:solidFill>
                <a:latin typeface="Corbel" panose="020B0503020204020204" pitchFamily="34" charset="0"/>
              </a:rPr>
              <a:t> 2024</a:t>
            </a:r>
            <a:endParaRPr lang="en-US" dirty="0">
              <a:solidFill>
                <a:schemeClr val="tx1">
                  <a:lumMod val="50000"/>
                  <a:lumOff val="50000"/>
                </a:schemeClr>
              </a:solidFill>
              <a:latin typeface="Corbel" panose="020B0503020204020204" pitchFamily="34" charset="0"/>
            </a:endParaRPr>
          </a:p>
        </p:txBody>
      </p:sp>
      <p:pic>
        <p:nvPicPr>
          <p:cNvPr id="5" name="Picture 4">
            <a:extLst>
              <a:ext uri="{FF2B5EF4-FFF2-40B4-BE49-F238E27FC236}">
                <a16:creationId xmlns:a16="http://schemas.microsoft.com/office/drawing/2014/main" id="{33641377-FBF7-44D7-8F7C-E8F5F81E27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11008924" y="176186"/>
            <a:ext cx="922424" cy="9263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6A8C07B1-6C16-4D4C-A424-04644FD77A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260652" y="408882"/>
            <a:ext cx="1348477" cy="460959"/>
          </a:xfrm>
          <a:prstGeom prst="rect">
            <a:avLst/>
          </a:prstGeom>
          <a:noFill/>
          <a:ln w="9525">
            <a:noFill/>
            <a:miter lim="800000"/>
            <a:headEnd/>
            <a:tailEnd/>
          </a:ln>
        </p:spPr>
      </p:pic>
      <p:sp>
        <p:nvSpPr>
          <p:cNvPr id="13" name="TextovéPole 12">
            <a:extLst>
              <a:ext uri="{FF2B5EF4-FFF2-40B4-BE49-F238E27FC236}">
                <a16:creationId xmlns:a16="http://schemas.microsoft.com/office/drawing/2014/main" id="{2CD2C8EF-3B46-4C1F-B89D-B04AB5E726D0}"/>
              </a:ext>
            </a:extLst>
          </p:cNvPr>
          <p:cNvSpPr txBox="1"/>
          <p:nvPr/>
        </p:nvSpPr>
        <p:spPr>
          <a:xfrm>
            <a:off x="0" y="579317"/>
            <a:ext cx="12192000" cy="523220"/>
          </a:xfrm>
          <a:prstGeom prst="rect">
            <a:avLst/>
          </a:prstGeom>
          <a:noFill/>
        </p:spPr>
        <p:txBody>
          <a:bodyPr wrap="square">
            <a:spAutoFit/>
          </a:bodyPr>
          <a:lstStyle/>
          <a:p>
            <a:pPr algn="ctr"/>
            <a:r>
              <a:rPr lang="en-US" sz="2800" b="1" dirty="0">
                <a:latin typeface="Corbel" panose="020B0503020204020204" pitchFamily="34" charset="0"/>
              </a:rPr>
              <a:t>Inner solution for crack</a:t>
            </a:r>
          </a:p>
        </p:txBody>
      </p:sp>
      <p:sp>
        <p:nvSpPr>
          <p:cNvPr id="35" name="TextovéPole 34">
            <a:extLst>
              <a:ext uri="{FF2B5EF4-FFF2-40B4-BE49-F238E27FC236}">
                <a16:creationId xmlns:a16="http://schemas.microsoft.com/office/drawing/2014/main" id="{7C712978-F4C6-4D02-82AC-D44A6C45F001}"/>
              </a:ext>
            </a:extLst>
          </p:cNvPr>
          <p:cNvSpPr txBox="1"/>
          <p:nvPr/>
        </p:nvSpPr>
        <p:spPr>
          <a:xfrm>
            <a:off x="9506403" y="4298588"/>
            <a:ext cx="1685345" cy="369332"/>
          </a:xfrm>
          <a:prstGeom prst="rect">
            <a:avLst/>
          </a:prstGeom>
          <a:noFill/>
        </p:spPr>
        <p:txBody>
          <a:bodyPr wrap="square" rtlCol="0">
            <a:spAutoFit/>
          </a:bodyPr>
          <a:lstStyle/>
          <a:p>
            <a:r>
              <a:rPr lang="en-GB" dirty="0">
                <a:solidFill>
                  <a:srgbClr val="FF0000"/>
                </a:solidFill>
                <a:latin typeface="Corbel" panose="020B0503020204020204" pitchFamily="34" charset="0"/>
              </a:rPr>
              <a:t>B</a:t>
            </a:r>
            <a:r>
              <a:rPr lang="en-GB" sz="1800" dirty="0">
                <a:solidFill>
                  <a:srgbClr val="FF0000"/>
                </a:solidFill>
                <a:latin typeface="Corbel" panose="020B0503020204020204" pitchFamily="34" charset="0"/>
              </a:rPr>
              <a:t>oundary layer</a:t>
            </a:r>
          </a:p>
        </p:txBody>
      </p:sp>
      <mc:AlternateContent xmlns:mc="http://schemas.openxmlformats.org/markup-compatibility/2006" xmlns:a14="http://schemas.microsoft.com/office/drawing/2010/main">
        <mc:Choice Requires="a14">
          <p:sp>
            <p:nvSpPr>
              <p:cNvPr id="12" name="TextovéPole 11">
                <a:extLst>
                  <a:ext uri="{FF2B5EF4-FFF2-40B4-BE49-F238E27FC236}">
                    <a16:creationId xmlns:a16="http://schemas.microsoft.com/office/drawing/2014/main" id="{E62ABADC-E92E-4620-B2DC-69B062B3E1FC}"/>
                  </a:ext>
                </a:extLst>
              </p:cNvPr>
              <p:cNvSpPr txBox="1"/>
              <p:nvPr/>
            </p:nvSpPr>
            <p:spPr>
              <a:xfrm>
                <a:off x="3496491" y="1720357"/>
                <a:ext cx="5199017" cy="927049"/>
              </a:xfrm>
              <a:prstGeom prst="rect">
                <a:avLst/>
              </a:prstGeom>
              <a:solidFill>
                <a:srgbClr val="FF0000"/>
              </a:solidFill>
              <a:ln w="38100">
                <a:noFill/>
              </a:ln>
            </p:spPr>
            <p:txBody>
              <a:bodyPr wrap="square">
                <a:spAutoFit/>
              </a:bodyPr>
              <a:lstStyle/>
              <a:p>
                <a:pPr/>
                <a14:m>
                  <m:oMathPara xmlns:m="http://schemas.openxmlformats.org/officeDocument/2006/math">
                    <m:oMathParaPr>
                      <m:jc m:val="centerGroup"/>
                    </m:oMathParaPr>
                    <m:oMath xmlns:m="http://schemas.openxmlformats.org/officeDocument/2006/math">
                      <m:d>
                        <m:dPr>
                          <m:ctrlPr>
                            <a:rPr lang="en-US" i="1" smtClean="0">
                              <a:solidFill>
                                <a:schemeClr val="bg1"/>
                              </a:solidFill>
                              <a:latin typeface="Cambria Math" panose="02040503050406030204" pitchFamily="18" charset="0"/>
                            </a:rPr>
                          </m:ctrlPr>
                        </m:dPr>
                        <m:e>
                          <m:r>
                            <a:rPr lang="en-US" i="1">
                              <a:solidFill>
                                <a:schemeClr val="bg1"/>
                              </a:solidFill>
                              <a:latin typeface="Cambria Math" panose="02040503050406030204" pitchFamily="18" charset="0"/>
                            </a:rPr>
                            <m:t>𝜆</m:t>
                          </m:r>
                          <m:r>
                            <a:rPr lang="en-US" i="0">
                              <a:solidFill>
                                <a:schemeClr val="bg1"/>
                              </a:solidFill>
                              <a:latin typeface="Cambria Math" panose="02040503050406030204" pitchFamily="18" charset="0"/>
                            </a:rPr>
                            <m:t>+</m:t>
                          </m:r>
                          <m:r>
                            <a:rPr lang="en-US" i="1">
                              <a:solidFill>
                                <a:schemeClr val="bg1"/>
                              </a:solidFill>
                              <a:latin typeface="Cambria Math" panose="02040503050406030204" pitchFamily="18" charset="0"/>
                            </a:rPr>
                            <m:t>𝜇</m:t>
                          </m:r>
                        </m:e>
                      </m:d>
                      <m:d>
                        <m:dPr>
                          <m:ctrlPr>
                            <a:rPr lang="en-US" i="1">
                              <a:solidFill>
                                <a:schemeClr val="bg1"/>
                              </a:solidFill>
                              <a:latin typeface="Cambria Math" panose="02040503050406030204" pitchFamily="18" charset="0"/>
                            </a:rPr>
                          </m:ctrlPr>
                        </m:dPr>
                        <m:e>
                          <m:r>
                            <a:rPr lang="en-US" i="0" smtClean="0">
                              <a:solidFill>
                                <a:srgbClr val="FF7453"/>
                              </a:solidFill>
                              <a:latin typeface="Cambria Math" panose="02040503050406030204" pitchFamily="18" charset="0"/>
                            </a:rPr>
                            <m:t>1−</m:t>
                          </m:r>
                          <m:sSubSup>
                            <m:sSubSupPr>
                              <m:ctrlPr>
                                <a:rPr lang="en-US" i="1">
                                  <a:solidFill>
                                    <a:schemeClr val="bg1"/>
                                  </a:solidFill>
                                  <a:latin typeface="Cambria Math" panose="02040503050406030204" pitchFamily="18" charset="0"/>
                                </a:rPr>
                              </m:ctrlPr>
                            </m:sSubSupPr>
                            <m:e>
                              <m:r>
                                <a:rPr lang="en-US" i="1">
                                  <a:solidFill>
                                    <a:schemeClr val="bg1"/>
                                  </a:solidFill>
                                  <a:latin typeface="Cambria Math" panose="02040503050406030204" pitchFamily="18" charset="0"/>
                                </a:rPr>
                                <m:t>𝑙</m:t>
                              </m:r>
                            </m:e>
                            <m:sub>
                              <m:r>
                                <a:rPr lang="en-US" i="0">
                                  <a:solidFill>
                                    <a:schemeClr val="bg1"/>
                                  </a:solidFill>
                                  <a:latin typeface="Cambria Math" panose="02040503050406030204" pitchFamily="18" charset="0"/>
                                </a:rPr>
                                <m:t>1</m:t>
                              </m:r>
                            </m:sub>
                            <m:sup>
                              <m:r>
                                <a:rPr lang="en-US" i="0">
                                  <a:solidFill>
                                    <a:schemeClr val="bg1"/>
                                  </a:solidFill>
                                  <a:latin typeface="Cambria Math" panose="02040503050406030204" pitchFamily="18" charset="0"/>
                                </a:rPr>
                                <m:t>2</m:t>
                              </m:r>
                            </m:sup>
                          </m:sSubSup>
                          <m:sSup>
                            <m:sSupPr>
                              <m:ctrlPr>
                                <a:rPr lang="en-US" i="1">
                                  <a:solidFill>
                                    <a:schemeClr val="bg1"/>
                                  </a:solidFill>
                                  <a:latin typeface="Cambria Math" panose="02040503050406030204" pitchFamily="18" charset="0"/>
                                </a:rPr>
                              </m:ctrlPr>
                            </m:sSupPr>
                            <m:e>
                              <m:r>
                                <m:rPr>
                                  <m:sty m:val="p"/>
                                </m:rPr>
                                <a:rPr lang="en-US" i="0">
                                  <a:solidFill>
                                    <a:schemeClr val="bg1"/>
                                  </a:solidFill>
                                  <a:latin typeface="Cambria Math" panose="02040503050406030204" pitchFamily="18" charset="0"/>
                                </a:rPr>
                                <m:t>∇</m:t>
                              </m:r>
                            </m:e>
                            <m:sup>
                              <m:r>
                                <a:rPr lang="en-US" i="0">
                                  <a:solidFill>
                                    <a:schemeClr val="bg1"/>
                                  </a:solidFill>
                                  <a:latin typeface="Cambria Math" panose="02040503050406030204" pitchFamily="18" charset="0"/>
                                </a:rPr>
                                <m:t>2</m:t>
                              </m:r>
                            </m:sup>
                          </m:sSup>
                        </m:e>
                      </m:d>
                      <m:r>
                        <m:rPr>
                          <m:sty m:val="p"/>
                        </m:rPr>
                        <a:rPr lang="en-US" i="0">
                          <a:solidFill>
                            <a:schemeClr val="bg1"/>
                          </a:solidFill>
                          <a:latin typeface="Cambria Math" panose="02040503050406030204" pitchFamily="18" charset="0"/>
                        </a:rPr>
                        <m:t>∇</m:t>
                      </m:r>
                      <m:d>
                        <m:dPr>
                          <m:ctrlPr>
                            <a:rPr lang="en-US" i="1">
                              <a:solidFill>
                                <a:schemeClr val="bg1"/>
                              </a:solidFill>
                              <a:latin typeface="Cambria Math" panose="02040503050406030204" pitchFamily="18" charset="0"/>
                            </a:rPr>
                          </m:ctrlPr>
                        </m:dPr>
                        <m:e>
                          <m:r>
                            <m:rPr>
                              <m:sty m:val="p"/>
                            </m:rPr>
                            <a:rPr lang="en-US" i="0">
                              <a:solidFill>
                                <a:schemeClr val="bg1"/>
                              </a:solidFill>
                              <a:latin typeface="Cambria Math" panose="02040503050406030204" pitchFamily="18" charset="0"/>
                            </a:rPr>
                            <m:t>∇</m:t>
                          </m:r>
                          <m:r>
                            <a:rPr lang="en-US" i="0">
                              <a:solidFill>
                                <a:schemeClr val="bg1"/>
                              </a:solidFill>
                              <a:latin typeface="Cambria Math" panose="02040503050406030204" pitchFamily="18" charset="0"/>
                            </a:rPr>
                            <m:t>⋅</m:t>
                          </m:r>
                          <m:r>
                            <a:rPr lang="en-US" b="1" i="1">
                              <a:solidFill>
                                <a:schemeClr val="bg1"/>
                              </a:solidFill>
                              <a:latin typeface="Cambria Math" panose="02040503050406030204" pitchFamily="18" charset="0"/>
                            </a:rPr>
                            <m:t>𝒖</m:t>
                          </m:r>
                        </m:e>
                      </m:d>
                      <m:r>
                        <a:rPr lang="en-US" b="0" i="0">
                          <a:solidFill>
                            <a:schemeClr val="bg1"/>
                          </a:solidFill>
                          <a:latin typeface="Cambria Math" panose="02040503050406030204" pitchFamily="18" charset="0"/>
                        </a:rPr>
                        <m:t>+</m:t>
                      </m:r>
                      <m:r>
                        <a:rPr lang="en-US" b="0" i="1">
                          <a:solidFill>
                            <a:schemeClr val="bg1"/>
                          </a:solidFill>
                          <a:latin typeface="Cambria Math" panose="02040503050406030204" pitchFamily="18" charset="0"/>
                        </a:rPr>
                        <m:t>𝜇</m:t>
                      </m:r>
                      <m:d>
                        <m:dPr>
                          <m:ctrlPr>
                            <a:rPr lang="en-US" b="0" i="1">
                              <a:solidFill>
                                <a:schemeClr val="bg1"/>
                              </a:solidFill>
                              <a:latin typeface="Cambria Math" panose="02040503050406030204" pitchFamily="18" charset="0"/>
                            </a:rPr>
                          </m:ctrlPr>
                        </m:dPr>
                        <m:e>
                          <m:r>
                            <a:rPr lang="en-US" b="0" i="0" smtClean="0">
                              <a:solidFill>
                                <a:srgbClr val="FF7453"/>
                              </a:solidFill>
                              <a:latin typeface="Cambria Math" panose="02040503050406030204" pitchFamily="18" charset="0"/>
                            </a:rPr>
                            <m:t>1−</m:t>
                          </m:r>
                          <m:sSubSup>
                            <m:sSubSupPr>
                              <m:ctrlPr>
                                <a:rPr lang="en-US" b="0" i="1">
                                  <a:solidFill>
                                    <a:schemeClr val="bg1"/>
                                  </a:solidFill>
                                  <a:latin typeface="Cambria Math" panose="02040503050406030204" pitchFamily="18" charset="0"/>
                                </a:rPr>
                              </m:ctrlPr>
                            </m:sSubSupPr>
                            <m:e>
                              <m:r>
                                <a:rPr lang="en-US" b="0" i="1">
                                  <a:solidFill>
                                    <a:schemeClr val="bg1"/>
                                  </a:solidFill>
                                  <a:latin typeface="Cambria Math" panose="02040503050406030204" pitchFamily="18" charset="0"/>
                                </a:rPr>
                                <m:t>𝑙</m:t>
                              </m:r>
                            </m:e>
                            <m:sub>
                              <m:r>
                                <a:rPr lang="en-US" b="0" i="0">
                                  <a:solidFill>
                                    <a:schemeClr val="bg1"/>
                                  </a:solidFill>
                                  <a:latin typeface="Cambria Math" panose="02040503050406030204" pitchFamily="18" charset="0"/>
                                </a:rPr>
                                <m:t>2</m:t>
                              </m:r>
                            </m:sub>
                            <m:sup>
                              <m:r>
                                <a:rPr lang="en-US" b="0" i="0">
                                  <a:solidFill>
                                    <a:schemeClr val="bg1"/>
                                  </a:solidFill>
                                  <a:latin typeface="Cambria Math" panose="02040503050406030204" pitchFamily="18" charset="0"/>
                                </a:rPr>
                                <m:t>2</m:t>
                              </m:r>
                            </m:sup>
                          </m:sSubSup>
                          <m:sSup>
                            <m:sSupPr>
                              <m:ctrlPr>
                                <a:rPr lang="en-US" b="0" i="1">
                                  <a:solidFill>
                                    <a:schemeClr val="bg1"/>
                                  </a:solidFill>
                                  <a:latin typeface="Cambria Math" panose="02040503050406030204" pitchFamily="18" charset="0"/>
                                </a:rPr>
                              </m:ctrlPr>
                            </m:sSupPr>
                            <m:e>
                              <m:r>
                                <m:rPr>
                                  <m:sty m:val="p"/>
                                </m:rPr>
                                <a:rPr lang="en-US" b="0" i="0">
                                  <a:solidFill>
                                    <a:schemeClr val="bg1"/>
                                  </a:solidFill>
                                  <a:latin typeface="Cambria Math" panose="02040503050406030204" pitchFamily="18" charset="0"/>
                                </a:rPr>
                                <m:t>∇</m:t>
                              </m:r>
                            </m:e>
                            <m:sup>
                              <m:r>
                                <a:rPr lang="en-US" b="0" i="0">
                                  <a:solidFill>
                                    <a:schemeClr val="bg1"/>
                                  </a:solidFill>
                                  <a:latin typeface="Cambria Math" panose="02040503050406030204" pitchFamily="18" charset="0"/>
                                </a:rPr>
                                <m:t>2</m:t>
                              </m:r>
                            </m:sup>
                          </m:sSup>
                        </m:e>
                      </m:d>
                      <m:sSup>
                        <m:sSupPr>
                          <m:ctrlPr>
                            <a:rPr lang="en-US" b="0" i="1">
                              <a:solidFill>
                                <a:schemeClr val="bg1"/>
                              </a:solidFill>
                              <a:latin typeface="Cambria Math" panose="02040503050406030204" pitchFamily="18" charset="0"/>
                            </a:rPr>
                          </m:ctrlPr>
                        </m:sSupPr>
                        <m:e>
                          <m:r>
                            <m:rPr>
                              <m:sty m:val="p"/>
                            </m:rPr>
                            <a:rPr lang="en-US" b="0" i="0">
                              <a:solidFill>
                                <a:schemeClr val="bg1"/>
                              </a:solidFill>
                              <a:latin typeface="Cambria Math" panose="02040503050406030204" pitchFamily="18" charset="0"/>
                            </a:rPr>
                            <m:t>∇</m:t>
                          </m:r>
                        </m:e>
                        <m:sup>
                          <m:r>
                            <a:rPr lang="en-US" b="0" i="0">
                              <a:solidFill>
                                <a:schemeClr val="bg1"/>
                              </a:solidFill>
                              <a:latin typeface="Cambria Math" panose="02040503050406030204" pitchFamily="18" charset="0"/>
                            </a:rPr>
                            <m:t>2</m:t>
                          </m:r>
                        </m:sup>
                      </m:sSup>
                      <m:r>
                        <a:rPr lang="en-US" b="1" i="1">
                          <a:solidFill>
                            <a:schemeClr val="bg1"/>
                          </a:solidFill>
                          <a:latin typeface="Cambria Math" panose="02040503050406030204" pitchFamily="18" charset="0"/>
                        </a:rPr>
                        <m:t>𝒖</m:t>
                      </m:r>
                      <m:r>
                        <a:rPr lang="en-US" b="0" i="0">
                          <a:solidFill>
                            <a:schemeClr val="bg1"/>
                          </a:solidFill>
                          <a:latin typeface="Cambria Math" panose="02040503050406030204" pitchFamily="18" charset="0"/>
                        </a:rPr>
                        <m:t>=0</m:t>
                      </m:r>
                    </m:oMath>
                  </m:oMathPara>
                </a14:m>
                <a:endParaRPr lang="en-US" b="0" dirty="0">
                  <a:solidFill>
                    <a:schemeClr val="bg1"/>
                  </a:solidFill>
                </a:endParaRPr>
              </a:p>
              <a:p>
                <a:endParaRPr lang="cs-CZ" b="0" dirty="0">
                  <a:solidFill>
                    <a:schemeClr val="bg1"/>
                  </a:solidFill>
                </a:endParaRPr>
              </a:p>
              <a:p>
                <a:pPr/>
                <a14:m>
                  <m:oMathPara xmlns:m="http://schemas.openxmlformats.org/officeDocument/2006/math">
                    <m:oMathParaPr>
                      <m:jc m:val="centerGroup"/>
                    </m:oMathParaPr>
                    <m:oMath xmlns:m="http://schemas.openxmlformats.org/officeDocument/2006/math">
                      <m:sSup>
                        <m:sSupPr>
                          <m:ctrlPr>
                            <a:rPr lang="en-US" i="1" smtClean="0">
                              <a:solidFill>
                                <a:schemeClr val="bg1"/>
                              </a:solidFill>
                              <a:latin typeface="Cambria Math" panose="02040503050406030204" pitchFamily="18" charset="0"/>
                            </a:rPr>
                          </m:ctrlPr>
                        </m:sSupPr>
                        <m:e>
                          <m:r>
                            <m:rPr>
                              <m:sty m:val="p"/>
                            </m:rPr>
                            <a:rPr lang="en-US">
                              <a:solidFill>
                                <a:schemeClr val="bg1"/>
                              </a:solidFill>
                              <a:latin typeface="Cambria Math" panose="02040503050406030204" pitchFamily="18" charset="0"/>
                            </a:rPr>
                            <m:t>∇</m:t>
                          </m:r>
                        </m:e>
                        <m:sup>
                          <m:r>
                            <a:rPr lang="en-US" i="0">
                              <a:solidFill>
                                <a:schemeClr val="bg1"/>
                              </a:solidFill>
                              <a:latin typeface="Cambria Math" panose="02040503050406030204" pitchFamily="18" charset="0"/>
                            </a:rPr>
                            <m:t>2</m:t>
                          </m:r>
                        </m:sup>
                      </m:sSup>
                      <m:d>
                        <m:dPr>
                          <m:ctrlPr>
                            <a:rPr lang="en-US" i="1">
                              <a:solidFill>
                                <a:schemeClr val="bg1"/>
                              </a:solidFill>
                              <a:latin typeface="Cambria Math" panose="02040503050406030204" pitchFamily="18" charset="0"/>
                            </a:rPr>
                          </m:ctrlPr>
                        </m:dPr>
                        <m:e>
                          <m:r>
                            <a:rPr lang="en-US" i="1">
                              <a:solidFill>
                                <a:schemeClr val="bg1"/>
                              </a:solidFill>
                              <a:latin typeface="Cambria Math" panose="02040503050406030204" pitchFamily="18" charset="0"/>
                            </a:rPr>
                            <m:t>𝑎</m:t>
                          </m:r>
                          <m:r>
                            <a:rPr lang="en-US" i="1">
                              <a:solidFill>
                                <a:schemeClr val="bg1"/>
                              </a:solidFill>
                              <a:latin typeface="Cambria Math" panose="02040503050406030204" pitchFamily="18" charset="0"/>
                            </a:rPr>
                            <m:t>𝜖𝜑</m:t>
                          </m:r>
                          <m:r>
                            <a:rPr lang="en-US" i="0">
                              <a:solidFill>
                                <a:schemeClr val="bg1"/>
                              </a:solidFill>
                              <a:latin typeface="Cambria Math" panose="02040503050406030204" pitchFamily="18" charset="0"/>
                            </a:rPr>
                            <m:t>+</m:t>
                          </m:r>
                          <m:r>
                            <a:rPr lang="en-US" i="1">
                              <a:solidFill>
                                <a:schemeClr val="bg1"/>
                              </a:solidFill>
                              <a:latin typeface="Cambria Math" panose="02040503050406030204" pitchFamily="18" charset="0"/>
                            </a:rPr>
                            <m:t>𝑓</m:t>
                          </m:r>
                          <m:r>
                            <m:rPr>
                              <m:sty m:val="p"/>
                            </m:rPr>
                            <a:rPr lang="en-US" i="0">
                              <a:solidFill>
                                <a:schemeClr val="bg1"/>
                              </a:solidFill>
                              <a:latin typeface="Cambria Math" panose="02040503050406030204" pitchFamily="18" charset="0"/>
                            </a:rPr>
                            <m:t>∇</m:t>
                          </m:r>
                          <m:r>
                            <a:rPr lang="en-US" i="0">
                              <a:solidFill>
                                <a:schemeClr val="bg1"/>
                              </a:solidFill>
                              <a:latin typeface="Cambria Math" panose="02040503050406030204" pitchFamily="18" charset="0"/>
                            </a:rPr>
                            <m:t>⋅</m:t>
                          </m:r>
                          <m:r>
                            <a:rPr lang="en-US" b="1" i="1">
                              <a:solidFill>
                                <a:schemeClr val="bg1"/>
                              </a:solidFill>
                              <a:latin typeface="Cambria Math" panose="02040503050406030204" pitchFamily="18" charset="0"/>
                            </a:rPr>
                            <m:t>𝒖</m:t>
                          </m:r>
                        </m:e>
                      </m:d>
                      <m:r>
                        <a:rPr lang="en-US" b="0" i="0">
                          <a:solidFill>
                            <a:schemeClr val="bg1"/>
                          </a:solidFill>
                          <a:latin typeface="Cambria Math" panose="02040503050406030204" pitchFamily="18" charset="0"/>
                        </a:rPr>
                        <m:t>=0</m:t>
                      </m:r>
                    </m:oMath>
                  </m:oMathPara>
                </a14:m>
                <a:endParaRPr lang="en-US" dirty="0">
                  <a:solidFill>
                    <a:schemeClr val="bg1"/>
                  </a:solidFill>
                </a:endParaRPr>
              </a:p>
            </p:txBody>
          </p:sp>
        </mc:Choice>
        <mc:Fallback xmlns="">
          <p:sp>
            <p:nvSpPr>
              <p:cNvPr id="12" name="TextovéPole 11">
                <a:extLst>
                  <a:ext uri="{FF2B5EF4-FFF2-40B4-BE49-F238E27FC236}">
                    <a16:creationId xmlns:a16="http://schemas.microsoft.com/office/drawing/2014/main" id="{E62ABADC-E92E-4620-B2DC-69B062B3E1FC}"/>
                  </a:ext>
                </a:extLst>
              </p:cNvPr>
              <p:cNvSpPr txBox="1">
                <a:spLocks noRot="1" noChangeAspect="1" noMove="1" noResize="1" noEditPoints="1" noAdjustHandles="1" noChangeArrowheads="1" noChangeShapeType="1" noTextEdit="1"/>
              </p:cNvSpPr>
              <p:nvPr/>
            </p:nvSpPr>
            <p:spPr>
              <a:xfrm>
                <a:off x="3496491" y="1720357"/>
                <a:ext cx="5199017" cy="927049"/>
              </a:xfrm>
              <a:prstGeom prst="rect">
                <a:avLst/>
              </a:prstGeom>
              <a:blipFill>
                <a:blip r:embed="rId5"/>
                <a:stretch>
                  <a:fillRect b="-5263"/>
                </a:stretch>
              </a:blipFill>
              <a:ln w="38100">
                <a:noFill/>
              </a:ln>
            </p:spPr>
            <p:txBody>
              <a:bodyPr/>
              <a:lstStyle/>
              <a:p>
                <a:r>
                  <a:rPr lang="en-US">
                    <a:noFill/>
                  </a:rPr>
                  <a:t> </a:t>
                </a:r>
              </a:p>
            </p:txBody>
          </p:sp>
        </mc:Fallback>
      </mc:AlternateContent>
      <p:cxnSp>
        <p:nvCxnSpPr>
          <p:cNvPr id="21" name="Spojnice: zakřivená 20">
            <a:extLst>
              <a:ext uri="{FF2B5EF4-FFF2-40B4-BE49-F238E27FC236}">
                <a16:creationId xmlns:a16="http://schemas.microsoft.com/office/drawing/2014/main" id="{99A835BB-F85C-42E3-B851-050324022FB1}"/>
              </a:ext>
            </a:extLst>
          </p:cNvPr>
          <p:cNvCxnSpPr>
            <a:cxnSpLocks/>
            <a:stCxn id="22" idx="1"/>
          </p:cNvCxnSpPr>
          <p:nvPr/>
        </p:nvCxnSpPr>
        <p:spPr>
          <a:xfrm rot="10800000">
            <a:off x="8788003" y="1985151"/>
            <a:ext cx="835900" cy="323166"/>
          </a:xfrm>
          <a:prstGeom prst="curvedConnector3">
            <a:avLst>
              <a:gd name="adj1" fmla="val 50000"/>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22" name="TextovéPole 21">
            <a:extLst>
              <a:ext uri="{FF2B5EF4-FFF2-40B4-BE49-F238E27FC236}">
                <a16:creationId xmlns:a16="http://schemas.microsoft.com/office/drawing/2014/main" id="{230A61B5-3048-4991-B21E-AD5310F57C17}"/>
              </a:ext>
            </a:extLst>
          </p:cNvPr>
          <p:cNvSpPr txBox="1"/>
          <p:nvPr/>
        </p:nvSpPr>
        <p:spPr>
          <a:xfrm>
            <a:off x="9623903" y="1985151"/>
            <a:ext cx="2402634" cy="646331"/>
          </a:xfrm>
          <a:prstGeom prst="rect">
            <a:avLst/>
          </a:prstGeom>
          <a:noFill/>
        </p:spPr>
        <p:txBody>
          <a:bodyPr wrap="square" rtlCol="0">
            <a:spAutoFit/>
          </a:bodyPr>
          <a:lstStyle/>
          <a:p>
            <a:r>
              <a:rPr lang="en-GB" dirty="0">
                <a:solidFill>
                  <a:srgbClr val="FF0000"/>
                </a:solidFill>
                <a:latin typeface="Corbel" panose="020B0503020204020204" pitchFamily="34" charset="0"/>
              </a:rPr>
              <a:t>Gradient elasticity,</a:t>
            </a:r>
          </a:p>
          <a:p>
            <a:r>
              <a:rPr lang="en-US" dirty="0">
                <a:solidFill>
                  <a:srgbClr val="FF0000"/>
                </a:solidFill>
                <a:latin typeface="Corbel" panose="020B0503020204020204" pitchFamily="34" charset="0"/>
              </a:rPr>
              <a:t>strain gradients prevail</a:t>
            </a:r>
            <a:endParaRPr lang="en-GB" sz="1800" dirty="0">
              <a:solidFill>
                <a:srgbClr val="FF0000"/>
              </a:solidFill>
              <a:latin typeface="Corbel" panose="020B0503020204020204" pitchFamily="34" charset="0"/>
            </a:endParaRPr>
          </a:p>
        </p:txBody>
      </p:sp>
      <p:pic>
        <p:nvPicPr>
          <p:cNvPr id="15" name="Obrázek 14">
            <a:extLst>
              <a:ext uri="{FF2B5EF4-FFF2-40B4-BE49-F238E27FC236}">
                <a16:creationId xmlns:a16="http://schemas.microsoft.com/office/drawing/2014/main" id="{92D616C0-5C46-4D87-A03C-C0645BF01CAA}"/>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2324938" y="2667712"/>
            <a:ext cx="6552327" cy="3631086"/>
          </a:xfrm>
          <a:prstGeom prst="rect">
            <a:avLst/>
          </a:prstGeom>
        </p:spPr>
      </p:pic>
      <p:sp>
        <p:nvSpPr>
          <p:cNvPr id="7" name="Pravá složená závorka 6">
            <a:extLst>
              <a:ext uri="{FF2B5EF4-FFF2-40B4-BE49-F238E27FC236}">
                <a16:creationId xmlns:a16="http://schemas.microsoft.com/office/drawing/2014/main" id="{F25EA788-957D-4352-99A6-B5C2CD3BA4BC}"/>
              </a:ext>
            </a:extLst>
          </p:cNvPr>
          <p:cNvSpPr/>
          <p:nvPr/>
        </p:nvSpPr>
        <p:spPr>
          <a:xfrm>
            <a:off x="8840991" y="2950546"/>
            <a:ext cx="500743" cy="3065417"/>
          </a:xfrm>
          <a:prstGeom prst="rightBrace">
            <a:avLst>
              <a:gd name="adj1" fmla="val 72681"/>
              <a:gd name="adj2" fmla="val 50000"/>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4" name="TextovéPole 23">
                <a:extLst>
                  <a:ext uri="{FF2B5EF4-FFF2-40B4-BE49-F238E27FC236}">
                    <a16:creationId xmlns:a16="http://schemas.microsoft.com/office/drawing/2014/main" id="{E480B1BF-11E3-4707-8064-752D566EDAB9}"/>
                  </a:ext>
                </a:extLst>
              </p:cNvPr>
              <p:cNvSpPr txBox="1"/>
              <p:nvPr/>
            </p:nvSpPr>
            <p:spPr>
              <a:xfrm>
                <a:off x="421340" y="3504695"/>
                <a:ext cx="2635625" cy="369332"/>
              </a:xfrm>
              <a:prstGeom prst="rect">
                <a:avLst/>
              </a:prstGeom>
              <a:noFill/>
            </p:spPr>
            <p:txBody>
              <a:bodyPr wrap="square">
                <a:spAutoFit/>
              </a:bodyPr>
              <a:lstStyle/>
              <a:p>
                <a:pPr algn="r"/>
                <a:r>
                  <a:rPr lang="en-GB" sz="1800" dirty="0">
                    <a:solidFill>
                      <a:srgbClr val="FF7453"/>
                    </a:solidFill>
                    <a:effectLst/>
                    <a:latin typeface="Corbel" panose="020B0503020204020204" pitchFamily="34" charset="0"/>
                    <a:ea typeface="Times New Roman" panose="02020603050405020304" pitchFamily="18" charset="0"/>
                    <a:cs typeface="Times New Roman" panose="02020603050405020304" pitchFamily="18" charset="0"/>
                  </a:rPr>
                  <a:t>The gauge </a:t>
                </a:r>
                <a14:m>
                  <m:oMath xmlns:m="http://schemas.openxmlformats.org/officeDocument/2006/math">
                    <m:r>
                      <a:rPr lang="en-GB" sz="1800" i="1">
                        <a:solidFill>
                          <a:srgbClr val="FF7453"/>
                        </a:solidFill>
                        <a:effectLst/>
                        <a:latin typeface="Cambria Math" panose="02040503050406030204" pitchFamily="18" charset="0"/>
                        <a:ea typeface="Times New Roman" panose="02020603050405020304" pitchFamily="18" charset="0"/>
                        <a:cs typeface="Times New Roman" panose="02020603050405020304" pitchFamily="18" charset="0"/>
                      </a:rPr>
                      <m:t>𝛿</m:t>
                    </m:r>
                    <m:r>
                      <a:rPr lang="en-GB" sz="1800" i="1">
                        <a:solidFill>
                          <a:srgbClr val="FF7453"/>
                        </a:solidFill>
                        <a:effectLst/>
                        <a:latin typeface="Cambria Math" panose="02040503050406030204" pitchFamily="18" charset="0"/>
                        <a:ea typeface="Times New Roman" panose="02020603050405020304" pitchFamily="18" charset="0"/>
                        <a:cs typeface="Times New Roman" panose="02020603050405020304" pitchFamily="18" charset="0"/>
                      </a:rPr>
                      <m:t>=</m:t>
                    </m:r>
                    <m:f>
                      <m:fPr>
                        <m:type m:val="lin"/>
                        <m:ctrlPr>
                          <a:rPr lang="en-US" i="1">
                            <a:solidFill>
                              <a:srgbClr val="FF7453"/>
                            </a:solidFill>
                            <a:effectLst/>
                            <a:latin typeface="Cambria Math" panose="02040503050406030204" pitchFamily="18" charset="0"/>
                            <a:ea typeface="Times New Roman" panose="02020603050405020304" pitchFamily="18" charset="0"/>
                          </a:rPr>
                        </m:ctrlPr>
                      </m:fPr>
                      <m:num>
                        <m:r>
                          <a:rPr lang="en-GB" sz="1800" i="1">
                            <a:solidFill>
                              <a:srgbClr val="FF7453"/>
                            </a:solidFill>
                            <a:effectLst/>
                            <a:latin typeface="Cambria Math" panose="02040503050406030204" pitchFamily="18" charset="0"/>
                            <a:ea typeface="Times New Roman" panose="02020603050405020304" pitchFamily="18" charset="0"/>
                            <a:cs typeface="Times New Roman" panose="02020603050405020304" pitchFamily="18" charset="0"/>
                          </a:rPr>
                          <m:t>𝑙</m:t>
                        </m:r>
                      </m:num>
                      <m:den>
                        <m:r>
                          <a:rPr lang="en-GB" sz="1800" i="1">
                            <a:solidFill>
                              <a:srgbClr val="FF7453"/>
                            </a:solidFill>
                            <a:effectLst/>
                            <a:latin typeface="Cambria Math" panose="02040503050406030204" pitchFamily="18" charset="0"/>
                            <a:ea typeface="Times New Roman" panose="02020603050405020304" pitchFamily="18" charset="0"/>
                            <a:cs typeface="Times New Roman" panose="02020603050405020304" pitchFamily="18" charset="0"/>
                          </a:rPr>
                          <m:t>𝐿</m:t>
                        </m:r>
                      </m:den>
                    </m:f>
                    <m:r>
                      <a:rPr lang="en-US" sz="1800" b="0" i="1" smtClean="0">
                        <a:solidFill>
                          <a:srgbClr val="FF7453"/>
                        </a:solidFill>
                        <a:effectLst/>
                        <a:latin typeface="Cambria Math" panose="02040503050406030204" pitchFamily="18" charset="0"/>
                        <a:ea typeface="Times New Roman" panose="02020603050405020304" pitchFamily="18" charset="0"/>
                        <a:cs typeface="Times New Roman" panose="02020603050405020304" pitchFamily="18" charset="0"/>
                      </a:rPr>
                      <m:t>≪1</m:t>
                    </m:r>
                  </m:oMath>
                </a14:m>
                <a:r>
                  <a:rPr lang="en-GB" sz="1800" dirty="0">
                    <a:solidFill>
                      <a:srgbClr val="FF7453"/>
                    </a:solidFill>
                    <a:effectLst/>
                    <a:latin typeface="Corbel" panose="020B0503020204020204" pitchFamily="34" charset="0"/>
                    <a:ea typeface="Times New Roman" panose="02020603050405020304" pitchFamily="18" charset="0"/>
                    <a:cs typeface="Times New Roman" panose="02020603050405020304" pitchFamily="18" charset="0"/>
                  </a:rPr>
                  <a:t> </a:t>
                </a:r>
                <a:endParaRPr lang="en-US" dirty="0">
                  <a:solidFill>
                    <a:srgbClr val="FF7453"/>
                  </a:solidFill>
                  <a:latin typeface="Corbel" panose="020B0503020204020204" pitchFamily="34" charset="0"/>
                </a:endParaRPr>
              </a:p>
            </p:txBody>
          </p:sp>
        </mc:Choice>
        <mc:Fallback xmlns="">
          <p:sp>
            <p:nvSpPr>
              <p:cNvPr id="24" name="TextovéPole 23">
                <a:extLst>
                  <a:ext uri="{FF2B5EF4-FFF2-40B4-BE49-F238E27FC236}">
                    <a16:creationId xmlns:a16="http://schemas.microsoft.com/office/drawing/2014/main" id="{E480B1BF-11E3-4707-8064-752D566EDAB9}"/>
                  </a:ext>
                </a:extLst>
              </p:cNvPr>
              <p:cNvSpPr txBox="1">
                <a:spLocks noRot="1" noChangeAspect="1" noMove="1" noResize="1" noEditPoints="1" noAdjustHandles="1" noChangeArrowheads="1" noChangeShapeType="1" noTextEdit="1"/>
              </p:cNvSpPr>
              <p:nvPr/>
            </p:nvSpPr>
            <p:spPr>
              <a:xfrm>
                <a:off x="421340" y="3504695"/>
                <a:ext cx="2635625" cy="369332"/>
              </a:xfrm>
              <a:prstGeom prst="rect">
                <a:avLst/>
              </a:prstGeom>
              <a:blipFill>
                <a:blip r:embed="rId7"/>
                <a:stretch>
                  <a:fillRect t="-116393" r="-2315" b="-175410"/>
                </a:stretch>
              </a:blipFill>
            </p:spPr>
            <p:txBody>
              <a:bodyPr/>
              <a:lstStyle/>
              <a:p>
                <a:r>
                  <a:rPr lang="en-US">
                    <a:noFill/>
                  </a:rPr>
                  <a:t> </a:t>
                </a:r>
              </a:p>
            </p:txBody>
          </p:sp>
        </mc:Fallback>
      </mc:AlternateContent>
      <p:cxnSp>
        <p:nvCxnSpPr>
          <p:cNvPr id="25" name="Spojnice: zakřivená 24">
            <a:extLst>
              <a:ext uri="{FF2B5EF4-FFF2-40B4-BE49-F238E27FC236}">
                <a16:creationId xmlns:a16="http://schemas.microsoft.com/office/drawing/2014/main" id="{242AAD02-41B5-4043-9689-AA567C61F4F1}"/>
              </a:ext>
            </a:extLst>
          </p:cNvPr>
          <p:cNvCxnSpPr>
            <a:cxnSpLocks/>
          </p:cNvCxnSpPr>
          <p:nvPr/>
        </p:nvCxnSpPr>
        <p:spPr>
          <a:xfrm>
            <a:off x="3056965" y="3689362"/>
            <a:ext cx="3325906" cy="609226"/>
          </a:xfrm>
          <a:prstGeom prst="curvedConnector3">
            <a:avLst>
              <a:gd name="adj1" fmla="val 50000"/>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30" name="Přímá spojnice se šipkou 29">
            <a:extLst>
              <a:ext uri="{FF2B5EF4-FFF2-40B4-BE49-F238E27FC236}">
                <a16:creationId xmlns:a16="http://schemas.microsoft.com/office/drawing/2014/main" id="{35A82F51-F586-40FA-B694-47A9C11A72F8}"/>
              </a:ext>
            </a:extLst>
          </p:cNvPr>
          <p:cNvCxnSpPr>
            <a:cxnSpLocks/>
          </p:cNvCxnSpPr>
          <p:nvPr/>
        </p:nvCxnSpPr>
        <p:spPr>
          <a:xfrm>
            <a:off x="681318" y="5880847"/>
            <a:ext cx="5414681"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Přímá spojnice 32">
            <a:extLst>
              <a:ext uri="{FF2B5EF4-FFF2-40B4-BE49-F238E27FC236}">
                <a16:creationId xmlns:a16="http://schemas.microsoft.com/office/drawing/2014/main" id="{FCB17485-88C4-4E98-8D09-4C5986525A9A}"/>
              </a:ext>
            </a:extLst>
          </p:cNvPr>
          <p:cNvCxnSpPr>
            <a:cxnSpLocks/>
          </p:cNvCxnSpPr>
          <p:nvPr/>
        </p:nvCxnSpPr>
        <p:spPr>
          <a:xfrm>
            <a:off x="6095999" y="5378824"/>
            <a:ext cx="0" cy="50202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TextovéPole 37">
                <a:extLst>
                  <a:ext uri="{FF2B5EF4-FFF2-40B4-BE49-F238E27FC236}">
                    <a16:creationId xmlns:a16="http://schemas.microsoft.com/office/drawing/2014/main" id="{3701B5CB-086F-4B52-B7D8-9EFF20A52E28}"/>
                  </a:ext>
                </a:extLst>
              </p:cNvPr>
              <p:cNvSpPr txBox="1"/>
              <p:nvPr/>
            </p:nvSpPr>
            <p:spPr>
              <a:xfrm>
                <a:off x="694728" y="5511515"/>
                <a:ext cx="2879634" cy="369332"/>
              </a:xfrm>
              <a:prstGeom prst="rect">
                <a:avLst/>
              </a:prstGeom>
              <a:noFill/>
            </p:spPr>
            <p:txBody>
              <a:bodyPr wrap="none" rtlCol="0">
                <a:spAutoFit/>
              </a:bodyPr>
              <a:lstStyle/>
              <a:p>
                <a:r>
                  <a:rPr lang="en-US" b="0" dirty="0">
                    <a:solidFill>
                      <a:srgbClr val="FF7453"/>
                    </a:solidFill>
                  </a:rPr>
                  <a:t>Scaled-up dimensions </a:t>
                </a:r>
                <a14:m>
                  <m:oMath xmlns:m="http://schemas.openxmlformats.org/officeDocument/2006/math">
                    <m:r>
                      <a:rPr lang="en-US" b="0" i="1" smtClean="0">
                        <a:solidFill>
                          <a:srgbClr val="FF7453"/>
                        </a:solidFill>
                        <a:latin typeface="Cambria Math" panose="02040503050406030204" pitchFamily="18" charset="0"/>
                      </a:rPr>
                      <m:t>≈</m:t>
                    </m:r>
                    <m:sSup>
                      <m:sSupPr>
                        <m:ctrlPr>
                          <a:rPr lang="en-US" b="0" i="1" smtClean="0">
                            <a:solidFill>
                              <a:srgbClr val="FF7453"/>
                            </a:solidFill>
                            <a:latin typeface="Cambria Math" panose="02040503050406030204" pitchFamily="18" charset="0"/>
                          </a:rPr>
                        </m:ctrlPr>
                      </m:sSupPr>
                      <m:e>
                        <m:r>
                          <a:rPr lang="en-US" b="0" i="1" smtClean="0">
                            <a:solidFill>
                              <a:srgbClr val="FF7453"/>
                            </a:solidFill>
                            <a:latin typeface="Cambria Math" panose="02040503050406030204" pitchFamily="18" charset="0"/>
                          </a:rPr>
                          <m:t>𝛿</m:t>
                        </m:r>
                      </m:e>
                      <m:sup>
                        <m:r>
                          <a:rPr lang="en-US" b="0" i="1" smtClean="0">
                            <a:solidFill>
                              <a:srgbClr val="FF7453"/>
                            </a:solidFill>
                            <a:latin typeface="Cambria Math" panose="02040503050406030204" pitchFamily="18" charset="0"/>
                          </a:rPr>
                          <m:t>−1</m:t>
                        </m:r>
                      </m:sup>
                    </m:sSup>
                  </m:oMath>
                </a14:m>
                <a:endParaRPr lang="en-US" dirty="0">
                  <a:solidFill>
                    <a:srgbClr val="FF7453"/>
                  </a:solidFill>
                </a:endParaRPr>
              </a:p>
            </p:txBody>
          </p:sp>
        </mc:Choice>
        <mc:Fallback xmlns="">
          <p:sp>
            <p:nvSpPr>
              <p:cNvPr id="38" name="TextovéPole 37">
                <a:extLst>
                  <a:ext uri="{FF2B5EF4-FFF2-40B4-BE49-F238E27FC236}">
                    <a16:creationId xmlns:a16="http://schemas.microsoft.com/office/drawing/2014/main" id="{3701B5CB-086F-4B52-B7D8-9EFF20A52E28}"/>
                  </a:ext>
                </a:extLst>
              </p:cNvPr>
              <p:cNvSpPr txBox="1">
                <a:spLocks noRot="1" noChangeAspect="1" noMove="1" noResize="1" noEditPoints="1" noAdjustHandles="1" noChangeArrowheads="1" noChangeShapeType="1" noTextEdit="1"/>
              </p:cNvSpPr>
              <p:nvPr/>
            </p:nvSpPr>
            <p:spPr>
              <a:xfrm>
                <a:off x="694728" y="5511515"/>
                <a:ext cx="2879634" cy="369332"/>
              </a:xfrm>
              <a:prstGeom prst="rect">
                <a:avLst/>
              </a:prstGeom>
              <a:blipFill>
                <a:blip r:embed="rId8"/>
                <a:stretch>
                  <a:fillRect l="-1907"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ovéPole 41">
                <a:extLst>
                  <a:ext uri="{FF2B5EF4-FFF2-40B4-BE49-F238E27FC236}">
                    <a16:creationId xmlns:a16="http://schemas.microsoft.com/office/drawing/2014/main" id="{E19531CA-D442-4585-9B73-775B449DA85A}"/>
                  </a:ext>
                </a:extLst>
              </p:cNvPr>
              <p:cNvSpPr txBox="1"/>
              <p:nvPr/>
            </p:nvSpPr>
            <p:spPr>
              <a:xfrm>
                <a:off x="1944480" y="1981208"/>
                <a:ext cx="961237" cy="369332"/>
              </a:xfrm>
              <a:prstGeom prst="rect">
                <a:avLst/>
              </a:prstGeom>
              <a:solidFill>
                <a:srgbClr val="FF0000"/>
              </a:solidFill>
            </p:spPr>
            <p:txBody>
              <a:bodyPr wrap="square">
                <a:spAutoFit/>
              </a:bodyPr>
              <a:lstStyle/>
              <a:p>
                <a:pPr/>
                <a14:m>
                  <m:oMathPara xmlns:m="http://schemas.openxmlformats.org/officeDocument/2006/math">
                    <m:oMathParaPr>
                      <m:jc m:val="center"/>
                    </m:oMathParaPr>
                    <m:oMath xmlns:m="http://schemas.openxmlformats.org/officeDocument/2006/math">
                      <m:r>
                        <a:rPr lang="en-US" i="1" smtClean="0">
                          <a:solidFill>
                            <a:schemeClr val="bg1"/>
                          </a:solidFill>
                          <a:latin typeface="Cambria Math" panose="02040503050406030204" pitchFamily="18" charset="0"/>
                        </a:rPr>
                        <m:t>𝛿</m:t>
                      </m:r>
                      <m:r>
                        <a:rPr lang="en-US" i="0">
                          <a:solidFill>
                            <a:schemeClr val="bg1"/>
                          </a:solidFill>
                          <a:latin typeface="Cambria Math" panose="02040503050406030204" pitchFamily="18" charset="0"/>
                        </a:rPr>
                        <m:t>=</m:t>
                      </m:r>
                      <m:f>
                        <m:fPr>
                          <m:type m:val="lin"/>
                          <m:ctrlPr>
                            <a:rPr lang="en-US" i="1">
                              <a:solidFill>
                                <a:schemeClr val="bg1"/>
                              </a:solidFill>
                              <a:latin typeface="Cambria Math" panose="02040503050406030204" pitchFamily="18" charset="0"/>
                            </a:rPr>
                          </m:ctrlPr>
                        </m:fPr>
                        <m:num>
                          <m:r>
                            <a:rPr lang="en-US" i="1">
                              <a:solidFill>
                                <a:schemeClr val="bg1"/>
                              </a:solidFill>
                              <a:latin typeface="Cambria Math" panose="02040503050406030204" pitchFamily="18" charset="0"/>
                            </a:rPr>
                            <m:t>𝑙</m:t>
                          </m:r>
                        </m:num>
                        <m:den>
                          <m:r>
                            <a:rPr lang="en-US" i="1">
                              <a:solidFill>
                                <a:schemeClr val="bg1"/>
                              </a:solidFill>
                              <a:latin typeface="Cambria Math" panose="02040503050406030204" pitchFamily="18" charset="0"/>
                            </a:rPr>
                            <m:t>𝐿</m:t>
                          </m:r>
                        </m:den>
                      </m:f>
                    </m:oMath>
                  </m:oMathPara>
                </a14:m>
                <a:endParaRPr lang="en-US" dirty="0">
                  <a:solidFill>
                    <a:schemeClr val="bg1"/>
                  </a:solidFill>
                </a:endParaRPr>
              </a:p>
            </p:txBody>
          </p:sp>
        </mc:Choice>
        <mc:Fallback xmlns="">
          <p:sp>
            <p:nvSpPr>
              <p:cNvPr id="42" name="TextovéPole 41">
                <a:extLst>
                  <a:ext uri="{FF2B5EF4-FFF2-40B4-BE49-F238E27FC236}">
                    <a16:creationId xmlns:a16="http://schemas.microsoft.com/office/drawing/2014/main" id="{E19531CA-D442-4585-9B73-775B449DA85A}"/>
                  </a:ext>
                </a:extLst>
              </p:cNvPr>
              <p:cNvSpPr txBox="1">
                <a:spLocks noRot="1" noChangeAspect="1" noMove="1" noResize="1" noEditPoints="1" noAdjustHandles="1" noChangeArrowheads="1" noChangeShapeType="1" noTextEdit="1"/>
              </p:cNvSpPr>
              <p:nvPr/>
            </p:nvSpPr>
            <p:spPr>
              <a:xfrm>
                <a:off x="1944480" y="1981208"/>
                <a:ext cx="961237" cy="369332"/>
              </a:xfrm>
              <a:prstGeom prst="rect">
                <a:avLst/>
              </a:prstGeom>
              <a:blipFill>
                <a:blip r:embed="rId9"/>
                <a:stretch>
                  <a:fillRect t="-116393" r="-51899" b="-175410"/>
                </a:stretch>
              </a:blipFill>
            </p:spPr>
            <p:txBody>
              <a:bodyPr/>
              <a:lstStyle/>
              <a:p>
                <a:r>
                  <a:rPr lang="en-US">
                    <a:noFill/>
                  </a:rPr>
                  <a:t> </a:t>
                </a:r>
              </a:p>
            </p:txBody>
          </p:sp>
        </mc:Fallback>
      </mc:AlternateContent>
      <p:sp>
        <p:nvSpPr>
          <p:cNvPr id="43" name="Šipka: dolů 42">
            <a:extLst>
              <a:ext uri="{FF2B5EF4-FFF2-40B4-BE49-F238E27FC236}">
                <a16:creationId xmlns:a16="http://schemas.microsoft.com/office/drawing/2014/main" id="{C1BF4FC1-6F06-4227-A6A2-EA86B7D44389}"/>
              </a:ext>
            </a:extLst>
          </p:cNvPr>
          <p:cNvSpPr/>
          <p:nvPr/>
        </p:nvSpPr>
        <p:spPr>
          <a:xfrm rot="16200000">
            <a:off x="3056485" y="1990749"/>
            <a:ext cx="357051" cy="33797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44" name="Spojnice: zakřivená 43">
            <a:extLst>
              <a:ext uri="{FF2B5EF4-FFF2-40B4-BE49-F238E27FC236}">
                <a16:creationId xmlns:a16="http://schemas.microsoft.com/office/drawing/2014/main" id="{D7E39E05-BDD1-4D59-A223-5D7BAEE317EA}"/>
              </a:ext>
            </a:extLst>
          </p:cNvPr>
          <p:cNvCxnSpPr>
            <a:cxnSpLocks/>
          </p:cNvCxnSpPr>
          <p:nvPr/>
        </p:nvCxnSpPr>
        <p:spPr>
          <a:xfrm rot="5400000" flipH="1" flipV="1">
            <a:off x="1648465" y="2626667"/>
            <a:ext cx="851317" cy="701950"/>
          </a:xfrm>
          <a:prstGeom prst="curvedConnector3">
            <a:avLst>
              <a:gd name="adj1" fmla="val 50000"/>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882215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12C985A5-453D-42F6-BD75-7EAFD0A42938}"/>
              </a:ext>
            </a:extLst>
          </p:cNvPr>
          <p:cNvSpPr txBox="1"/>
          <p:nvPr/>
        </p:nvSpPr>
        <p:spPr>
          <a:xfrm>
            <a:off x="0" y="6485860"/>
            <a:ext cx="12192000" cy="369332"/>
          </a:xfrm>
          <a:prstGeom prst="rect">
            <a:avLst/>
          </a:prstGeom>
          <a:noFill/>
        </p:spPr>
        <p:txBody>
          <a:bodyPr wrap="square" rtlCol="0">
            <a:spAutoFit/>
          </a:bodyPr>
          <a:lstStyle/>
          <a:p>
            <a:pPr algn="ctr"/>
            <a:r>
              <a:rPr lang="en-US" dirty="0">
                <a:solidFill>
                  <a:schemeClr val="tx1">
                    <a:lumMod val="50000"/>
                    <a:lumOff val="50000"/>
                  </a:schemeClr>
                </a:solidFill>
                <a:latin typeface="Corbel" panose="020B0503020204020204" pitchFamily="34" charset="0"/>
              </a:rPr>
              <a:t>LUND UNIVERSITY</a:t>
            </a:r>
            <a:r>
              <a:rPr lang="cs-CZ" dirty="0">
                <a:solidFill>
                  <a:schemeClr val="tx1">
                    <a:lumMod val="50000"/>
                    <a:lumOff val="50000"/>
                  </a:schemeClr>
                </a:solidFill>
                <a:latin typeface="Corbel" panose="020B0503020204020204" pitchFamily="34" charset="0"/>
              </a:rPr>
              <a:t>, </a:t>
            </a:r>
            <a:r>
              <a:rPr lang="en-US" dirty="0">
                <a:solidFill>
                  <a:schemeClr val="tx1">
                    <a:lumMod val="50000"/>
                    <a:lumOff val="50000"/>
                  </a:schemeClr>
                </a:solidFill>
                <a:latin typeface="Corbel" panose="020B0503020204020204" pitchFamily="34" charset="0"/>
              </a:rPr>
              <a:t>Department of Mechanical Engineering Sciences</a:t>
            </a:r>
            <a:r>
              <a:rPr lang="cs-CZ" dirty="0">
                <a:solidFill>
                  <a:schemeClr val="tx1">
                    <a:lumMod val="50000"/>
                    <a:lumOff val="50000"/>
                  </a:schemeClr>
                </a:solidFill>
                <a:latin typeface="Corbel" panose="020B0503020204020204" pitchFamily="34" charset="0"/>
              </a:rPr>
              <a:t>, </a:t>
            </a:r>
            <a:r>
              <a:rPr lang="en-US" dirty="0">
                <a:solidFill>
                  <a:schemeClr val="tx1">
                    <a:lumMod val="50000"/>
                    <a:lumOff val="50000"/>
                  </a:schemeClr>
                </a:solidFill>
                <a:latin typeface="Corbel" panose="020B0503020204020204" pitchFamily="34" charset="0"/>
              </a:rPr>
              <a:t>September</a:t>
            </a:r>
            <a:r>
              <a:rPr lang="cs-CZ" dirty="0">
                <a:solidFill>
                  <a:schemeClr val="tx1">
                    <a:lumMod val="50000"/>
                    <a:lumOff val="50000"/>
                  </a:schemeClr>
                </a:solidFill>
                <a:latin typeface="Corbel" panose="020B0503020204020204" pitchFamily="34" charset="0"/>
              </a:rPr>
              <a:t> 2024</a:t>
            </a:r>
            <a:endParaRPr lang="en-US" dirty="0">
              <a:solidFill>
                <a:schemeClr val="tx1">
                  <a:lumMod val="50000"/>
                  <a:lumOff val="50000"/>
                </a:schemeClr>
              </a:solidFill>
              <a:latin typeface="Corbel" panose="020B0503020204020204" pitchFamily="34" charset="0"/>
            </a:endParaRPr>
          </a:p>
        </p:txBody>
      </p:sp>
      <p:pic>
        <p:nvPicPr>
          <p:cNvPr id="5" name="Picture 4">
            <a:extLst>
              <a:ext uri="{FF2B5EF4-FFF2-40B4-BE49-F238E27FC236}">
                <a16:creationId xmlns:a16="http://schemas.microsoft.com/office/drawing/2014/main" id="{33641377-FBF7-44D7-8F7C-E8F5F81E27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11008924" y="176186"/>
            <a:ext cx="922424" cy="9263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6A8C07B1-6C16-4D4C-A424-04644FD77A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260652" y="408882"/>
            <a:ext cx="1348477" cy="460959"/>
          </a:xfrm>
          <a:prstGeom prst="rect">
            <a:avLst/>
          </a:prstGeom>
          <a:noFill/>
          <a:ln w="9525">
            <a:noFill/>
            <a:miter lim="800000"/>
            <a:headEnd/>
            <a:tailEnd/>
          </a:ln>
        </p:spPr>
      </p:pic>
      <p:sp>
        <p:nvSpPr>
          <p:cNvPr id="13" name="TextovéPole 12">
            <a:extLst>
              <a:ext uri="{FF2B5EF4-FFF2-40B4-BE49-F238E27FC236}">
                <a16:creationId xmlns:a16="http://schemas.microsoft.com/office/drawing/2014/main" id="{2CD2C8EF-3B46-4C1F-B89D-B04AB5E726D0}"/>
              </a:ext>
            </a:extLst>
          </p:cNvPr>
          <p:cNvSpPr txBox="1"/>
          <p:nvPr/>
        </p:nvSpPr>
        <p:spPr>
          <a:xfrm>
            <a:off x="-3" y="564564"/>
            <a:ext cx="12192000" cy="523220"/>
          </a:xfrm>
          <a:prstGeom prst="rect">
            <a:avLst/>
          </a:prstGeom>
          <a:noFill/>
        </p:spPr>
        <p:txBody>
          <a:bodyPr wrap="square">
            <a:spAutoFit/>
          </a:bodyPr>
          <a:lstStyle/>
          <a:p>
            <a:pPr algn="ctr"/>
            <a:r>
              <a:rPr lang="en-US" sz="2800" b="1" dirty="0">
                <a:latin typeface="Corbel" panose="020B0503020204020204" pitchFamily="34" charset="0"/>
              </a:rPr>
              <a:t>Inner solution for crack</a:t>
            </a:r>
          </a:p>
        </p:txBody>
      </p:sp>
      <mc:AlternateContent xmlns:mc="http://schemas.openxmlformats.org/markup-compatibility/2006" xmlns:a14="http://schemas.microsoft.com/office/drawing/2010/main">
        <mc:Choice Requires="a14">
          <p:sp>
            <p:nvSpPr>
              <p:cNvPr id="12" name="TextovéPole 11">
                <a:extLst>
                  <a:ext uri="{FF2B5EF4-FFF2-40B4-BE49-F238E27FC236}">
                    <a16:creationId xmlns:a16="http://schemas.microsoft.com/office/drawing/2014/main" id="{E62ABADC-E92E-4620-B2DC-69B062B3E1FC}"/>
                  </a:ext>
                </a:extLst>
              </p:cNvPr>
              <p:cNvSpPr txBox="1"/>
              <p:nvPr/>
            </p:nvSpPr>
            <p:spPr>
              <a:xfrm>
                <a:off x="3496491" y="1720357"/>
                <a:ext cx="5199017" cy="927049"/>
              </a:xfrm>
              <a:prstGeom prst="rect">
                <a:avLst/>
              </a:prstGeom>
              <a:solidFill>
                <a:srgbClr val="FF0000"/>
              </a:solidFill>
              <a:ln w="38100">
                <a:noFill/>
              </a:ln>
            </p:spPr>
            <p:txBody>
              <a:bodyPr wrap="square">
                <a:spAutoFit/>
              </a:bodyPr>
              <a:lstStyle/>
              <a:p>
                <a:pPr/>
                <a14:m>
                  <m:oMathPara xmlns:m="http://schemas.openxmlformats.org/officeDocument/2006/math">
                    <m:oMathParaPr>
                      <m:jc m:val="centerGroup"/>
                    </m:oMathParaPr>
                    <m:oMath xmlns:m="http://schemas.openxmlformats.org/officeDocument/2006/math">
                      <m:d>
                        <m:dPr>
                          <m:ctrlPr>
                            <a:rPr lang="en-US" i="1" smtClean="0">
                              <a:solidFill>
                                <a:schemeClr val="bg1"/>
                              </a:solidFill>
                              <a:latin typeface="Cambria Math" panose="02040503050406030204" pitchFamily="18" charset="0"/>
                            </a:rPr>
                          </m:ctrlPr>
                        </m:dPr>
                        <m:e>
                          <m:r>
                            <a:rPr lang="en-US" i="1">
                              <a:solidFill>
                                <a:schemeClr val="bg1"/>
                              </a:solidFill>
                              <a:latin typeface="Cambria Math" panose="02040503050406030204" pitchFamily="18" charset="0"/>
                            </a:rPr>
                            <m:t>𝜆</m:t>
                          </m:r>
                          <m:r>
                            <a:rPr lang="en-US" i="0">
                              <a:solidFill>
                                <a:schemeClr val="bg1"/>
                              </a:solidFill>
                              <a:latin typeface="Cambria Math" panose="02040503050406030204" pitchFamily="18" charset="0"/>
                            </a:rPr>
                            <m:t>+</m:t>
                          </m:r>
                          <m:r>
                            <a:rPr lang="en-US" i="1">
                              <a:solidFill>
                                <a:schemeClr val="bg1"/>
                              </a:solidFill>
                              <a:latin typeface="Cambria Math" panose="02040503050406030204" pitchFamily="18" charset="0"/>
                            </a:rPr>
                            <m:t>𝜇</m:t>
                          </m:r>
                        </m:e>
                      </m:d>
                      <m:d>
                        <m:dPr>
                          <m:ctrlPr>
                            <a:rPr lang="en-US" i="1">
                              <a:solidFill>
                                <a:schemeClr val="bg1"/>
                              </a:solidFill>
                              <a:latin typeface="Cambria Math" panose="02040503050406030204" pitchFamily="18" charset="0"/>
                            </a:rPr>
                          </m:ctrlPr>
                        </m:dPr>
                        <m:e>
                          <m:r>
                            <a:rPr lang="en-US" i="0" smtClean="0">
                              <a:solidFill>
                                <a:srgbClr val="FF7453"/>
                              </a:solidFill>
                              <a:latin typeface="Cambria Math" panose="02040503050406030204" pitchFamily="18" charset="0"/>
                            </a:rPr>
                            <m:t>1−</m:t>
                          </m:r>
                          <m:sSubSup>
                            <m:sSubSupPr>
                              <m:ctrlPr>
                                <a:rPr lang="en-US" i="1">
                                  <a:solidFill>
                                    <a:schemeClr val="bg1"/>
                                  </a:solidFill>
                                  <a:latin typeface="Cambria Math" panose="02040503050406030204" pitchFamily="18" charset="0"/>
                                </a:rPr>
                              </m:ctrlPr>
                            </m:sSubSupPr>
                            <m:e>
                              <m:r>
                                <a:rPr lang="en-US" i="1">
                                  <a:solidFill>
                                    <a:schemeClr val="bg1"/>
                                  </a:solidFill>
                                  <a:latin typeface="Cambria Math" panose="02040503050406030204" pitchFamily="18" charset="0"/>
                                </a:rPr>
                                <m:t>𝑙</m:t>
                              </m:r>
                            </m:e>
                            <m:sub>
                              <m:r>
                                <a:rPr lang="en-US" i="0">
                                  <a:solidFill>
                                    <a:schemeClr val="bg1"/>
                                  </a:solidFill>
                                  <a:latin typeface="Cambria Math" panose="02040503050406030204" pitchFamily="18" charset="0"/>
                                </a:rPr>
                                <m:t>1</m:t>
                              </m:r>
                            </m:sub>
                            <m:sup>
                              <m:r>
                                <a:rPr lang="en-US" i="0">
                                  <a:solidFill>
                                    <a:schemeClr val="bg1"/>
                                  </a:solidFill>
                                  <a:latin typeface="Cambria Math" panose="02040503050406030204" pitchFamily="18" charset="0"/>
                                </a:rPr>
                                <m:t>2</m:t>
                              </m:r>
                            </m:sup>
                          </m:sSubSup>
                          <m:sSup>
                            <m:sSupPr>
                              <m:ctrlPr>
                                <a:rPr lang="en-US" i="1">
                                  <a:solidFill>
                                    <a:schemeClr val="bg1"/>
                                  </a:solidFill>
                                  <a:latin typeface="Cambria Math" panose="02040503050406030204" pitchFamily="18" charset="0"/>
                                </a:rPr>
                              </m:ctrlPr>
                            </m:sSupPr>
                            <m:e>
                              <m:r>
                                <m:rPr>
                                  <m:sty m:val="p"/>
                                </m:rPr>
                                <a:rPr lang="en-US" i="0">
                                  <a:solidFill>
                                    <a:schemeClr val="bg1"/>
                                  </a:solidFill>
                                  <a:latin typeface="Cambria Math" panose="02040503050406030204" pitchFamily="18" charset="0"/>
                                </a:rPr>
                                <m:t>∇</m:t>
                              </m:r>
                            </m:e>
                            <m:sup>
                              <m:r>
                                <a:rPr lang="en-US" i="0">
                                  <a:solidFill>
                                    <a:schemeClr val="bg1"/>
                                  </a:solidFill>
                                  <a:latin typeface="Cambria Math" panose="02040503050406030204" pitchFamily="18" charset="0"/>
                                </a:rPr>
                                <m:t>2</m:t>
                              </m:r>
                            </m:sup>
                          </m:sSup>
                        </m:e>
                      </m:d>
                      <m:r>
                        <m:rPr>
                          <m:sty m:val="p"/>
                        </m:rPr>
                        <a:rPr lang="en-US" i="0">
                          <a:solidFill>
                            <a:schemeClr val="bg1"/>
                          </a:solidFill>
                          <a:latin typeface="Cambria Math" panose="02040503050406030204" pitchFamily="18" charset="0"/>
                        </a:rPr>
                        <m:t>∇</m:t>
                      </m:r>
                      <m:d>
                        <m:dPr>
                          <m:ctrlPr>
                            <a:rPr lang="en-US" i="1">
                              <a:solidFill>
                                <a:schemeClr val="bg1"/>
                              </a:solidFill>
                              <a:latin typeface="Cambria Math" panose="02040503050406030204" pitchFamily="18" charset="0"/>
                            </a:rPr>
                          </m:ctrlPr>
                        </m:dPr>
                        <m:e>
                          <m:r>
                            <m:rPr>
                              <m:sty m:val="p"/>
                            </m:rPr>
                            <a:rPr lang="en-US" i="0">
                              <a:solidFill>
                                <a:schemeClr val="bg1"/>
                              </a:solidFill>
                              <a:latin typeface="Cambria Math" panose="02040503050406030204" pitchFamily="18" charset="0"/>
                            </a:rPr>
                            <m:t>∇</m:t>
                          </m:r>
                          <m:r>
                            <a:rPr lang="en-US" i="0">
                              <a:solidFill>
                                <a:schemeClr val="bg1"/>
                              </a:solidFill>
                              <a:latin typeface="Cambria Math" panose="02040503050406030204" pitchFamily="18" charset="0"/>
                            </a:rPr>
                            <m:t>⋅</m:t>
                          </m:r>
                          <m:r>
                            <a:rPr lang="en-US" b="1" i="1">
                              <a:solidFill>
                                <a:schemeClr val="bg1"/>
                              </a:solidFill>
                              <a:latin typeface="Cambria Math" panose="02040503050406030204" pitchFamily="18" charset="0"/>
                            </a:rPr>
                            <m:t>𝒖</m:t>
                          </m:r>
                        </m:e>
                      </m:d>
                      <m:r>
                        <a:rPr lang="en-US" b="0" i="0">
                          <a:solidFill>
                            <a:schemeClr val="bg1"/>
                          </a:solidFill>
                          <a:latin typeface="Cambria Math" panose="02040503050406030204" pitchFamily="18" charset="0"/>
                        </a:rPr>
                        <m:t>+</m:t>
                      </m:r>
                      <m:r>
                        <a:rPr lang="en-US" b="0" i="1">
                          <a:solidFill>
                            <a:schemeClr val="bg1"/>
                          </a:solidFill>
                          <a:latin typeface="Cambria Math" panose="02040503050406030204" pitchFamily="18" charset="0"/>
                        </a:rPr>
                        <m:t>𝜇</m:t>
                      </m:r>
                      <m:d>
                        <m:dPr>
                          <m:ctrlPr>
                            <a:rPr lang="en-US" b="0" i="1">
                              <a:solidFill>
                                <a:schemeClr val="bg1"/>
                              </a:solidFill>
                              <a:latin typeface="Cambria Math" panose="02040503050406030204" pitchFamily="18" charset="0"/>
                            </a:rPr>
                          </m:ctrlPr>
                        </m:dPr>
                        <m:e>
                          <m:r>
                            <a:rPr lang="en-US" b="0" i="0" smtClean="0">
                              <a:solidFill>
                                <a:srgbClr val="FF7453"/>
                              </a:solidFill>
                              <a:latin typeface="Cambria Math" panose="02040503050406030204" pitchFamily="18" charset="0"/>
                            </a:rPr>
                            <m:t>1−</m:t>
                          </m:r>
                          <m:sSubSup>
                            <m:sSubSupPr>
                              <m:ctrlPr>
                                <a:rPr lang="en-US" b="0" i="1">
                                  <a:solidFill>
                                    <a:schemeClr val="bg1"/>
                                  </a:solidFill>
                                  <a:latin typeface="Cambria Math" panose="02040503050406030204" pitchFamily="18" charset="0"/>
                                </a:rPr>
                              </m:ctrlPr>
                            </m:sSubSupPr>
                            <m:e>
                              <m:r>
                                <a:rPr lang="en-US" b="0" i="1">
                                  <a:solidFill>
                                    <a:schemeClr val="bg1"/>
                                  </a:solidFill>
                                  <a:latin typeface="Cambria Math" panose="02040503050406030204" pitchFamily="18" charset="0"/>
                                </a:rPr>
                                <m:t>𝑙</m:t>
                              </m:r>
                            </m:e>
                            <m:sub>
                              <m:r>
                                <a:rPr lang="en-US" b="0" i="0">
                                  <a:solidFill>
                                    <a:schemeClr val="bg1"/>
                                  </a:solidFill>
                                  <a:latin typeface="Cambria Math" panose="02040503050406030204" pitchFamily="18" charset="0"/>
                                </a:rPr>
                                <m:t>2</m:t>
                              </m:r>
                            </m:sub>
                            <m:sup>
                              <m:r>
                                <a:rPr lang="en-US" b="0" i="0">
                                  <a:solidFill>
                                    <a:schemeClr val="bg1"/>
                                  </a:solidFill>
                                  <a:latin typeface="Cambria Math" panose="02040503050406030204" pitchFamily="18" charset="0"/>
                                </a:rPr>
                                <m:t>2</m:t>
                              </m:r>
                            </m:sup>
                          </m:sSubSup>
                          <m:sSup>
                            <m:sSupPr>
                              <m:ctrlPr>
                                <a:rPr lang="en-US" b="0" i="1">
                                  <a:solidFill>
                                    <a:schemeClr val="bg1"/>
                                  </a:solidFill>
                                  <a:latin typeface="Cambria Math" panose="02040503050406030204" pitchFamily="18" charset="0"/>
                                </a:rPr>
                              </m:ctrlPr>
                            </m:sSupPr>
                            <m:e>
                              <m:r>
                                <m:rPr>
                                  <m:sty m:val="p"/>
                                </m:rPr>
                                <a:rPr lang="en-US" b="0" i="0">
                                  <a:solidFill>
                                    <a:schemeClr val="bg1"/>
                                  </a:solidFill>
                                  <a:latin typeface="Cambria Math" panose="02040503050406030204" pitchFamily="18" charset="0"/>
                                </a:rPr>
                                <m:t>∇</m:t>
                              </m:r>
                            </m:e>
                            <m:sup>
                              <m:r>
                                <a:rPr lang="en-US" b="0" i="0">
                                  <a:solidFill>
                                    <a:schemeClr val="bg1"/>
                                  </a:solidFill>
                                  <a:latin typeface="Cambria Math" panose="02040503050406030204" pitchFamily="18" charset="0"/>
                                </a:rPr>
                                <m:t>2</m:t>
                              </m:r>
                            </m:sup>
                          </m:sSup>
                        </m:e>
                      </m:d>
                      <m:sSup>
                        <m:sSupPr>
                          <m:ctrlPr>
                            <a:rPr lang="en-US" b="0" i="1">
                              <a:solidFill>
                                <a:schemeClr val="bg1"/>
                              </a:solidFill>
                              <a:latin typeface="Cambria Math" panose="02040503050406030204" pitchFamily="18" charset="0"/>
                            </a:rPr>
                          </m:ctrlPr>
                        </m:sSupPr>
                        <m:e>
                          <m:r>
                            <m:rPr>
                              <m:sty m:val="p"/>
                            </m:rPr>
                            <a:rPr lang="en-US" b="0" i="0">
                              <a:solidFill>
                                <a:schemeClr val="bg1"/>
                              </a:solidFill>
                              <a:latin typeface="Cambria Math" panose="02040503050406030204" pitchFamily="18" charset="0"/>
                            </a:rPr>
                            <m:t>∇</m:t>
                          </m:r>
                        </m:e>
                        <m:sup>
                          <m:r>
                            <a:rPr lang="en-US" b="0" i="0">
                              <a:solidFill>
                                <a:schemeClr val="bg1"/>
                              </a:solidFill>
                              <a:latin typeface="Cambria Math" panose="02040503050406030204" pitchFamily="18" charset="0"/>
                            </a:rPr>
                            <m:t>2</m:t>
                          </m:r>
                        </m:sup>
                      </m:sSup>
                      <m:r>
                        <a:rPr lang="en-US" b="1" i="1">
                          <a:solidFill>
                            <a:schemeClr val="bg1"/>
                          </a:solidFill>
                          <a:latin typeface="Cambria Math" panose="02040503050406030204" pitchFamily="18" charset="0"/>
                        </a:rPr>
                        <m:t>𝒖</m:t>
                      </m:r>
                      <m:r>
                        <a:rPr lang="en-US" b="0" i="0">
                          <a:solidFill>
                            <a:schemeClr val="bg1"/>
                          </a:solidFill>
                          <a:latin typeface="Cambria Math" panose="02040503050406030204" pitchFamily="18" charset="0"/>
                        </a:rPr>
                        <m:t>=0</m:t>
                      </m:r>
                    </m:oMath>
                  </m:oMathPara>
                </a14:m>
                <a:endParaRPr lang="en-US" b="0" dirty="0">
                  <a:solidFill>
                    <a:schemeClr val="bg1"/>
                  </a:solidFill>
                </a:endParaRPr>
              </a:p>
              <a:p>
                <a:endParaRPr lang="cs-CZ" b="0" dirty="0">
                  <a:solidFill>
                    <a:schemeClr val="bg1"/>
                  </a:solidFill>
                </a:endParaRPr>
              </a:p>
              <a:p>
                <a:pPr/>
                <a14:m>
                  <m:oMathPara xmlns:m="http://schemas.openxmlformats.org/officeDocument/2006/math">
                    <m:oMathParaPr>
                      <m:jc m:val="centerGroup"/>
                    </m:oMathParaPr>
                    <m:oMath xmlns:m="http://schemas.openxmlformats.org/officeDocument/2006/math">
                      <m:sSup>
                        <m:sSupPr>
                          <m:ctrlPr>
                            <a:rPr lang="en-US" i="1" smtClean="0">
                              <a:solidFill>
                                <a:schemeClr val="bg1"/>
                              </a:solidFill>
                              <a:latin typeface="Cambria Math" panose="02040503050406030204" pitchFamily="18" charset="0"/>
                            </a:rPr>
                          </m:ctrlPr>
                        </m:sSupPr>
                        <m:e>
                          <m:r>
                            <m:rPr>
                              <m:sty m:val="p"/>
                            </m:rPr>
                            <a:rPr lang="en-US">
                              <a:solidFill>
                                <a:schemeClr val="bg1"/>
                              </a:solidFill>
                              <a:latin typeface="Cambria Math" panose="02040503050406030204" pitchFamily="18" charset="0"/>
                            </a:rPr>
                            <m:t>∇</m:t>
                          </m:r>
                        </m:e>
                        <m:sup>
                          <m:r>
                            <a:rPr lang="en-US" i="0">
                              <a:solidFill>
                                <a:schemeClr val="bg1"/>
                              </a:solidFill>
                              <a:latin typeface="Cambria Math" panose="02040503050406030204" pitchFamily="18" charset="0"/>
                            </a:rPr>
                            <m:t>2</m:t>
                          </m:r>
                        </m:sup>
                      </m:sSup>
                      <m:d>
                        <m:dPr>
                          <m:ctrlPr>
                            <a:rPr lang="en-US" i="1">
                              <a:solidFill>
                                <a:schemeClr val="bg1"/>
                              </a:solidFill>
                              <a:latin typeface="Cambria Math" panose="02040503050406030204" pitchFamily="18" charset="0"/>
                            </a:rPr>
                          </m:ctrlPr>
                        </m:dPr>
                        <m:e>
                          <m:r>
                            <a:rPr lang="en-US" i="1">
                              <a:solidFill>
                                <a:schemeClr val="bg1"/>
                              </a:solidFill>
                              <a:latin typeface="Cambria Math" panose="02040503050406030204" pitchFamily="18" charset="0"/>
                            </a:rPr>
                            <m:t>𝑎</m:t>
                          </m:r>
                          <m:r>
                            <a:rPr lang="en-US" i="1">
                              <a:solidFill>
                                <a:schemeClr val="bg1"/>
                              </a:solidFill>
                              <a:latin typeface="Cambria Math" panose="02040503050406030204" pitchFamily="18" charset="0"/>
                            </a:rPr>
                            <m:t>𝜖𝜑</m:t>
                          </m:r>
                          <m:r>
                            <a:rPr lang="en-US" i="0">
                              <a:solidFill>
                                <a:schemeClr val="bg1"/>
                              </a:solidFill>
                              <a:latin typeface="Cambria Math" panose="02040503050406030204" pitchFamily="18" charset="0"/>
                            </a:rPr>
                            <m:t>+</m:t>
                          </m:r>
                          <m:r>
                            <a:rPr lang="en-US" i="1">
                              <a:solidFill>
                                <a:schemeClr val="bg1"/>
                              </a:solidFill>
                              <a:latin typeface="Cambria Math" panose="02040503050406030204" pitchFamily="18" charset="0"/>
                            </a:rPr>
                            <m:t>𝑓</m:t>
                          </m:r>
                          <m:r>
                            <m:rPr>
                              <m:sty m:val="p"/>
                            </m:rPr>
                            <a:rPr lang="en-US" i="0">
                              <a:solidFill>
                                <a:schemeClr val="bg1"/>
                              </a:solidFill>
                              <a:latin typeface="Cambria Math" panose="02040503050406030204" pitchFamily="18" charset="0"/>
                            </a:rPr>
                            <m:t>∇</m:t>
                          </m:r>
                          <m:r>
                            <a:rPr lang="en-US" i="0">
                              <a:solidFill>
                                <a:schemeClr val="bg1"/>
                              </a:solidFill>
                              <a:latin typeface="Cambria Math" panose="02040503050406030204" pitchFamily="18" charset="0"/>
                            </a:rPr>
                            <m:t>⋅</m:t>
                          </m:r>
                          <m:r>
                            <a:rPr lang="en-US" b="1" i="1">
                              <a:solidFill>
                                <a:schemeClr val="bg1"/>
                              </a:solidFill>
                              <a:latin typeface="Cambria Math" panose="02040503050406030204" pitchFamily="18" charset="0"/>
                            </a:rPr>
                            <m:t>𝒖</m:t>
                          </m:r>
                        </m:e>
                      </m:d>
                      <m:r>
                        <a:rPr lang="en-US" b="0" i="0">
                          <a:solidFill>
                            <a:schemeClr val="bg1"/>
                          </a:solidFill>
                          <a:latin typeface="Cambria Math" panose="02040503050406030204" pitchFamily="18" charset="0"/>
                        </a:rPr>
                        <m:t>=0</m:t>
                      </m:r>
                    </m:oMath>
                  </m:oMathPara>
                </a14:m>
                <a:endParaRPr lang="en-US" dirty="0">
                  <a:solidFill>
                    <a:schemeClr val="bg1"/>
                  </a:solidFill>
                </a:endParaRPr>
              </a:p>
            </p:txBody>
          </p:sp>
        </mc:Choice>
        <mc:Fallback xmlns="">
          <p:sp>
            <p:nvSpPr>
              <p:cNvPr id="12" name="TextovéPole 11">
                <a:extLst>
                  <a:ext uri="{FF2B5EF4-FFF2-40B4-BE49-F238E27FC236}">
                    <a16:creationId xmlns:a16="http://schemas.microsoft.com/office/drawing/2014/main" id="{E62ABADC-E92E-4620-B2DC-69B062B3E1FC}"/>
                  </a:ext>
                </a:extLst>
              </p:cNvPr>
              <p:cNvSpPr txBox="1">
                <a:spLocks noRot="1" noChangeAspect="1" noMove="1" noResize="1" noEditPoints="1" noAdjustHandles="1" noChangeArrowheads="1" noChangeShapeType="1" noTextEdit="1"/>
              </p:cNvSpPr>
              <p:nvPr/>
            </p:nvSpPr>
            <p:spPr>
              <a:xfrm>
                <a:off x="3496491" y="1720357"/>
                <a:ext cx="5199017" cy="927049"/>
              </a:xfrm>
              <a:prstGeom prst="rect">
                <a:avLst/>
              </a:prstGeom>
              <a:blipFill>
                <a:blip r:embed="rId5"/>
                <a:stretch>
                  <a:fillRect b="-5263"/>
                </a:stretch>
              </a:blipFill>
              <a:ln w="38100">
                <a:noFill/>
              </a:ln>
            </p:spPr>
            <p:txBody>
              <a:bodyPr/>
              <a:lstStyle/>
              <a:p>
                <a:r>
                  <a:rPr lang="en-US">
                    <a:noFill/>
                  </a:rPr>
                  <a:t> </a:t>
                </a:r>
              </a:p>
            </p:txBody>
          </p:sp>
        </mc:Fallback>
      </mc:AlternateContent>
      <p:cxnSp>
        <p:nvCxnSpPr>
          <p:cNvPr id="21" name="Spojnice: zakřivená 20">
            <a:extLst>
              <a:ext uri="{FF2B5EF4-FFF2-40B4-BE49-F238E27FC236}">
                <a16:creationId xmlns:a16="http://schemas.microsoft.com/office/drawing/2014/main" id="{99A835BB-F85C-42E3-B851-050324022FB1}"/>
              </a:ext>
            </a:extLst>
          </p:cNvPr>
          <p:cNvCxnSpPr>
            <a:cxnSpLocks/>
            <a:stCxn id="22" idx="1"/>
          </p:cNvCxnSpPr>
          <p:nvPr/>
        </p:nvCxnSpPr>
        <p:spPr>
          <a:xfrm rot="10800000">
            <a:off x="8788003" y="1985151"/>
            <a:ext cx="835900" cy="323166"/>
          </a:xfrm>
          <a:prstGeom prst="curvedConnector3">
            <a:avLst>
              <a:gd name="adj1" fmla="val 50000"/>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22" name="TextovéPole 21">
            <a:extLst>
              <a:ext uri="{FF2B5EF4-FFF2-40B4-BE49-F238E27FC236}">
                <a16:creationId xmlns:a16="http://schemas.microsoft.com/office/drawing/2014/main" id="{230A61B5-3048-4991-B21E-AD5310F57C17}"/>
              </a:ext>
            </a:extLst>
          </p:cNvPr>
          <p:cNvSpPr txBox="1"/>
          <p:nvPr/>
        </p:nvSpPr>
        <p:spPr>
          <a:xfrm>
            <a:off x="9623903" y="1985151"/>
            <a:ext cx="2402634" cy="646331"/>
          </a:xfrm>
          <a:prstGeom prst="rect">
            <a:avLst/>
          </a:prstGeom>
          <a:noFill/>
        </p:spPr>
        <p:txBody>
          <a:bodyPr wrap="square" rtlCol="0">
            <a:spAutoFit/>
          </a:bodyPr>
          <a:lstStyle/>
          <a:p>
            <a:r>
              <a:rPr lang="en-GB" dirty="0">
                <a:solidFill>
                  <a:srgbClr val="FF0000"/>
                </a:solidFill>
                <a:latin typeface="Corbel" panose="020B0503020204020204" pitchFamily="34" charset="0"/>
              </a:rPr>
              <a:t>Gradient elasticity,</a:t>
            </a:r>
          </a:p>
          <a:p>
            <a:r>
              <a:rPr lang="en-US" dirty="0">
                <a:solidFill>
                  <a:srgbClr val="FF0000"/>
                </a:solidFill>
                <a:latin typeface="Corbel" panose="020B0503020204020204" pitchFamily="34" charset="0"/>
              </a:rPr>
              <a:t>strain gradients prevail</a:t>
            </a:r>
            <a:endParaRPr lang="en-GB" sz="1800" dirty="0">
              <a:solidFill>
                <a:srgbClr val="FF0000"/>
              </a:solidFill>
              <a:latin typeface="Corbel" panose="020B0503020204020204" pitchFamily="34" charset="0"/>
            </a:endParaRPr>
          </a:p>
        </p:txBody>
      </p:sp>
      <mc:AlternateContent xmlns:mc="http://schemas.openxmlformats.org/markup-compatibility/2006" xmlns:a14="http://schemas.microsoft.com/office/drawing/2010/main">
        <mc:Choice Requires="a14">
          <p:sp>
            <p:nvSpPr>
              <p:cNvPr id="18" name="TextovéPole 17">
                <a:extLst>
                  <a:ext uri="{FF2B5EF4-FFF2-40B4-BE49-F238E27FC236}">
                    <a16:creationId xmlns:a16="http://schemas.microsoft.com/office/drawing/2014/main" id="{7C1F577E-0BFD-40A1-B2FE-083389097F2B}"/>
                  </a:ext>
                </a:extLst>
              </p:cNvPr>
              <p:cNvSpPr txBox="1"/>
              <p:nvPr/>
            </p:nvSpPr>
            <p:spPr>
              <a:xfrm>
                <a:off x="3047999" y="2706371"/>
                <a:ext cx="60960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𝒕</m:t>
                      </m:r>
                      <m:r>
                        <a:rPr lang="en-US" b="0" i="0">
                          <a:latin typeface="Cambria Math" panose="02040503050406030204" pitchFamily="18" charset="0"/>
                        </a:rPr>
                        <m:t>=</m:t>
                      </m:r>
                      <m:r>
                        <a:rPr lang="en-US" b="1" i="1">
                          <a:latin typeface="Cambria Math" panose="02040503050406030204" pitchFamily="18" charset="0"/>
                        </a:rPr>
                        <m:t>𝒓</m:t>
                      </m:r>
                      <m:r>
                        <a:rPr lang="en-US" b="0" i="0">
                          <a:latin typeface="Cambria Math" panose="02040503050406030204" pitchFamily="18" charset="0"/>
                        </a:rPr>
                        <m:t>=0 </m:t>
                      </m:r>
                      <m:r>
                        <m:rPr>
                          <m:sty m:val="p"/>
                        </m:rPr>
                        <a:rPr lang="en-US" b="0" i="0">
                          <a:latin typeface="Cambria Math" panose="02040503050406030204" pitchFamily="18" charset="0"/>
                        </a:rPr>
                        <m:t>for</m:t>
                      </m:r>
                      <m:r>
                        <a:rPr lang="en-US" b="0" i="0">
                          <a:latin typeface="Cambria Math" panose="02040503050406030204" pitchFamily="18" charset="0"/>
                        </a:rPr>
                        <m:t> </m:t>
                      </m:r>
                      <m:r>
                        <a:rPr lang="en-US" b="0" i="1" smtClean="0">
                          <a:latin typeface="Cambria Math" panose="02040503050406030204" pitchFamily="18" charset="0"/>
                        </a:rPr>
                        <m:t>𝑅</m:t>
                      </m:r>
                      <m:r>
                        <a:rPr lang="en-US" b="0" i="0">
                          <a:latin typeface="Cambria Math" panose="02040503050406030204" pitchFamily="18" charset="0"/>
                        </a:rPr>
                        <m:t>&gt;0 </m:t>
                      </m:r>
                      <m:r>
                        <m:rPr>
                          <m:sty m:val="p"/>
                        </m:rPr>
                        <a:rPr lang="en-US" b="0" i="0">
                          <a:latin typeface="Cambria Math" panose="02040503050406030204" pitchFamily="18" charset="0"/>
                        </a:rPr>
                        <m:t>and</m:t>
                      </m:r>
                      <m:r>
                        <a:rPr lang="en-US" b="0" i="0">
                          <a:latin typeface="Cambria Math" panose="02040503050406030204" pitchFamily="18" charset="0"/>
                        </a:rPr>
                        <m:t> </m:t>
                      </m:r>
                      <m:r>
                        <a:rPr lang="en-US" b="0" i="1">
                          <a:latin typeface="Cambria Math" panose="02040503050406030204" pitchFamily="18" charset="0"/>
                        </a:rPr>
                        <m:t>𝜃</m:t>
                      </m:r>
                      <m:r>
                        <a:rPr lang="en-US" b="0" i="0">
                          <a:latin typeface="Cambria Math" panose="02040503050406030204" pitchFamily="18" charset="0"/>
                        </a:rPr>
                        <m:t>=±</m:t>
                      </m:r>
                      <m:r>
                        <a:rPr lang="en-US" b="0" i="1">
                          <a:latin typeface="Cambria Math" panose="02040503050406030204" pitchFamily="18" charset="0"/>
                        </a:rPr>
                        <m:t>𝜋</m:t>
                      </m:r>
                      <m:r>
                        <a:rPr lang="en-US" b="0" i="0">
                          <a:latin typeface="Cambria Math" panose="02040503050406030204" pitchFamily="18" charset="0"/>
                        </a:rPr>
                        <m:t>,</m:t>
                      </m:r>
                    </m:oMath>
                  </m:oMathPara>
                </a14:m>
                <a:endParaRPr lang="en-US" dirty="0"/>
              </a:p>
            </p:txBody>
          </p:sp>
        </mc:Choice>
        <mc:Fallback xmlns="">
          <p:sp>
            <p:nvSpPr>
              <p:cNvPr id="18" name="TextovéPole 17">
                <a:extLst>
                  <a:ext uri="{FF2B5EF4-FFF2-40B4-BE49-F238E27FC236}">
                    <a16:creationId xmlns:a16="http://schemas.microsoft.com/office/drawing/2014/main" id="{7C1F577E-0BFD-40A1-B2FE-083389097F2B}"/>
                  </a:ext>
                </a:extLst>
              </p:cNvPr>
              <p:cNvSpPr txBox="1">
                <a:spLocks noRot="1" noChangeAspect="1" noMove="1" noResize="1" noEditPoints="1" noAdjustHandles="1" noChangeArrowheads="1" noChangeShapeType="1" noTextEdit="1"/>
              </p:cNvSpPr>
              <p:nvPr/>
            </p:nvSpPr>
            <p:spPr>
              <a:xfrm>
                <a:off x="3047999" y="2706371"/>
                <a:ext cx="6096000"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ovéPole 19">
                <a:extLst>
                  <a:ext uri="{FF2B5EF4-FFF2-40B4-BE49-F238E27FC236}">
                    <a16:creationId xmlns:a16="http://schemas.microsoft.com/office/drawing/2014/main" id="{425495BE-A12D-4C24-A94D-1531B701F253}"/>
                  </a:ext>
                </a:extLst>
              </p:cNvPr>
              <p:cNvSpPr txBox="1"/>
              <p:nvPr/>
            </p:nvSpPr>
            <p:spPr>
              <a:xfrm>
                <a:off x="3047999" y="3094432"/>
                <a:ext cx="60960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𝜔</m:t>
                      </m:r>
                      <m:r>
                        <a:rPr lang="en-US" i="0">
                          <a:latin typeface="Cambria Math" panose="02040503050406030204" pitchFamily="18" charset="0"/>
                        </a:rPr>
                        <m:t>=0 </m:t>
                      </m:r>
                      <m:r>
                        <m:rPr>
                          <m:sty m:val="p"/>
                        </m:rPr>
                        <a:rPr lang="en-US" i="0">
                          <a:latin typeface="Cambria Math" panose="02040503050406030204" pitchFamily="18" charset="0"/>
                        </a:rPr>
                        <m:t>or</m:t>
                      </m:r>
                      <m:r>
                        <a:rPr lang="en-US" i="0">
                          <a:latin typeface="Cambria Math" panose="02040503050406030204" pitchFamily="18" charset="0"/>
                        </a:rPr>
                        <m:t> </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𝑟</m:t>
                          </m:r>
                        </m:sub>
                      </m:sSub>
                      <m:r>
                        <a:rPr lang="en-US" i="0">
                          <a:latin typeface="Cambria Math" panose="02040503050406030204" pitchFamily="18" charset="0"/>
                        </a:rPr>
                        <m:t>=0 </m:t>
                      </m:r>
                      <m:r>
                        <m:rPr>
                          <m:sty m:val="p"/>
                        </m:rPr>
                        <a:rPr lang="en-US" i="0">
                          <a:latin typeface="Cambria Math" panose="02040503050406030204" pitchFamily="18" charset="0"/>
                        </a:rPr>
                        <m:t>for</m:t>
                      </m:r>
                      <m:r>
                        <a:rPr lang="en-US" i="0">
                          <a:latin typeface="Cambria Math" panose="02040503050406030204" pitchFamily="18" charset="0"/>
                        </a:rPr>
                        <m:t> </m:t>
                      </m:r>
                      <m:r>
                        <a:rPr lang="en-US" b="0" i="1" smtClean="0">
                          <a:latin typeface="Cambria Math" panose="02040503050406030204" pitchFamily="18" charset="0"/>
                        </a:rPr>
                        <m:t>𝑅</m:t>
                      </m:r>
                      <m:r>
                        <a:rPr lang="en-US" i="0">
                          <a:latin typeface="Cambria Math" panose="02040503050406030204" pitchFamily="18" charset="0"/>
                        </a:rPr>
                        <m:t>&gt;0 </m:t>
                      </m:r>
                      <m:r>
                        <m:rPr>
                          <m:sty m:val="p"/>
                        </m:rPr>
                        <a:rPr lang="en-US" i="0">
                          <a:latin typeface="Cambria Math" panose="02040503050406030204" pitchFamily="18" charset="0"/>
                        </a:rPr>
                        <m:t>and</m:t>
                      </m:r>
                      <m:r>
                        <a:rPr lang="en-US" i="0">
                          <a:latin typeface="Cambria Math" panose="02040503050406030204" pitchFamily="18" charset="0"/>
                        </a:rPr>
                        <m:t> </m:t>
                      </m:r>
                      <m:r>
                        <a:rPr lang="en-US" i="1">
                          <a:latin typeface="Cambria Math" panose="02040503050406030204" pitchFamily="18" charset="0"/>
                        </a:rPr>
                        <m:t>𝜃</m:t>
                      </m:r>
                      <m:r>
                        <a:rPr lang="en-US" i="0">
                          <a:latin typeface="Cambria Math" panose="02040503050406030204" pitchFamily="18" charset="0"/>
                        </a:rPr>
                        <m:t>=±</m:t>
                      </m:r>
                      <m:r>
                        <a:rPr lang="en-US" i="1">
                          <a:latin typeface="Cambria Math" panose="02040503050406030204" pitchFamily="18" charset="0"/>
                        </a:rPr>
                        <m:t>𝜋</m:t>
                      </m:r>
                      <m:r>
                        <a:rPr lang="en-US" i="0">
                          <a:latin typeface="Cambria Math" panose="02040503050406030204" pitchFamily="18" charset="0"/>
                        </a:rPr>
                        <m:t>.</m:t>
                      </m:r>
                    </m:oMath>
                  </m:oMathPara>
                </a14:m>
                <a:endParaRPr lang="en-US" dirty="0"/>
              </a:p>
            </p:txBody>
          </p:sp>
        </mc:Choice>
        <mc:Fallback xmlns="">
          <p:sp>
            <p:nvSpPr>
              <p:cNvPr id="20" name="TextovéPole 19">
                <a:extLst>
                  <a:ext uri="{FF2B5EF4-FFF2-40B4-BE49-F238E27FC236}">
                    <a16:creationId xmlns:a16="http://schemas.microsoft.com/office/drawing/2014/main" id="{425495BE-A12D-4C24-A94D-1531B701F253}"/>
                  </a:ext>
                </a:extLst>
              </p:cNvPr>
              <p:cNvSpPr txBox="1">
                <a:spLocks noRot="1" noChangeAspect="1" noMove="1" noResize="1" noEditPoints="1" noAdjustHandles="1" noChangeArrowheads="1" noChangeShapeType="1" noTextEdit="1"/>
              </p:cNvSpPr>
              <p:nvPr/>
            </p:nvSpPr>
            <p:spPr>
              <a:xfrm>
                <a:off x="3047999" y="3094432"/>
                <a:ext cx="6096000"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ovéPole 22">
                <a:extLst>
                  <a:ext uri="{FF2B5EF4-FFF2-40B4-BE49-F238E27FC236}">
                    <a16:creationId xmlns:a16="http://schemas.microsoft.com/office/drawing/2014/main" id="{6FDEE90F-0659-4BA5-AD1E-F47F98AED4A2}"/>
                  </a:ext>
                </a:extLst>
              </p:cNvPr>
              <p:cNvSpPr txBox="1"/>
              <p:nvPr/>
            </p:nvSpPr>
            <p:spPr>
              <a:xfrm>
                <a:off x="1308847" y="2390493"/>
                <a:ext cx="961237" cy="369332"/>
              </a:xfrm>
              <a:prstGeom prst="rect">
                <a:avLst/>
              </a:prstGeom>
              <a:solidFill>
                <a:srgbClr val="FF0000"/>
              </a:solidFill>
            </p:spPr>
            <p:txBody>
              <a:bodyPr wrap="square">
                <a:spAutoFit/>
              </a:bodyPr>
              <a:lstStyle/>
              <a:p>
                <a:pPr/>
                <a14:m>
                  <m:oMathPara xmlns:m="http://schemas.openxmlformats.org/officeDocument/2006/math">
                    <m:oMathParaPr>
                      <m:jc m:val="center"/>
                    </m:oMathParaPr>
                    <m:oMath xmlns:m="http://schemas.openxmlformats.org/officeDocument/2006/math">
                      <m:r>
                        <a:rPr lang="en-US" i="1" smtClean="0">
                          <a:solidFill>
                            <a:schemeClr val="bg1"/>
                          </a:solidFill>
                          <a:latin typeface="Cambria Math" panose="02040503050406030204" pitchFamily="18" charset="0"/>
                        </a:rPr>
                        <m:t>𝛿</m:t>
                      </m:r>
                      <m:r>
                        <a:rPr lang="en-US" i="0">
                          <a:solidFill>
                            <a:schemeClr val="bg1"/>
                          </a:solidFill>
                          <a:latin typeface="Cambria Math" panose="02040503050406030204" pitchFamily="18" charset="0"/>
                        </a:rPr>
                        <m:t>=</m:t>
                      </m:r>
                      <m:f>
                        <m:fPr>
                          <m:type m:val="lin"/>
                          <m:ctrlPr>
                            <a:rPr lang="en-US" i="1">
                              <a:solidFill>
                                <a:schemeClr val="bg1"/>
                              </a:solidFill>
                              <a:latin typeface="Cambria Math" panose="02040503050406030204" pitchFamily="18" charset="0"/>
                            </a:rPr>
                          </m:ctrlPr>
                        </m:fPr>
                        <m:num>
                          <m:r>
                            <a:rPr lang="en-US" i="1">
                              <a:solidFill>
                                <a:schemeClr val="bg1"/>
                              </a:solidFill>
                              <a:latin typeface="Cambria Math" panose="02040503050406030204" pitchFamily="18" charset="0"/>
                            </a:rPr>
                            <m:t>𝑙</m:t>
                          </m:r>
                        </m:num>
                        <m:den>
                          <m:r>
                            <a:rPr lang="en-US" i="1">
                              <a:solidFill>
                                <a:schemeClr val="bg1"/>
                              </a:solidFill>
                              <a:latin typeface="Cambria Math" panose="02040503050406030204" pitchFamily="18" charset="0"/>
                            </a:rPr>
                            <m:t>𝐿</m:t>
                          </m:r>
                        </m:den>
                      </m:f>
                    </m:oMath>
                  </m:oMathPara>
                </a14:m>
                <a:endParaRPr lang="en-US" dirty="0">
                  <a:solidFill>
                    <a:schemeClr val="bg1"/>
                  </a:solidFill>
                </a:endParaRPr>
              </a:p>
            </p:txBody>
          </p:sp>
        </mc:Choice>
        <mc:Fallback xmlns="">
          <p:sp>
            <p:nvSpPr>
              <p:cNvPr id="23" name="TextovéPole 22">
                <a:extLst>
                  <a:ext uri="{FF2B5EF4-FFF2-40B4-BE49-F238E27FC236}">
                    <a16:creationId xmlns:a16="http://schemas.microsoft.com/office/drawing/2014/main" id="{6FDEE90F-0659-4BA5-AD1E-F47F98AED4A2}"/>
                  </a:ext>
                </a:extLst>
              </p:cNvPr>
              <p:cNvSpPr txBox="1">
                <a:spLocks noRot="1" noChangeAspect="1" noMove="1" noResize="1" noEditPoints="1" noAdjustHandles="1" noChangeArrowheads="1" noChangeShapeType="1" noTextEdit="1"/>
              </p:cNvSpPr>
              <p:nvPr/>
            </p:nvSpPr>
            <p:spPr>
              <a:xfrm>
                <a:off x="1308847" y="2390493"/>
                <a:ext cx="961237" cy="369332"/>
              </a:xfrm>
              <a:prstGeom prst="rect">
                <a:avLst/>
              </a:prstGeom>
              <a:blipFill>
                <a:blip r:embed="rId8"/>
                <a:stretch>
                  <a:fillRect t="-116393" r="-52866" b="-175410"/>
                </a:stretch>
              </a:blipFill>
            </p:spPr>
            <p:txBody>
              <a:bodyPr/>
              <a:lstStyle/>
              <a:p>
                <a:r>
                  <a:rPr lang="en-US">
                    <a:noFill/>
                  </a:rPr>
                  <a:t> </a:t>
                </a:r>
              </a:p>
            </p:txBody>
          </p:sp>
        </mc:Fallback>
      </mc:AlternateContent>
      <p:sp>
        <p:nvSpPr>
          <p:cNvPr id="26" name="Pravá složená závorka 25">
            <a:extLst>
              <a:ext uri="{FF2B5EF4-FFF2-40B4-BE49-F238E27FC236}">
                <a16:creationId xmlns:a16="http://schemas.microsoft.com/office/drawing/2014/main" id="{88603CE4-F79F-4ACA-947E-B415E27F5F0E}"/>
              </a:ext>
            </a:extLst>
          </p:cNvPr>
          <p:cNvSpPr/>
          <p:nvPr/>
        </p:nvSpPr>
        <p:spPr>
          <a:xfrm rot="10800000">
            <a:off x="3030069" y="1720357"/>
            <a:ext cx="306114" cy="1708643"/>
          </a:xfrm>
          <a:prstGeom prst="rightBrace">
            <a:avLst>
              <a:gd name="adj1" fmla="val 72681"/>
              <a:gd name="adj2" fmla="val 50000"/>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Šipka: dolů 26">
            <a:extLst>
              <a:ext uri="{FF2B5EF4-FFF2-40B4-BE49-F238E27FC236}">
                <a16:creationId xmlns:a16="http://schemas.microsoft.com/office/drawing/2014/main" id="{378BC3D7-3999-4404-8232-C326862DCBB6}"/>
              </a:ext>
            </a:extLst>
          </p:cNvPr>
          <p:cNvSpPr/>
          <p:nvPr/>
        </p:nvSpPr>
        <p:spPr>
          <a:xfrm>
            <a:off x="5917473" y="3548853"/>
            <a:ext cx="357051" cy="33797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8" name="Šipka: dolů 27">
            <a:extLst>
              <a:ext uri="{FF2B5EF4-FFF2-40B4-BE49-F238E27FC236}">
                <a16:creationId xmlns:a16="http://schemas.microsoft.com/office/drawing/2014/main" id="{79599364-772E-4F4B-884A-F4D659B1FA50}"/>
              </a:ext>
            </a:extLst>
          </p:cNvPr>
          <p:cNvSpPr/>
          <p:nvPr/>
        </p:nvSpPr>
        <p:spPr>
          <a:xfrm rot="16200000">
            <a:off x="2420852" y="2400034"/>
            <a:ext cx="357051" cy="33797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mc:AlternateContent xmlns:mc="http://schemas.openxmlformats.org/markup-compatibility/2006" xmlns:a14="http://schemas.microsoft.com/office/drawing/2010/main">
        <mc:Choice Requires="a14">
          <p:sp>
            <p:nvSpPr>
              <p:cNvPr id="29" name="TextovéPole 28">
                <a:extLst>
                  <a:ext uri="{FF2B5EF4-FFF2-40B4-BE49-F238E27FC236}">
                    <a16:creationId xmlns:a16="http://schemas.microsoft.com/office/drawing/2014/main" id="{B838D6C5-8880-4442-9F37-4A9BCD20BCED}"/>
                  </a:ext>
                </a:extLst>
              </p:cNvPr>
              <p:cNvSpPr txBox="1"/>
              <p:nvPr/>
            </p:nvSpPr>
            <p:spPr>
              <a:xfrm>
                <a:off x="3782896" y="3886823"/>
                <a:ext cx="4626203" cy="369332"/>
              </a:xfrm>
              <a:prstGeom prst="rect">
                <a:avLst/>
              </a:prstGeom>
              <a:noFill/>
            </p:spPr>
            <p:txBody>
              <a:bodyPr wrap="none" rtlCol="0">
                <a:spAutoFit/>
              </a:bodyPr>
              <a:lstStyle/>
              <a:p>
                <a:pPr algn="ctr"/>
                <a:r>
                  <a:rPr lang="en-US" dirty="0">
                    <a:solidFill>
                      <a:srgbClr val="FF0000"/>
                    </a:solidFill>
                  </a:rPr>
                  <a:t>Asymptotic analysis in the process zone </a:t>
                </a:r>
                <a14:m>
                  <m:oMath xmlns:m="http://schemas.openxmlformats.org/officeDocument/2006/math">
                    <m:r>
                      <a:rPr lang="en-US" b="0" i="1" smtClean="0">
                        <a:solidFill>
                          <a:srgbClr val="FF0000"/>
                        </a:solidFill>
                        <a:latin typeface="Cambria Math" panose="02040503050406030204" pitchFamily="18" charset="0"/>
                      </a:rPr>
                      <m:t>𝑅</m:t>
                    </m:r>
                    <m:r>
                      <a:rPr lang="en-US" i="0">
                        <a:solidFill>
                          <a:srgbClr val="FF0000"/>
                        </a:solidFill>
                        <a:latin typeface="Cambria Math" panose="02040503050406030204" pitchFamily="18" charset="0"/>
                      </a:rPr>
                      <m:t>&gt;</m:t>
                    </m:r>
                    <m:r>
                      <a:rPr lang="en-US" b="0" i="1" smtClean="0">
                        <a:solidFill>
                          <a:srgbClr val="FF0000"/>
                        </a:solidFill>
                        <a:latin typeface="Cambria Math" panose="02040503050406030204" pitchFamily="18" charset="0"/>
                      </a:rPr>
                      <m:t>0</m:t>
                    </m:r>
                  </m:oMath>
                </a14:m>
                <a:endParaRPr lang="en-US" dirty="0"/>
              </a:p>
            </p:txBody>
          </p:sp>
        </mc:Choice>
        <mc:Fallback xmlns="">
          <p:sp>
            <p:nvSpPr>
              <p:cNvPr id="29" name="TextovéPole 28">
                <a:extLst>
                  <a:ext uri="{FF2B5EF4-FFF2-40B4-BE49-F238E27FC236}">
                    <a16:creationId xmlns:a16="http://schemas.microsoft.com/office/drawing/2014/main" id="{B838D6C5-8880-4442-9F37-4A9BCD20BCED}"/>
                  </a:ext>
                </a:extLst>
              </p:cNvPr>
              <p:cNvSpPr txBox="1">
                <a:spLocks noRot="1" noChangeAspect="1" noMove="1" noResize="1" noEditPoints="1" noAdjustHandles="1" noChangeArrowheads="1" noChangeShapeType="1" noTextEdit="1"/>
              </p:cNvSpPr>
              <p:nvPr/>
            </p:nvSpPr>
            <p:spPr>
              <a:xfrm>
                <a:off x="3782896" y="3886823"/>
                <a:ext cx="4626203" cy="369332"/>
              </a:xfrm>
              <a:prstGeom prst="rect">
                <a:avLst/>
              </a:prstGeom>
              <a:blipFill>
                <a:blip r:embed="rId9"/>
                <a:stretch>
                  <a:fillRect t="-10000" b="-26667"/>
                </a:stretch>
              </a:blipFill>
            </p:spPr>
            <p:txBody>
              <a:bodyPr/>
              <a:lstStyle/>
              <a:p>
                <a:r>
                  <a:rPr lang="en-US">
                    <a:noFill/>
                  </a:rPr>
                  <a:t> </a:t>
                </a:r>
              </a:p>
            </p:txBody>
          </p:sp>
        </mc:Fallback>
      </mc:AlternateContent>
      <p:sp>
        <p:nvSpPr>
          <p:cNvPr id="31" name="TextovéPole 30">
            <a:extLst>
              <a:ext uri="{FF2B5EF4-FFF2-40B4-BE49-F238E27FC236}">
                <a16:creationId xmlns:a16="http://schemas.microsoft.com/office/drawing/2014/main" id="{617E8543-FFCA-4583-AE9B-F5CC16D0C164}"/>
              </a:ext>
            </a:extLst>
          </p:cNvPr>
          <p:cNvSpPr txBox="1"/>
          <p:nvPr/>
        </p:nvSpPr>
        <p:spPr>
          <a:xfrm>
            <a:off x="8937655" y="2735093"/>
            <a:ext cx="3088882" cy="738664"/>
          </a:xfrm>
          <a:prstGeom prst="rect">
            <a:avLst/>
          </a:prstGeom>
          <a:noFill/>
        </p:spPr>
        <p:txBody>
          <a:bodyPr wrap="square">
            <a:spAutoFit/>
          </a:bodyPr>
          <a:lstStyle/>
          <a:p>
            <a:r>
              <a:rPr lang="en-GB" sz="1400" dirty="0">
                <a:effectLst/>
                <a:latin typeface="Corbel" panose="020B0503020204020204" pitchFamily="34" charset="0"/>
                <a:ea typeface="Calibri" panose="020F0502020204030204" pitchFamily="34" charset="0"/>
                <a:cs typeface="Times New Roman" panose="02020603050405020304" pitchFamily="18" charset="0"/>
              </a:rPr>
              <a:t>P. A. </a:t>
            </a:r>
            <a:r>
              <a:rPr lang="en-GB" sz="1400" dirty="0" err="1">
                <a:effectLst/>
                <a:latin typeface="Corbel" panose="020B0503020204020204" pitchFamily="34" charset="0"/>
                <a:ea typeface="Calibri" panose="020F0502020204030204" pitchFamily="34" charset="0"/>
                <a:cs typeface="Times New Roman" panose="02020603050405020304" pitchFamily="18" charset="0"/>
              </a:rPr>
              <a:t>Gourgiotis</a:t>
            </a:r>
            <a:r>
              <a:rPr lang="en-GB" sz="1400" dirty="0">
                <a:effectLst/>
                <a:latin typeface="Corbel" panose="020B0503020204020204" pitchFamily="34" charset="0"/>
                <a:ea typeface="Calibri" panose="020F0502020204030204" pitchFamily="34" charset="0"/>
                <a:cs typeface="Times New Roman" panose="02020603050405020304" pitchFamily="18" charset="0"/>
              </a:rPr>
              <a:t>, H. G. Georgiadis, </a:t>
            </a:r>
            <a:r>
              <a:rPr lang="en-GB" sz="1400" i="1" dirty="0">
                <a:effectLst/>
                <a:latin typeface="Corbel" panose="020B0503020204020204" pitchFamily="34" charset="0"/>
                <a:ea typeface="Calibri" panose="020F0502020204030204" pitchFamily="34" charset="0"/>
                <a:cs typeface="Times New Roman" panose="02020603050405020304" pitchFamily="18" charset="0"/>
              </a:rPr>
              <a:t>Journal of the Mechanics and Physics of Solids, </a:t>
            </a:r>
            <a:r>
              <a:rPr lang="en-GB" sz="1400" dirty="0">
                <a:effectLst/>
                <a:latin typeface="Corbel" panose="020B0503020204020204" pitchFamily="34" charset="0"/>
                <a:ea typeface="Calibri" panose="020F0502020204030204" pitchFamily="34" charset="0"/>
                <a:cs typeface="Times New Roman" panose="02020603050405020304" pitchFamily="18" charset="0"/>
              </a:rPr>
              <a:t>57(11), 1898-1920, 2009 </a:t>
            </a:r>
            <a:endParaRPr lang="en-US" sz="1400" dirty="0">
              <a:latin typeface="Corbel" panose="020B0503020204020204" pitchFamily="34" charset="0"/>
            </a:endParaRPr>
          </a:p>
        </p:txBody>
      </p:sp>
      <mc:AlternateContent xmlns:mc="http://schemas.openxmlformats.org/markup-compatibility/2006" xmlns:a14="http://schemas.microsoft.com/office/drawing/2010/main">
        <mc:Choice Requires="a14">
          <p:sp>
            <p:nvSpPr>
              <p:cNvPr id="34" name="TextovéPole 33">
                <a:extLst>
                  <a:ext uri="{FF2B5EF4-FFF2-40B4-BE49-F238E27FC236}">
                    <a16:creationId xmlns:a16="http://schemas.microsoft.com/office/drawing/2014/main" id="{C6E4958B-84F6-42A9-A408-419BB54CE1E6}"/>
                  </a:ext>
                </a:extLst>
              </p:cNvPr>
              <p:cNvSpPr txBox="1"/>
              <p:nvPr/>
            </p:nvSpPr>
            <p:spPr>
              <a:xfrm>
                <a:off x="2768364" y="4450554"/>
                <a:ext cx="7299002" cy="1854675"/>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𝑢</m:t>
                          </m:r>
                        </m:e>
                        <m:sub>
                          <m:r>
                            <a:rPr lang="en-US" i="1">
                              <a:solidFill>
                                <a:schemeClr val="tx1"/>
                              </a:solidFill>
                              <a:latin typeface="Cambria Math" panose="02040503050406030204" pitchFamily="18" charset="0"/>
                            </a:rPr>
                            <m:t>𝑟</m:t>
                          </m:r>
                        </m:sub>
                        <m:sup>
                          <m:r>
                            <a:rPr lang="en-US" i="1">
                              <a:solidFill>
                                <a:schemeClr val="tx1"/>
                              </a:solidFill>
                              <a:latin typeface="Cambria Math" panose="02040503050406030204" pitchFamily="18" charset="0"/>
                            </a:rPr>
                            <m:t>𝑖𝑛</m:t>
                          </m:r>
                          <m:r>
                            <a:rPr lang="en-US" i="0">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𝐼</m:t>
                          </m:r>
                        </m:sup>
                      </m:sSubSup>
                      <m:r>
                        <a:rPr lang="en-US" i="0">
                          <a:solidFill>
                            <a:schemeClr val="tx1"/>
                          </a:solidFill>
                          <a:latin typeface="Cambria Math" panose="02040503050406030204" pitchFamily="18" charset="0"/>
                        </a:rPr>
                        <m:t>=</m:t>
                      </m:r>
                      <m:r>
                        <a:rPr lang="en-US" i="1">
                          <a:solidFill>
                            <a:schemeClr val="tx1"/>
                          </a:solidFill>
                          <a:latin typeface="Cambria Math" panose="02040503050406030204" pitchFamily="18" charset="0"/>
                        </a:rPr>
                        <m:t>𝛿</m:t>
                      </m:r>
                      <m:r>
                        <a:rPr lang="en-US" i="1">
                          <a:solidFill>
                            <a:schemeClr val="tx1"/>
                          </a:solidFill>
                          <a:latin typeface="Cambria Math" panose="02040503050406030204" pitchFamily="18" charset="0"/>
                        </a:rPr>
                        <m:t>𝑅</m:t>
                      </m:r>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𝛤</m:t>
                              </m:r>
                            </m:e>
                            <m:sub>
                              <m:r>
                                <a:rPr lang="en-US" i="0">
                                  <a:solidFill>
                                    <a:schemeClr val="tx1"/>
                                  </a:solidFill>
                                  <a:latin typeface="Cambria Math" panose="02040503050406030204" pitchFamily="18" charset="0"/>
                                </a:rPr>
                                <m:t>1</m:t>
                              </m:r>
                            </m:sub>
                          </m:sSub>
                          <m:r>
                            <a:rPr lang="en-US" i="0">
                              <a:solidFill>
                                <a:schemeClr val="tx1"/>
                              </a:solidFill>
                              <a:latin typeface="Cambria Math" panose="02040503050406030204" pitchFamily="18" charset="0"/>
                            </a:rPr>
                            <m:t>+</m:t>
                          </m:r>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𝛤</m:t>
                              </m:r>
                            </m:e>
                            <m:sub>
                              <m:r>
                                <a:rPr lang="en-US" i="0">
                                  <a:solidFill>
                                    <a:schemeClr val="tx1"/>
                                  </a:solidFill>
                                  <a:latin typeface="Cambria Math" panose="02040503050406030204" pitchFamily="18" charset="0"/>
                                </a:rPr>
                                <m:t>2</m:t>
                              </m:r>
                            </m:sub>
                          </m:sSub>
                          <m:func>
                            <m:funcPr>
                              <m:ctrlPr>
                                <a:rPr lang="en-US" i="1">
                                  <a:solidFill>
                                    <a:schemeClr val="tx1"/>
                                  </a:solidFill>
                                  <a:latin typeface="Cambria Math" panose="02040503050406030204" pitchFamily="18" charset="0"/>
                                </a:rPr>
                              </m:ctrlPr>
                            </m:funcPr>
                            <m:fName>
                              <m:r>
                                <m:rPr>
                                  <m:sty m:val="p"/>
                                </m:rPr>
                                <a:rPr lang="en-US" i="0">
                                  <a:solidFill>
                                    <a:schemeClr val="tx1"/>
                                  </a:solidFill>
                                  <a:latin typeface="Cambria Math" panose="02040503050406030204" pitchFamily="18" charset="0"/>
                                </a:rPr>
                                <m:t>cos</m:t>
                              </m:r>
                            </m:fName>
                            <m:e>
                              <m:r>
                                <a:rPr lang="en-US" i="0">
                                  <a:solidFill>
                                    <a:schemeClr val="tx1"/>
                                  </a:solidFill>
                                  <a:latin typeface="Cambria Math" panose="02040503050406030204" pitchFamily="18" charset="0"/>
                                </a:rPr>
                                <m:t>2</m:t>
                              </m:r>
                              <m:r>
                                <a:rPr lang="en-US" i="1">
                                  <a:solidFill>
                                    <a:schemeClr val="tx1"/>
                                  </a:solidFill>
                                  <a:latin typeface="Cambria Math" panose="02040503050406030204" pitchFamily="18" charset="0"/>
                                </a:rPr>
                                <m:t>𝜃</m:t>
                              </m:r>
                            </m:e>
                          </m:func>
                        </m:e>
                      </m:d>
                      <m:r>
                        <a:rPr lang="en-US" i="0">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𝛿</m:t>
                          </m:r>
                        </m:e>
                        <m:sup>
                          <m:f>
                            <m:fPr>
                              <m:ctrlPr>
                                <a:rPr lang="en-US" i="1">
                                  <a:solidFill>
                                    <a:schemeClr val="tx1"/>
                                  </a:solidFill>
                                  <a:latin typeface="Cambria Math" panose="02040503050406030204" pitchFamily="18" charset="0"/>
                                </a:rPr>
                              </m:ctrlPr>
                            </m:fPr>
                            <m:num>
                              <m:r>
                                <a:rPr lang="en-US" i="0">
                                  <a:solidFill>
                                    <a:schemeClr val="tx1"/>
                                  </a:solidFill>
                                  <a:latin typeface="Cambria Math" panose="02040503050406030204" pitchFamily="18" charset="0"/>
                                </a:rPr>
                                <m:t>3</m:t>
                              </m:r>
                            </m:num>
                            <m:den>
                              <m:r>
                                <a:rPr lang="en-US" i="0">
                                  <a:solidFill>
                                    <a:schemeClr val="tx1"/>
                                  </a:solidFill>
                                  <a:latin typeface="Cambria Math" panose="02040503050406030204" pitchFamily="18" charset="0"/>
                                </a:rPr>
                                <m:t>2</m:t>
                              </m:r>
                            </m:den>
                          </m:f>
                        </m:sup>
                      </m:sSup>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𝑅</m:t>
                          </m:r>
                        </m:e>
                        <m:sup>
                          <m:f>
                            <m:fPr>
                              <m:ctrlPr>
                                <a:rPr lang="en-US" i="1" smtClean="0">
                                  <a:solidFill>
                                    <a:srgbClr val="FF0000"/>
                                  </a:solidFill>
                                  <a:latin typeface="Cambria Math" panose="02040503050406030204" pitchFamily="18" charset="0"/>
                                </a:rPr>
                              </m:ctrlPr>
                            </m:fPr>
                            <m:num>
                              <m:r>
                                <a:rPr lang="en-US" i="0">
                                  <a:solidFill>
                                    <a:srgbClr val="FF0000"/>
                                  </a:solidFill>
                                  <a:latin typeface="Cambria Math" panose="02040503050406030204" pitchFamily="18" charset="0"/>
                                </a:rPr>
                                <m:t>3</m:t>
                              </m:r>
                            </m:num>
                            <m:den>
                              <m:r>
                                <a:rPr lang="en-US" i="0">
                                  <a:solidFill>
                                    <a:srgbClr val="FF0000"/>
                                  </a:solidFill>
                                  <a:latin typeface="Cambria Math" panose="02040503050406030204" pitchFamily="18" charset="0"/>
                                </a:rPr>
                                <m:t>2</m:t>
                              </m:r>
                            </m:den>
                          </m:f>
                        </m:sup>
                      </m:sSup>
                      <m:d>
                        <m:dPr>
                          <m:begChr m:val="{"/>
                          <m:endChr m:val="}"/>
                          <m:ctrlPr>
                            <a:rPr lang="en-US" i="1">
                              <a:solidFill>
                                <a:schemeClr val="tx1"/>
                              </a:solidFill>
                              <a:latin typeface="Cambria Math" panose="02040503050406030204" pitchFamily="18" charset="0"/>
                            </a:rPr>
                          </m:ctrlPr>
                        </m:dPr>
                        <m:e>
                          <m:sSub>
                            <m:sSubPr>
                              <m:ctrlPr>
                                <a:rPr lang="en-US" i="1" smtClean="0">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𝐴</m:t>
                              </m:r>
                            </m:e>
                            <m:sub>
                              <m:r>
                                <a:rPr lang="en-US" i="0">
                                  <a:solidFill>
                                    <a:srgbClr val="FF0000"/>
                                  </a:solidFill>
                                  <a:latin typeface="Cambria Math" panose="02040503050406030204" pitchFamily="18" charset="0"/>
                                </a:rPr>
                                <m:t>1</m:t>
                              </m:r>
                            </m:sub>
                          </m:sSub>
                          <m:func>
                            <m:funcPr>
                              <m:ctrlPr>
                                <a:rPr lang="en-US" i="1">
                                  <a:solidFill>
                                    <a:schemeClr val="tx1"/>
                                  </a:solidFill>
                                  <a:latin typeface="Cambria Math" panose="02040503050406030204" pitchFamily="18" charset="0"/>
                                </a:rPr>
                              </m:ctrlPr>
                            </m:funcPr>
                            <m:fName>
                              <m:r>
                                <m:rPr>
                                  <m:sty m:val="p"/>
                                </m:rPr>
                                <a:rPr lang="en-US" i="0">
                                  <a:solidFill>
                                    <a:schemeClr val="tx1"/>
                                  </a:solidFill>
                                  <a:latin typeface="Cambria Math" panose="02040503050406030204" pitchFamily="18" charset="0"/>
                                </a:rPr>
                                <m:t>cos</m:t>
                              </m:r>
                            </m:fName>
                            <m:e>
                              <m:f>
                                <m:fPr>
                                  <m:ctrlPr>
                                    <a:rPr lang="en-US" i="1">
                                      <a:solidFill>
                                        <a:schemeClr val="tx1"/>
                                      </a:solidFill>
                                      <a:latin typeface="Cambria Math" panose="02040503050406030204" pitchFamily="18" charset="0"/>
                                    </a:rPr>
                                  </m:ctrlPr>
                                </m:fPr>
                                <m:num>
                                  <m:r>
                                    <a:rPr lang="en-US" i="0">
                                      <a:solidFill>
                                        <a:schemeClr val="tx1"/>
                                      </a:solidFill>
                                      <a:latin typeface="Cambria Math" panose="02040503050406030204" pitchFamily="18" charset="0"/>
                                    </a:rPr>
                                    <m:t>1</m:t>
                                  </m:r>
                                </m:num>
                                <m:den>
                                  <m:r>
                                    <a:rPr lang="en-US" i="0">
                                      <a:solidFill>
                                        <a:schemeClr val="tx1"/>
                                      </a:solidFill>
                                      <a:latin typeface="Cambria Math" panose="02040503050406030204" pitchFamily="18" charset="0"/>
                                    </a:rPr>
                                    <m:t>2</m:t>
                                  </m:r>
                                </m:den>
                              </m:f>
                              <m:r>
                                <a:rPr lang="en-US" i="1">
                                  <a:solidFill>
                                    <a:schemeClr val="tx1"/>
                                  </a:solidFill>
                                  <a:latin typeface="Cambria Math" panose="02040503050406030204" pitchFamily="18" charset="0"/>
                                </a:rPr>
                                <m:t>𝜃</m:t>
                              </m:r>
                            </m:e>
                          </m:func>
                          <m:r>
                            <a:rPr lang="en-US" i="0">
                              <a:solidFill>
                                <a:schemeClr val="tx1"/>
                              </a:solidFill>
                              <a:latin typeface="Cambria Math" panose="02040503050406030204" pitchFamily="18" charset="0"/>
                            </a:rPr>
                            <m:t>+</m:t>
                          </m:r>
                          <m:sSub>
                            <m:sSubPr>
                              <m:ctrlPr>
                                <a:rPr lang="en-US" i="1" smtClean="0">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𝐴</m:t>
                              </m:r>
                            </m:e>
                            <m:sub>
                              <m:r>
                                <a:rPr lang="en-US" i="0">
                                  <a:solidFill>
                                    <a:srgbClr val="FF0000"/>
                                  </a:solidFill>
                                  <a:latin typeface="Cambria Math" panose="02040503050406030204" pitchFamily="18" charset="0"/>
                                </a:rPr>
                                <m:t>2</m:t>
                              </m:r>
                            </m:sub>
                          </m:sSub>
                          <m:func>
                            <m:funcPr>
                              <m:ctrlPr>
                                <a:rPr lang="en-US" i="1">
                                  <a:solidFill>
                                    <a:schemeClr val="tx1"/>
                                  </a:solidFill>
                                  <a:latin typeface="Cambria Math" panose="02040503050406030204" pitchFamily="18" charset="0"/>
                                </a:rPr>
                              </m:ctrlPr>
                            </m:funcPr>
                            <m:fName>
                              <m:r>
                                <m:rPr>
                                  <m:sty m:val="p"/>
                                </m:rPr>
                                <a:rPr lang="en-US" i="0">
                                  <a:solidFill>
                                    <a:schemeClr val="tx1"/>
                                  </a:solidFill>
                                  <a:latin typeface="Cambria Math" panose="02040503050406030204" pitchFamily="18" charset="0"/>
                                </a:rPr>
                                <m:t>cos</m:t>
                              </m:r>
                            </m:fName>
                            <m:e>
                              <m:f>
                                <m:fPr>
                                  <m:ctrlPr>
                                    <a:rPr lang="en-US" i="1">
                                      <a:solidFill>
                                        <a:schemeClr val="tx1"/>
                                      </a:solidFill>
                                      <a:latin typeface="Cambria Math" panose="02040503050406030204" pitchFamily="18" charset="0"/>
                                    </a:rPr>
                                  </m:ctrlPr>
                                </m:fPr>
                                <m:num>
                                  <m:r>
                                    <a:rPr lang="en-US" i="0">
                                      <a:solidFill>
                                        <a:schemeClr val="tx1"/>
                                      </a:solidFill>
                                      <a:latin typeface="Cambria Math" panose="02040503050406030204" pitchFamily="18" charset="0"/>
                                    </a:rPr>
                                    <m:t>5</m:t>
                                  </m:r>
                                </m:num>
                                <m:den>
                                  <m:r>
                                    <a:rPr lang="en-US" i="0">
                                      <a:solidFill>
                                        <a:schemeClr val="tx1"/>
                                      </a:solidFill>
                                      <a:latin typeface="Cambria Math" panose="02040503050406030204" pitchFamily="18" charset="0"/>
                                    </a:rPr>
                                    <m:t>2</m:t>
                                  </m:r>
                                </m:den>
                              </m:f>
                              <m:r>
                                <a:rPr lang="en-US" i="1">
                                  <a:solidFill>
                                    <a:schemeClr val="tx1"/>
                                  </a:solidFill>
                                  <a:latin typeface="Cambria Math" panose="02040503050406030204" pitchFamily="18" charset="0"/>
                                </a:rPr>
                                <m:t>𝜃</m:t>
                              </m:r>
                            </m:e>
                          </m:func>
                          <m:r>
                            <a:rPr lang="en-US" i="0">
                              <a:solidFill>
                                <a:schemeClr val="tx1"/>
                              </a:solidFill>
                              <a:latin typeface="Cambria Math" panose="02040503050406030204" pitchFamily="18" charset="0"/>
                            </a:rPr>
                            <m:t>+</m:t>
                          </m:r>
                          <m:sSub>
                            <m:sSubPr>
                              <m:ctrlPr>
                                <a:rPr lang="en-US" i="1" smtClean="0">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𝐴</m:t>
                              </m:r>
                            </m:e>
                            <m:sub>
                              <m:r>
                                <a:rPr lang="en-US" i="0">
                                  <a:solidFill>
                                    <a:srgbClr val="FF0000"/>
                                  </a:solidFill>
                                  <a:latin typeface="Cambria Math" panose="02040503050406030204" pitchFamily="18" charset="0"/>
                                </a:rPr>
                                <m:t>3</m:t>
                              </m:r>
                            </m:sub>
                          </m:sSub>
                          <m:func>
                            <m:funcPr>
                              <m:ctrlPr>
                                <a:rPr lang="en-US" i="1">
                                  <a:solidFill>
                                    <a:schemeClr val="tx1"/>
                                  </a:solidFill>
                                  <a:latin typeface="Cambria Math" panose="02040503050406030204" pitchFamily="18" charset="0"/>
                                </a:rPr>
                              </m:ctrlPr>
                            </m:funcPr>
                            <m:fName>
                              <m:r>
                                <m:rPr>
                                  <m:sty m:val="p"/>
                                </m:rPr>
                                <a:rPr lang="en-US" i="0">
                                  <a:solidFill>
                                    <a:schemeClr val="tx1"/>
                                  </a:solidFill>
                                  <a:latin typeface="Cambria Math" panose="02040503050406030204" pitchFamily="18" charset="0"/>
                                </a:rPr>
                                <m:t>cos</m:t>
                              </m:r>
                            </m:fName>
                            <m:e>
                              <m:f>
                                <m:fPr>
                                  <m:ctrlPr>
                                    <a:rPr lang="en-US" i="1">
                                      <a:solidFill>
                                        <a:schemeClr val="tx1"/>
                                      </a:solidFill>
                                      <a:latin typeface="Cambria Math" panose="02040503050406030204" pitchFamily="18" charset="0"/>
                                    </a:rPr>
                                  </m:ctrlPr>
                                </m:fPr>
                                <m:num>
                                  <m:r>
                                    <a:rPr lang="en-US" i="0">
                                      <a:solidFill>
                                        <a:schemeClr val="tx1"/>
                                      </a:solidFill>
                                      <a:latin typeface="Cambria Math" panose="02040503050406030204" pitchFamily="18" charset="0"/>
                                    </a:rPr>
                                    <m:t>3</m:t>
                                  </m:r>
                                </m:num>
                                <m:den>
                                  <m:r>
                                    <a:rPr lang="en-US" i="0">
                                      <a:solidFill>
                                        <a:schemeClr val="tx1"/>
                                      </a:solidFill>
                                      <a:latin typeface="Cambria Math" panose="02040503050406030204" pitchFamily="18" charset="0"/>
                                    </a:rPr>
                                    <m:t>2</m:t>
                                  </m:r>
                                </m:den>
                              </m:f>
                              <m:r>
                                <a:rPr lang="en-US" i="1">
                                  <a:solidFill>
                                    <a:schemeClr val="tx1"/>
                                  </a:solidFill>
                                  <a:latin typeface="Cambria Math" panose="02040503050406030204" pitchFamily="18" charset="0"/>
                                </a:rPr>
                                <m:t>𝜃</m:t>
                              </m:r>
                            </m:e>
                          </m:func>
                        </m:e>
                      </m:d>
                    </m:oMath>
                  </m:oMathPara>
                </a14:m>
                <a:endParaRPr lang="en-US" dirty="0">
                  <a:solidFill>
                    <a:schemeClr val="tx1"/>
                  </a:solidFill>
                </a:endParaRPr>
              </a:p>
              <a:p>
                <a:pPr/>
                <a14:m>
                  <m:oMathPara xmlns:m="http://schemas.openxmlformats.org/officeDocument/2006/math">
                    <m:oMathParaPr>
                      <m:jc m:val="left"/>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𝑢</m:t>
                          </m:r>
                        </m:e>
                        <m:sub>
                          <m:r>
                            <a:rPr lang="en-US" i="1">
                              <a:solidFill>
                                <a:schemeClr val="tx1"/>
                              </a:solidFill>
                              <a:latin typeface="Cambria Math" panose="02040503050406030204" pitchFamily="18" charset="0"/>
                            </a:rPr>
                            <m:t>𝜃</m:t>
                          </m:r>
                        </m:sub>
                        <m:sup>
                          <m:r>
                            <a:rPr lang="en-US" i="1">
                              <a:solidFill>
                                <a:schemeClr val="tx1"/>
                              </a:solidFill>
                              <a:latin typeface="Cambria Math" panose="02040503050406030204" pitchFamily="18" charset="0"/>
                            </a:rPr>
                            <m:t>𝑖𝑛</m:t>
                          </m:r>
                          <m:r>
                            <a:rPr lang="en-US" i="0">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𝐼</m:t>
                          </m:r>
                        </m:sup>
                      </m:sSubSup>
                      <m:r>
                        <a:rPr lang="en-US" i="0">
                          <a:solidFill>
                            <a:schemeClr val="tx1"/>
                          </a:solidFill>
                          <a:latin typeface="Cambria Math" panose="02040503050406030204" pitchFamily="18" charset="0"/>
                        </a:rPr>
                        <m:t>=−</m:t>
                      </m:r>
                      <m:r>
                        <a:rPr lang="en-US" i="1">
                          <a:solidFill>
                            <a:schemeClr val="tx1"/>
                          </a:solidFill>
                          <a:latin typeface="Cambria Math" panose="02040503050406030204" pitchFamily="18" charset="0"/>
                        </a:rPr>
                        <m:t>𝛿</m:t>
                      </m:r>
                      <m:r>
                        <a:rPr lang="en-US" i="1">
                          <a:solidFill>
                            <a:schemeClr val="tx1"/>
                          </a:solidFill>
                          <a:latin typeface="Cambria Math" panose="02040503050406030204" pitchFamily="18" charset="0"/>
                        </a:rPr>
                        <m:t>𝑅</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𝛤</m:t>
                          </m:r>
                        </m:e>
                        <m:sub>
                          <m:r>
                            <a:rPr lang="en-US" i="0">
                              <a:solidFill>
                                <a:schemeClr val="tx1"/>
                              </a:solidFill>
                              <a:latin typeface="Cambria Math" panose="02040503050406030204" pitchFamily="18" charset="0"/>
                            </a:rPr>
                            <m:t>2</m:t>
                          </m:r>
                        </m:sub>
                      </m:sSub>
                      <m:func>
                        <m:funcPr>
                          <m:ctrlPr>
                            <a:rPr lang="en-US" i="1">
                              <a:solidFill>
                                <a:schemeClr val="tx1"/>
                              </a:solidFill>
                              <a:latin typeface="Cambria Math" panose="02040503050406030204" pitchFamily="18" charset="0"/>
                            </a:rPr>
                          </m:ctrlPr>
                        </m:funcPr>
                        <m:fName>
                          <m:r>
                            <m:rPr>
                              <m:sty m:val="p"/>
                            </m:rPr>
                            <a:rPr lang="en-US" i="0">
                              <a:solidFill>
                                <a:schemeClr val="tx1"/>
                              </a:solidFill>
                              <a:latin typeface="Cambria Math" panose="02040503050406030204" pitchFamily="18" charset="0"/>
                            </a:rPr>
                            <m:t>sin</m:t>
                          </m:r>
                        </m:fName>
                        <m:e>
                          <m:r>
                            <a:rPr lang="en-US" i="0">
                              <a:solidFill>
                                <a:schemeClr val="tx1"/>
                              </a:solidFill>
                              <a:latin typeface="Cambria Math" panose="02040503050406030204" pitchFamily="18" charset="0"/>
                            </a:rPr>
                            <m:t>2</m:t>
                          </m:r>
                          <m:r>
                            <a:rPr lang="en-US" i="1">
                              <a:solidFill>
                                <a:schemeClr val="tx1"/>
                              </a:solidFill>
                              <a:latin typeface="Cambria Math" panose="02040503050406030204" pitchFamily="18" charset="0"/>
                            </a:rPr>
                            <m:t>𝜃</m:t>
                          </m:r>
                        </m:e>
                      </m:func>
                      <m:r>
                        <a:rPr lang="en-US" i="0">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𝛿</m:t>
                          </m:r>
                        </m:e>
                        <m:sup>
                          <m:f>
                            <m:fPr>
                              <m:ctrlPr>
                                <a:rPr lang="en-US" i="1">
                                  <a:solidFill>
                                    <a:schemeClr val="tx1"/>
                                  </a:solidFill>
                                  <a:latin typeface="Cambria Math" panose="02040503050406030204" pitchFamily="18" charset="0"/>
                                </a:rPr>
                              </m:ctrlPr>
                            </m:fPr>
                            <m:num>
                              <m:r>
                                <a:rPr lang="en-US" i="0">
                                  <a:solidFill>
                                    <a:schemeClr val="tx1"/>
                                  </a:solidFill>
                                  <a:latin typeface="Cambria Math" panose="02040503050406030204" pitchFamily="18" charset="0"/>
                                </a:rPr>
                                <m:t>3</m:t>
                              </m:r>
                            </m:num>
                            <m:den>
                              <m:r>
                                <a:rPr lang="en-US" i="0">
                                  <a:solidFill>
                                    <a:schemeClr val="tx1"/>
                                  </a:solidFill>
                                  <a:latin typeface="Cambria Math" panose="02040503050406030204" pitchFamily="18" charset="0"/>
                                </a:rPr>
                                <m:t>2</m:t>
                              </m:r>
                            </m:den>
                          </m:f>
                        </m:sup>
                      </m:sSup>
                      <m:r>
                        <a:rPr lang="en-US" i="0">
                          <a:solidFill>
                            <a:schemeClr val="tx1"/>
                          </a:solidFill>
                          <a:latin typeface="Cambria Math" panose="02040503050406030204" pitchFamily="18" charset="0"/>
                        </a:rPr>
                        <m:t> </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𝑅</m:t>
                          </m:r>
                        </m:e>
                        <m:sup>
                          <m:f>
                            <m:fPr>
                              <m:ctrlPr>
                                <a:rPr lang="en-US" i="1" smtClean="0">
                                  <a:solidFill>
                                    <a:srgbClr val="FF0000"/>
                                  </a:solidFill>
                                  <a:latin typeface="Cambria Math" panose="02040503050406030204" pitchFamily="18" charset="0"/>
                                </a:rPr>
                              </m:ctrlPr>
                            </m:fPr>
                            <m:num>
                              <m:r>
                                <a:rPr lang="en-US" i="0">
                                  <a:solidFill>
                                    <a:srgbClr val="FF0000"/>
                                  </a:solidFill>
                                  <a:latin typeface="Cambria Math" panose="02040503050406030204" pitchFamily="18" charset="0"/>
                                </a:rPr>
                                <m:t>3</m:t>
                              </m:r>
                            </m:num>
                            <m:den>
                              <m:r>
                                <a:rPr lang="en-US" i="0">
                                  <a:solidFill>
                                    <a:srgbClr val="FF0000"/>
                                  </a:solidFill>
                                  <a:latin typeface="Cambria Math" panose="02040503050406030204" pitchFamily="18" charset="0"/>
                                </a:rPr>
                                <m:t>2</m:t>
                              </m:r>
                            </m:den>
                          </m:f>
                        </m:sup>
                      </m:sSup>
                      <m:d>
                        <m:dPr>
                          <m:begChr m:val="{"/>
                          <m:endChr m:val="}"/>
                          <m:ctrlPr>
                            <a:rPr lang="en-US" i="1">
                              <a:solidFill>
                                <a:schemeClr val="tx1"/>
                              </a:solidFill>
                              <a:latin typeface="Cambria Math" panose="02040503050406030204" pitchFamily="18" charset="0"/>
                            </a:rPr>
                          </m:ctrlPr>
                        </m:dPr>
                        <m:e>
                          <m:sSub>
                            <m:sSubPr>
                              <m:ctrlPr>
                                <a:rPr lang="en-US" i="1" smtClean="0">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𝐴</m:t>
                              </m:r>
                            </m:e>
                            <m:sub>
                              <m:r>
                                <a:rPr lang="en-US" i="0">
                                  <a:solidFill>
                                    <a:srgbClr val="FF0000"/>
                                  </a:solidFill>
                                  <a:latin typeface="Cambria Math" panose="02040503050406030204" pitchFamily="18" charset="0"/>
                                </a:rPr>
                                <m:t>4</m:t>
                              </m:r>
                            </m:sub>
                          </m:sSub>
                          <m:func>
                            <m:funcPr>
                              <m:ctrlPr>
                                <a:rPr lang="en-US" i="1">
                                  <a:solidFill>
                                    <a:schemeClr val="tx1"/>
                                  </a:solidFill>
                                  <a:latin typeface="Cambria Math" panose="02040503050406030204" pitchFamily="18" charset="0"/>
                                </a:rPr>
                              </m:ctrlPr>
                            </m:funcPr>
                            <m:fName>
                              <m:r>
                                <m:rPr>
                                  <m:sty m:val="p"/>
                                </m:rPr>
                                <a:rPr lang="en-US" i="0">
                                  <a:solidFill>
                                    <a:schemeClr val="tx1"/>
                                  </a:solidFill>
                                  <a:latin typeface="Cambria Math" panose="02040503050406030204" pitchFamily="18" charset="0"/>
                                </a:rPr>
                                <m:t>sin</m:t>
                              </m:r>
                            </m:fName>
                            <m:e>
                              <m:f>
                                <m:fPr>
                                  <m:ctrlPr>
                                    <a:rPr lang="en-US" i="1">
                                      <a:solidFill>
                                        <a:schemeClr val="tx1"/>
                                      </a:solidFill>
                                      <a:latin typeface="Cambria Math" panose="02040503050406030204" pitchFamily="18" charset="0"/>
                                    </a:rPr>
                                  </m:ctrlPr>
                                </m:fPr>
                                <m:num>
                                  <m:r>
                                    <a:rPr lang="en-US" i="0">
                                      <a:solidFill>
                                        <a:schemeClr val="tx1"/>
                                      </a:solidFill>
                                      <a:latin typeface="Cambria Math" panose="02040503050406030204" pitchFamily="18" charset="0"/>
                                    </a:rPr>
                                    <m:t>1</m:t>
                                  </m:r>
                                </m:num>
                                <m:den>
                                  <m:r>
                                    <a:rPr lang="en-US" i="0">
                                      <a:solidFill>
                                        <a:schemeClr val="tx1"/>
                                      </a:solidFill>
                                      <a:latin typeface="Cambria Math" panose="02040503050406030204" pitchFamily="18" charset="0"/>
                                    </a:rPr>
                                    <m:t>2</m:t>
                                  </m:r>
                                </m:den>
                              </m:f>
                              <m:r>
                                <a:rPr lang="en-US" i="1">
                                  <a:solidFill>
                                    <a:schemeClr val="tx1"/>
                                  </a:solidFill>
                                  <a:latin typeface="Cambria Math" panose="02040503050406030204" pitchFamily="18" charset="0"/>
                                </a:rPr>
                                <m:t>𝜃</m:t>
                              </m:r>
                            </m:e>
                          </m:func>
                          <m:r>
                            <a:rPr lang="en-US" i="0">
                              <a:solidFill>
                                <a:schemeClr val="tx1"/>
                              </a:solidFill>
                              <a:latin typeface="Cambria Math" panose="02040503050406030204" pitchFamily="18" charset="0"/>
                            </a:rPr>
                            <m:t>−</m:t>
                          </m:r>
                          <m:sSub>
                            <m:sSubPr>
                              <m:ctrlPr>
                                <a:rPr lang="en-US" i="1" smtClean="0">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𝐴</m:t>
                              </m:r>
                            </m:e>
                            <m:sub>
                              <m:r>
                                <a:rPr lang="en-US" i="0">
                                  <a:solidFill>
                                    <a:srgbClr val="FF0000"/>
                                  </a:solidFill>
                                  <a:latin typeface="Cambria Math" panose="02040503050406030204" pitchFamily="18" charset="0"/>
                                </a:rPr>
                                <m:t>2</m:t>
                              </m:r>
                            </m:sub>
                          </m:sSub>
                          <m:func>
                            <m:funcPr>
                              <m:ctrlPr>
                                <a:rPr lang="en-US" i="1">
                                  <a:solidFill>
                                    <a:schemeClr val="tx1"/>
                                  </a:solidFill>
                                  <a:latin typeface="Cambria Math" panose="02040503050406030204" pitchFamily="18" charset="0"/>
                                </a:rPr>
                              </m:ctrlPr>
                            </m:funcPr>
                            <m:fName>
                              <m:r>
                                <m:rPr>
                                  <m:sty m:val="p"/>
                                </m:rPr>
                                <a:rPr lang="en-US" i="0">
                                  <a:solidFill>
                                    <a:schemeClr val="tx1"/>
                                  </a:solidFill>
                                  <a:latin typeface="Cambria Math" panose="02040503050406030204" pitchFamily="18" charset="0"/>
                                </a:rPr>
                                <m:t>sin</m:t>
                              </m:r>
                            </m:fName>
                            <m:e>
                              <m:f>
                                <m:fPr>
                                  <m:ctrlPr>
                                    <a:rPr lang="en-US" i="1">
                                      <a:solidFill>
                                        <a:schemeClr val="tx1"/>
                                      </a:solidFill>
                                      <a:latin typeface="Cambria Math" panose="02040503050406030204" pitchFamily="18" charset="0"/>
                                    </a:rPr>
                                  </m:ctrlPr>
                                </m:fPr>
                                <m:num>
                                  <m:r>
                                    <a:rPr lang="en-US" i="0">
                                      <a:solidFill>
                                        <a:schemeClr val="tx1"/>
                                      </a:solidFill>
                                      <a:latin typeface="Cambria Math" panose="02040503050406030204" pitchFamily="18" charset="0"/>
                                    </a:rPr>
                                    <m:t>5</m:t>
                                  </m:r>
                                </m:num>
                                <m:den>
                                  <m:r>
                                    <a:rPr lang="en-US" i="0">
                                      <a:solidFill>
                                        <a:schemeClr val="tx1"/>
                                      </a:solidFill>
                                      <a:latin typeface="Cambria Math" panose="02040503050406030204" pitchFamily="18" charset="0"/>
                                    </a:rPr>
                                    <m:t>2</m:t>
                                  </m:r>
                                </m:den>
                              </m:f>
                              <m:r>
                                <a:rPr lang="en-US" i="1">
                                  <a:solidFill>
                                    <a:schemeClr val="tx1"/>
                                  </a:solidFill>
                                  <a:latin typeface="Cambria Math" panose="02040503050406030204" pitchFamily="18" charset="0"/>
                                </a:rPr>
                                <m:t>𝜃</m:t>
                              </m:r>
                            </m:e>
                          </m:func>
                          <m:r>
                            <a:rPr lang="en-US" i="0">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𝑙</m:t>
                              </m:r>
                            </m:e>
                            <m:sub>
                              <m:r>
                                <a:rPr lang="en-US" i="0">
                                  <a:solidFill>
                                    <a:schemeClr val="tx1"/>
                                  </a:solidFill>
                                  <a:latin typeface="Cambria Math" panose="02040503050406030204" pitchFamily="18" charset="0"/>
                                </a:rPr>
                                <m:t>12</m:t>
                              </m:r>
                            </m:sub>
                          </m:sSub>
                          <m:sSub>
                            <m:sSubPr>
                              <m:ctrlPr>
                                <a:rPr lang="en-US" i="1" smtClean="0">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𝐴</m:t>
                              </m:r>
                            </m:e>
                            <m:sub>
                              <m:r>
                                <a:rPr lang="en-US" i="0">
                                  <a:solidFill>
                                    <a:srgbClr val="FF0000"/>
                                  </a:solidFill>
                                  <a:latin typeface="Cambria Math" panose="02040503050406030204" pitchFamily="18" charset="0"/>
                                </a:rPr>
                                <m:t>3</m:t>
                              </m:r>
                            </m:sub>
                          </m:sSub>
                          <m:func>
                            <m:funcPr>
                              <m:ctrlPr>
                                <a:rPr lang="en-US" i="1">
                                  <a:solidFill>
                                    <a:schemeClr val="tx1"/>
                                  </a:solidFill>
                                  <a:latin typeface="Cambria Math" panose="02040503050406030204" pitchFamily="18" charset="0"/>
                                </a:rPr>
                              </m:ctrlPr>
                            </m:funcPr>
                            <m:fName>
                              <m:r>
                                <m:rPr>
                                  <m:sty m:val="p"/>
                                </m:rPr>
                                <a:rPr lang="en-US" i="0">
                                  <a:solidFill>
                                    <a:schemeClr val="tx1"/>
                                  </a:solidFill>
                                  <a:latin typeface="Cambria Math" panose="02040503050406030204" pitchFamily="18" charset="0"/>
                                </a:rPr>
                                <m:t>sin</m:t>
                              </m:r>
                            </m:fName>
                            <m:e>
                              <m:f>
                                <m:fPr>
                                  <m:ctrlPr>
                                    <a:rPr lang="en-US" i="1">
                                      <a:solidFill>
                                        <a:schemeClr val="tx1"/>
                                      </a:solidFill>
                                      <a:latin typeface="Cambria Math" panose="02040503050406030204" pitchFamily="18" charset="0"/>
                                    </a:rPr>
                                  </m:ctrlPr>
                                </m:fPr>
                                <m:num>
                                  <m:r>
                                    <a:rPr lang="en-US" i="0">
                                      <a:solidFill>
                                        <a:schemeClr val="tx1"/>
                                      </a:solidFill>
                                      <a:latin typeface="Cambria Math" panose="02040503050406030204" pitchFamily="18" charset="0"/>
                                    </a:rPr>
                                    <m:t>3</m:t>
                                  </m:r>
                                </m:num>
                                <m:den>
                                  <m:r>
                                    <a:rPr lang="en-US" i="0">
                                      <a:solidFill>
                                        <a:schemeClr val="tx1"/>
                                      </a:solidFill>
                                      <a:latin typeface="Cambria Math" panose="02040503050406030204" pitchFamily="18" charset="0"/>
                                    </a:rPr>
                                    <m:t>2</m:t>
                                  </m:r>
                                </m:den>
                              </m:f>
                              <m:r>
                                <a:rPr lang="en-US" i="1">
                                  <a:solidFill>
                                    <a:schemeClr val="tx1"/>
                                  </a:solidFill>
                                  <a:latin typeface="Cambria Math" panose="02040503050406030204" pitchFamily="18" charset="0"/>
                                </a:rPr>
                                <m:t>𝜃</m:t>
                              </m:r>
                            </m:e>
                          </m:func>
                        </m:e>
                      </m:d>
                    </m:oMath>
                  </m:oMathPara>
                </a14:m>
                <a:endParaRPr lang="en-US" dirty="0">
                  <a:solidFill>
                    <a:schemeClr val="tx1"/>
                  </a:solidFill>
                </a:endParaRPr>
              </a:p>
              <a:p>
                <a:pPr/>
                <a14:m>
                  <m:oMathPara xmlns:m="http://schemas.openxmlformats.org/officeDocument/2006/math">
                    <m:oMathParaPr>
                      <m:jc m:val="left"/>
                    </m:oMathParaPr>
                    <m:oMath xmlns:m="http://schemas.openxmlformats.org/officeDocument/2006/math">
                      <m:sSup>
                        <m:sSupPr>
                          <m:ctrlPr>
                            <a:rPr lang="en-US" i="1" smtClean="0">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𝜑</m:t>
                          </m:r>
                        </m:e>
                        <m:sup>
                          <m:r>
                            <a:rPr lang="en-US" i="1">
                              <a:solidFill>
                                <a:schemeClr val="tx1"/>
                              </a:solidFill>
                              <a:latin typeface="Cambria Math" panose="02040503050406030204" pitchFamily="18" charset="0"/>
                            </a:rPr>
                            <m:t>𝑖𝑛</m:t>
                          </m:r>
                          <m:r>
                            <a:rPr lang="en-US" i="0">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𝐼</m:t>
                          </m:r>
                        </m:sup>
                      </m:sSup>
                      <m:r>
                        <a:rPr lang="en-US" i="0">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𝐶</m:t>
                          </m:r>
                        </m:e>
                        <m:sup>
                          <m:r>
                            <a:rPr lang="en-US" i="0">
                              <a:solidFill>
                                <a:schemeClr val="tx1"/>
                              </a:solidFill>
                              <a:latin typeface="Cambria Math" panose="02040503050406030204" pitchFamily="18" charset="0"/>
                            </a:rPr>
                            <m:t>0</m:t>
                          </m:r>
                        </m:sup>
                      </m:sSup>
                      <m:r>
                        <a:rPr lang="en-US" i="0">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𝛿</m:t>
                          </m:r>
                        </m:e>
                        <m:sup>
                          <m:f>
                            <m:fPr>
                              <m:ctrlPr>
                                <a:rPr lang="en-US" i="1">
                                  <a:solidFill>
                                    <a:schemeClr val="tx1"/>
                                  </a:solidFill>
                                  <a:latin typeface="Cambria Math" panose="02040503050406030204" pitchFamily="18" charset="0"/>
                                </a:rPr>
                              </m:ctrlPr>
                            </m:fPr>
                            <m:num>
                              <m:r>
                                <a:rPr lang="en-US" i="0">
                                  <a:solidFill>
                                    <a:schemeClr val="tx1"/>
                                  </a:solidFill>
                                  <a:latin typeface="Cambria Math" panose="02040503050406030204" pitchFamily="18" charset="0"/>
                                </a:rPr>
                                <m:t>1</m:t>
                              </m:r>
                            </m:num>
                            <m:den>
                              <m:r>
                                <a:rPr lang="en-US" i="0">
                                  <a:solidFill>
                                    <a:schemeClr val="tx1"/>
                                  </a:solidFill>
                                  <a:latin typeface="Cambria Math" panose="02040503050406030204" pitchFamily="18" charset="0"/>
                                </a:rPr>
                                <m:t>2</m:t>
                              </m:r>
                            </m:den>
                          </m:f>
                        </m:sup>
                      </m:sSup>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𝑅</m:t>
                          </m:r>
                        </m:e>
                        <m:sup>
                          <m:f>
                            <m:fPr>
                              <m:ctrlPr>
                                <a:rPr lang="en-US" i="1">
                                  <a:solidFill>
                                    <a:schemeClr val="tx1"/>
                                  </a:solidFill>
                                  <a:latin typeface="Cambria Math" panose="02040503050406030204" pitchFamily="18" charset="0"/>
                                </a:rPr>
                              </m:ctrlPr>
                            </m:fPr>
                            <m:num>
                              <m:r>
                                <a:rPr lang="en-US" i="0">
                                  <a:solidFill>
                                    <a:schemeClr val="tx1"/>
                                  </a:solidFill>
                                  <a:latin typeface="Cambria Math" panose="02040503050406030204" pitchFamily="18" charset="0"/>
                                </a:rPr>
                                <m:t>1</m:t>
                              </m:r>
                            </m:num>
                            <m:den>
                              <m:r>
                                <a:rPr lang="en-US" i="0">
                                  <a:solidFill>
                                    <a:schemeClr val="tx1"/>
                                  </a:solidFill>
                                  <a:latin typeface="Cambria Math" panose="02040503050406030204" pitchFamily="18" charset="0"/>
                                </a:rPr>
                                <m:t>2</m:t>
                              </m:r>
                            </m:den>
                          </m:f>
                        </m:sup>
                      </m:sSup>
                      <m:r>
                        <m:rPr>
                          <m:sty m:val="p"/>
                        </m:rPr>
                        <a:rPr lang="en-US" b="0" i="0" smtClean="0">
                          <a:solidFill>
                            <a:schemeClr val="tx1"/>
                          </a:solidFill>
                          <a:latin typeface="Cambria Math" panose="02040503050406030204" pitchFamily="18" charset="0"/>
                        </a:rPr>
                        <m:t>Φ</m:t>
                      </m:r>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𝑓</m:t>
                          </m:r>
                          <m:r>
                            <a:rPr lang="en-US" b="0" i="1" smtClean="0">
                              <a:solidFill>
                                <a:schemeClr val="tx1"/>
                              </a:solidFill>
                              <a:latin typeface="Cambria Math" panose="02040503050406030204" pitchFamily="18" charset="0"/>
                            </a:rPr>
                            <m:t>,</m:t>
                          </m:r>
                          <m:r>
                            <a:rPr lang="en-US" i="1" smtClean="0">
                              <a:solidFill>
                                <a:schemeClr val="tx1"/>
                              </a:solidFill>
                              <a:latin typeface="Cambria Math" panose="02040503050406030204" pitchFamily="18" charset="0"/>
                            </a:rPr>
                            <m:t>𝜖</m:t>
                          </m:r>
                          <m:r>
                            <a:rPr lang="en-US" b="0" i="1" smtClean="0">
                              <a:solidFill>
                                <a:schemeClr val="tx1"/>
                              </a:solidFill>
                              <a:latin typeface="Cambria Math" panose="02040503050406030204" pitchFamily="18" charset="0"/>
                            </a:rPr>
                            <m:t>,</m:t>
                          </m:r>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𝜖</m:t>
                              </m:r>
                            </m:e>
                            <m:sub>
                              <m:r>
                                <a:rPr lang="en-US" i="0">
                                  <a:solidFill>
                                    <a:schemeClr val="tx1"/>
                                  </a:solidFill>
                                  <a:latin typeface="Cambria Math" panose="02040503050406030204" pitchFamily="18" charset="0"/>
                                </a:rPr>
                                <m:t>0</m:t>
                              </m:r>
                            </m:sub>
                          </m:sSub>
                          <m:r>
                            <a:rPr lang="en-US" b="0" i="1" smtClean="0">
                              <a:solidFill>
                                <a:schemeClr val="tx1"/>
                              </a:solidFill>
                              <a:latin typeface="Cambria Math" panose="02040503050406030204" pitchFamily="18" charset="0"/>
                            </a:rPr>
                            <m:t>,</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𝐴</m:t>
                              </m:r>
                            </m:e>
                            <m:sub>
                              <m:r>
                                <a:rPr lang="en-US" b="0" i="1" smtClean="0">
                                  <a:solidFill>
                                    <a:srgbClr val="FF0000"/>
                                  </a:solidFill>
                                  <a:latin typeface="Cambria Math" panose="02040503050406030204" pitchFamily="18" charset="0"/>
                                </a:rPr>
                                <m:t>1</m:t>
                              </m:r>
                            </m:sub>
                          </m:sSub>
                          <m:r>
                            <a:rPr lang="en-US" b="0" i="1" smtClean="0">
                              <a:solidFill>
                                <a:schemeClr val="tx1"/>
                              </a:solidFill>
                              <a:latin typeface="Cambria Math" panose="02040503050406030204" pitchFamily="18" charset="0"/>
                            </a:rPr>
                            <m:t>,</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𝐴</m:t>
                              </m:r>
                            </m:e>
                            <m:sub>
                              <m:r>
                                <a:rPr lang="en-US" b="0" i="1" smtClean="0">
                                  <a:solidFill>
                                    <a:srgbClr val="FF0000"/>
                                  </a:solidFill>
                                  <a:latin typeface="Cambria Math" panose="02040503050406030204" pitchFamily="18" charset="0"/>
                                </a:rPr>
                                <m:t>3</m:t>
                              </m:r>
                            </m:sub>
                          </m:sSub>
                          <m:r>
                            <a:rPr lang="en-US" b="0" i="1" smtClean="0">
                              <a:solidFill>
                                <a:schemeClr val="tx1"/>
                              </a:solidFill>
                              <a:latin typeface="Cambria Math" panose="02040503050406030204" pitchFamily="18" charset="0"/>
                            </a:rPr>
                            <m:t>,</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𝐴</m:t>
                              </m:r>
                            </m:e>
                            <m:sub>
                              <m:r>
                                <a:rPr lang="en-US" b="0" i="1" smtClean="0">
                                  <a:solidFill>
                                    <a:srgbClr val="FF0000"/>
                                  </a:solidFill>
                                  <a:latin typeface="Cambria Math" panose="02040503050406030204" pitchFamily="18" charset="0"/>
                                </a:rPr>
                                <m:t>4</m:t>
                              </m:r>
                            </m:sub>
                          </m:sSub>
                        </m:e>
                      </m:d>
                      <m:func>
                        <m:funcPr>
                          <m:ctrlPr>
                            <a:rPr lang="en-US" i="1">
                              <a:solidFill>
                                <a:schemeClr val="tx1"/>
                              </a:solidFill>
                              <a:latin typeface="Cambria Math" panose="02040503050406030204" pitchFamily="18" charset="0"/>
                            </a:rPr>
                          </m:ctrlPr>
                        </m:funcPr>
                        <m:fName>
                          <m:r>
                            <m:rPr>
                              <m:sty m:val="p"/>
                            </m:rPr>
                            <a:rPr lang="en-US" i="0">
                              <a:solidFill>
                                <a:schemeClr val="tx1"/>
                              </a:solidFill>
                              <a:latin typeface="Cambria Math" panose="02040503050406030204" pitchFamily="18" charset="0"/>
                            </a:rPr>
                            <m:t>cos</m:t>
                          </m:r>
                        </m:fName>
                        <m:e>
                          <m:f>
                            <m:fPr>
                              <m:ctrlPr>
                                <a:rPr lang="en-US" i="1">
                                  <a:solidFill>
                                    <a:schemeClr val="tx1"/>
                                  </a:solidFill>
                                  <a:latin typeface="Cambria Math" panose="02040503050406030204" pitchFamily="18" charset="0"/>
                                </a:rPr>
                              </m:ctrlPr>
                            </m:fPr>
                            <m:num>
                              <m:r>
                                <a:rPr lang="en-US" i="0">
                                  <a:solidFill>
                                    <a:schemeClr val="tx1"/>
                                  </a:solidFill>
                                  <a:latin typeface="Cambria Math" panose="02040503050406030204" pitchFamily="18" charset="0"/>
                                </a:rPr>
                                <m:t>1</m:t>
                              </m:r>
                            </m:num>
                            <m:den>
                              <m:r>
                                <a:rPr lang="en-US" i="0">
                                  <a:solidFill>
                                    <a:schemeClr val="tx1"/>
                                  </a:solidFill>
                                  <a:latin typeface="Cambria Math" panose="02040503050406030204" pitchFamily="18" charset="0"/>
                                </a:rPr>
                                <m:t>2</m:t>
                              </m:r>
                            </m:den>
                          </m:f>
                          <m:r>
                            <a:rPr lang="en-US" i="1">
                              <a:solidFill>
                                <a:schemeClr val="tx1"/>
                              </a:solidFill>
                              <a:latin typeface="Cambria Math" panose="02040503050406030204" pitchFamily="18" charset="0"/>
                            </a:rPr>
                            <m:t>𝜃</m:t>
                          </m:r>
                        </m:e>
                      </m:func>
                      <m:r>
                        <a:rPr lang="en-US" i="0">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𝛿</m:t>
                          </m:r>
                        </m:e>
                        <m:sup>
                          <m:r>
                            <a:rPr lang="en-US" i="0">
                              <a:solidFill>
                                <a:schemeClr val="tx1"/>
                              </a:solidFill>
                              <a:latin typeface="Cambria Math" panose="02040503050406030204" pitchFamily="18" charset="0"/>
                            </a:rPr>
                            <m:t>−1</m:t>
                          </m:r>
                        </m:sup>
                      </m:sSup>
                      <m:f>
                        <m:fPr>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𝑓</m:t>
                          </m:r>
                        </m:num>
                        <m:den>
                          <m:r>
                            <a:rPr lang="en-US" i="1">
                              <a:solidFill>
                                <a:schemeClr val="tx1"/>
                              </a:solidFill>
                              <a:latin typeface="Cambria Math" panose="02040503050406030204" pitchFamily="18" charset="0"/>
                            </a:rPr>
                            <m:t>𝑎</m:t>
                          </m:r>
                          <m:r>
                            <a:rPr lang="en-US" i="1">
                              <a:solidFill>
                                <a:schemeClr val="tx1"/>
                              </a:solidFill>
                              <a:latin typeface="Cambria Math" panose="02040503050406030204" pitchFamily="18" charset="0"/>
                            </a:rPr>
                            <m:t>𝜖</m:t>
                          </m:r>
                        </m:den>
                      </m:f>
                      <m:r>
                        <m:rPr>
                          <m:sty m:val="p"/>
                        </m:rPr>
                        <a:rPr lang="en-US" i="0">
                          <a:solidFill>
                            <a:schemeClr val="tx1"/>
                          </a:solidFill>
                          <a:latin typeface="Cambria Math" panose="02040503050406030204" pitchFamily="18" charset="0"/>
                        </a:rPr>
                        <m:t>∇</m:t>
                      </m:r>
                      <m:r>
                        <a:rPr lang="en-US" i="0">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b="1" i="1">
                              <a:solidFill>
                                <a:schemeClr val="tx1"/>
                              </a:solidFill>
                              <a:latin typeface="Cambria Math" panose="02040503050406030204" pitchFamily="18" charset="0"/>
                            </a:rPr>
                            <m:t>𝒖</m:t>
                          </m:r>
                        </m:e>
                        <m:sup>
                          <m:r>
                            <a:rPr lang="en-US" b="0" i="1">
                              <a:solidFill>
                                <a:schemeClr val="tx1"/>
                              </a:solidFill>
                              <a:latin typeface="Cambria Math" panose="02040503050406030204" pitchFamily="18" charset="0"/>
                            </a:rPr>
                            <m:t>𝑖𝑛</m:t>
                          </m:r>
                          <m:r>
                            <a:rPr lang="en-US" b="0" i="0">
                              <a:solidFill>
                                <a:schemeClr val="tx1"/>
                              </a:solidFill>
                              <a:latin typeface="Cambria Math" panose="02040503050406030204" pitchFamily="18" charset="0"/>
                            </a:rPr>
                            <m:t>,</m:t>
                          </m:r>
                          <m:r>
                            <a:rPr lang="en-US" b="0" i="1">
                              <a:solidFill>
                                <a:schemeClr val="tx1"/>
                              </a:solidFill>
                              <a:latin typeface="Cambria Math" panose="02040503050406030204" pitchFamily="18" charset="0"/>
                            </a:rPr>
                            <m:t>𝐼𝐷</m:t>
                          </m:r>
                        </m:sup>
                      </m:sSup>
                    </m:oMath>
                  </m:oMathPara>
                </a14:m>
                <a:br>
                  <a:rPr lang="en-US" dirty="0">
                    <a:solidFill>
                      <a:schemeClr val="tx1"/>
                    </a:solidFill>
                  </a:rPr>
                </a:br>
                <a:endParaRPr lang="en-US" dirty="0">
                  <a:solidFill>
                    <a:schemeClr val="tx1"/>
                  </a:solidFill>
                </a:endParaRPr>
              </a:p>
            </p:txBody>
          </p:sp>
        </mc:Choice>
        <mc:Fallback xmlns="">
          <p:sp>
            <p:nvSpPr>
              <p:cNvPr id="34" name="TextovéPole 33">
                <a:extLst>
                  <a:ext uri="{FF2B5EF4-FFF2-40B4-BE49-F238E27FC236}">
                    <a16:creationId xmlns:a16="http://schemas.microsoft.com/office/drawing/2014/main" id="{C6E4958B-84F6-42A9-A408-419BB54CE1E6}"/>
                  </a:ext>
                </a:extLst>
              </p:cNvPr>
              <p:cNvSpPr txBox="1">
                <a:spLocks noRot="1" noChangeAspect="1" noMove="1" noResize="1" noEditPoints="1" noAdjustHandles="1" noChangeArrowheads="1" noChangeShapeType="1" noTextEdit="1"/>
              </p:cNvSpPr>
              <p:nvPr/>
            </p:nvSpPr>
            <p:spPr>
              <a:xfrm>
                <a:off x="2768364" y="4450554"/>
                <a:ext cx="7299002" cy="1854675"/>
              </a:xfrm>
              <a:prstGeom prst="rect">
                <a:avLst/>
              </a:prstGeom>
              <a:blipFill>
                <a:blip r:embed="rId10"/>
                <a:stretch>
                  <a:fillRect/>
                </a:stretch>
              </a:blipFill>
            </p:spPr>
            <p:txBody>
              <a:bodyPr/>
              <a:lstStyle/>
              <a:p>
                <a:r>
                  <a:rPr lang="en-US">
                    <a:noFill/>
                  </a:rPr>
                  <a:t> </a:t>
                </a:r>
              </a:p>
            </p:txBody>
          </p:sp>
        </mc:Fallback>
      </mc:AlternateContent>
      <p:sp>
        <p:nvSpPr>
          <p:cNvPr id="40" name="TextovéPole 39">
            <a:extLst>
              <a:ext uri="{FF2B5EF4-FFF2-40B4-BE49-F238E27FC236}">
                <a16:creationId xmlns:a16="http://schemas.microsoft.com/office/drawing/2014/main" id="{69248857-7AED-4AE7-9A4F-BC9EF9A32D18}"/>
              </a:ext>
            </a:extLst>
          </p:cNvPr>
          <p:cNvSpPr txBox="1"/>
          <p:nvPr/>
        </p:nvSpPr>
        <p:spPr>
          <a:xfrm>
            <a:off x="8937655" y="3560780"/>
            <a:ext cx="3088882" cy="738664"/>
          </a:xfrm>
          <a:prstGeom prst="rect">
            <a:avLst/>
          </a:prstGeom>
          <a:noFill/>
        </p:spPr>
        <p:txBody>
          <a:bodyPr wrap="square">
            <a:spAutoFit/>
          </a:bodyPr>
          <a:lstStyle/>
          <a:p>
            <a:r>
              <a:rPr lang="en-GB" sz="1400" dirty="0">
                <a:effectLst/>
                <a:latin typeface="Corbel" panose="020B0503020204020204" pitchFamily="34" charset="0"/>
                <a:ea typeface="Calibri" panose="020F0502020204030204" pitchFamily="34" charset="0"/>
                <a:cs typeface="Times New Roman" panose="02020603050405020304" pitchFamily="18" charset="0"/>
              </a:rPr>
              <a:t>S. Mao, P. K. Purohit, </a:t>
            </a:r>
            <a:r>
              <a:rPr lang="en-GB" sz="1400" i="1" dirty="0">
                <a:effectLst/>
                <a:latin typeface="Corbel" panose="020B0503020204020204" pitchFamily="34" charset="0"/>
                <a:ea typeface="Calibri" panose="020F0502020204030204" pitchFamily="34" charset="0"/>
                <a:cs typeface="Times New Roman" panose="02020603050405020304" pitchFamily="18" charset="0"/>
              </a:rPr>
              <a:t>Journal of the Mechanics and Physics of Solids, </a:t>
            </a:r>
            <a:r>
              <a:rPr lang="en-GB" sz="1400" dirty="0">
                <a:effectLst/>
                <a:latin typeface="Corbel" panose="020B0503020204020204" pitchFamily="34" charset="0"/>
                <a:ea typeface="Calibri" panose="020F0502020204030204" pitchFamily="34" charset="0"/>
                <a:cs typeface="Times New Roman" panose="02020603050405020304" pitchFamily="18" charset="0"/>
              </a:rPr>
              <a:t>84, 95-115, 2015</a:t>
            </a:r>
            <a:endParaRPr lang="en-US" sz="1400" dirty="0">
              <a:latin typeface="Corbel" panose="020B0503020204020204" pitchFamily="34" charset="0"/>
            </a:endParaRPr>
          </a:p>
        </p:txBody>
      </p:sp>
    </p:spTree>
    <p:extLst>
      <p:ext uri="{BB962C8B-B14F-4D97-AF65-F5344CB8AC3E}">
        <p14:creationId xmlns:p14="http://schemas.microsoft.com/office/powerpoint/2010/main" val="20945450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12C985A5-453D-42F6-BD75-7EAFD0A42938}"/>
              </a:ext>
            </a:extLst>
          </p:cNvPr>
          <p:cNvSpPr txBox="1"/>
          <p:nvPr/>
        </p:nvSpPr>
        <p:spPr>
          <a:xfrm>
            <a:off x="0" y="6485860"/>
            <a:ext cx="12192000" cy="369332"/>
          </a:xfrm>
          <a:prstGeom prst="rect">
            <a:avLst/>
          </a:prstGeom>
          <a:noFill/>
        </p:spPr>
        <p:txBody>
          <a:bodyPr wrap="square" rtlCol="0">
            <a:spAutoFit/>
          </a:bodyPr>
          <a:lstStyle/>
          <a:p>
            <a:pPr algn="ctr"/>
            <a:r>
              <a:rPr lang="en-US" dirty="0">
                <a:solidFill>
                  <a:schemeClr val="tx1">
                    <a:lumMod val="50000"/>
                    <a:lumOff val="50000"/>
                  </a:schemeClr>
                </a:solidFill>
                <a:latin typeface="Corbel" panose="020B0503020204020204" pitchFamily="34" charset="0"/>
              </a:rPr>
              <a:t>LUND UNIVERSITY</a:t>
            </a:r>
            <a:r>
              <a:rPr lang="cs-CZ" dirty="0">
                <a:solidFill>
                  <a:schemeClr val="tx1">
                    <a:lumMod val="50000"/>
                    <a:lumOff val="50000"/>
                  </a:schemeClr>
                </a:solidFill>
                <a:latin typeface="Corbel" panose="020B0503020204020204" pitchFamily="34" charset="0"/>
              </a:rPr>
              <a:t>, </a:t>
            </a:r>
            <a:r>
              <a:rPr lang="en-US" dirty="0">
                <a:solidFill>
                  <a:schemeClr val="tx1">
                    <a:lumMod val="50000"/>
                    <a:lumOff val="50000"/>
                  </a:schemeClr>
                </a:solidFill>
                <a:latin typeface="Corbel" panose="020B0503020204020204" pitchFamily="34" charset="0"/>
              </a:rPr>
              <a:t>Department of Mechanical Engineering Sciences</a:t>
            </a:r>
            <a:r>
              <a:rPr lang="cs-CZ" dirty="0">
                <a:solidFill>
                  <a:schemeClr val="tx1">
                    <a:lumMod val="50000"/>
                    <a:lumOff val="50000"/>
                  </a:schemeClr>
                </a:solidFill>
                <a:latin typeface="Corbel" panose="020B0503020204020204" pitchFamily="34" charset="0"/>
              </a:rPr>
              <a:t>, </a:t>
            </a:r>
            <a:r>
              <a:rPr lang="en-US" dirty="0">
                <a:solidFill>
                  <a:schemeClr val="tx1">
                    <a:lumMod val="50000"/>
                    <a:lumOff val="50000"/>
                  </a:schemeClr>
                </a:solidFill>
                <a:latin typeface="Corbel" panose="020B0503020204020204" pitchFamily="34" charset="0"/>
              </a:rPr>
              <a:t>September</a:t>
            </a:r>
            <a:r>
              <a:rPr lang="cs-CZ" dirty="0">
                <a:solidFill>
                  <a:schemeClr val="tx1">
                    <a:lumMod val="50000"/>
                    <a:lumOff val="50000"/>
                  </a:schemeClr>
                </a:solidFill>
                <a:latin typeface="Corbel" panose="020B0503020204020204" pitchFamily="34" charset="0"/>
              </a:rPr>
              <a:t> 2024</a:t>
            </a:r>
            <a:endParaRPr lang="en-US" dirty="0">
              <a:solidFill>
                <a:schemeClr val="tx1">
                  <a:lumMod val="50000"/>
                  <a:lumOff val="50000"/>
                </a:schemeClr>
              </a:solidFill>
              <a:latin typeface="Corbel" panose="020B0503020204020204" pitchFamily="34" charset="0"/>
            </a:endParaRPr>
          </a:p>
        </p:txBody>
      </p:sp>
      <p:pic>
        <p:nvPicPr>
          <p:cNvPr id="5" name="Picture 4">
            <a:extLst>
              <a:ext uri="{FF2B5EF4-FFF2-40B4-BE49-F238E27FC236}">
                <a16:creationId xmlns:a16="http://schemas.microsoft.com/office/drawing/2014/main" id="{33641377-FBF7-44D7-8F7C-E8F5F81E27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11008924" y="176186"/>
            <a:ext cx="922424" cy="9263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6A8C07B1-6C16-4D4C-A424-04644FD77A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260652" y="408882"/>
            <a:ext cx="1348477" cy="460959"/>
          </a:xfrm>
          <a:prstGeom prst="rect">
            <a:avLst/>
          </a:prstGeom>
          <a:noFill/>
          <a:ln w="9525">
            <a:noFill/>
            <a:miter lim="800000"/>
            <a:headEnd/>
            <a:tailEnd/>
          </a:ln>
        </p:spPr>
      </p:pic>
      <p:sp>
        <p:nvSpPr>
          <p:cNvPr id="13" name="TextovéPole 12">
            <a:extLst>
              <a:ext uri="{FF2B5EF4-FFF2-40B4-BE49-F238E27FC236}">
                <a16:creationId xmlns:a16="http://schemas.microsoft.com/office/drawing/2014/main" id="{2CD2C8EF-3B46-4C1F-B89D-B04AB5E726D0}"/>
              </a:ext>
            </a:extLst>
          </p:cNvPr>
          <p:cNvSpPr txBox="1"/>
          <p:nvPr/>
        </p:nvSpPr>
        <p:spPr>
          <a:xfrm>
            <a:off x="0" y="579904"/>
            <a:ext cx="12192000" cy="523220"/>
          </a:xfrm>
          <a:prstGeom prst="rect">
            <a:avLst/>
          </a:prstGeom>
          <a:noFill/>
        </p:spPr>
        <p:txBody>
          <a:bodyPr wrap="square">
            <a:spAutoFit/>
          </a:bodyPr>
          <a:lstStyle/>
          <a:p>
            <a:pPr algn="ctr"/>
            <a:r>
              <a:rPr lang="en-US" sz="2800" b="1" dirty="0">
                <a:latin typeface="Corbel" panose="020B0503020204020204" pitchFamily="34" charset="0"/>
              </a:rPr>
              <a:t>Composite solution for crack</a:t>
            </a:r>
          </a:p>
        </p:txBody>
      </p:sp>
      <p:sp>
        <p:nvSpPr>
          <p:cNvPr id="28" name="Šipka: dolů 27">
            <a:extLst>
              <a:ext uri="{FF2B5EF4-FFF2-40B4-BE49-F238E27FC236}">
                <a16:creationId xmlns:a16="http://schemas.microsoft.com/office/drawing/2014/main" id="{79599364-772E-4F4B-884A-F4D659B1FA50}"/>
              </a:ext>
            </a:extLst>
          </p:cNvPr>
          <p:cNvSpPr/>
          <p:nvPr/>
        </p:nvSpPr>
        <p:spPr>
          <a:xfrm rot="16200000">
            <a:off x="3673110" y="2763096"/>
            <a:ext cx="357051" cy="33797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mc:AlternateContent xmlns:mc="http://schemas.openxmlformats.org/markup-compatibility/2006" xmlns:a14="http://schemas.microsoft.com/office/drawing/2010/main">
        <mc:Choice Requires="a14">
          <p:sp>
            <p:nvSpPr>
              <p:cNvPr id="2" name="TextovéPole 1">
                <a:extLst>
                  <a:ext uri="{FF2B5EF4-FFF2-40B4-BE49-F238E27FC236}">
                    <a16:creationId xmlns:a16="http://schemas.microsoft.com/office/drawing/2014/main" id="{04B8E2FE-54FD-4B10-B3BB-F2CBF07C30D9}"/>
                  </a:ext>
                </a:extLst>
              </p:cNvPr>
              <p:cNvSpPr txBox="1"/>
              <p:nvPr/>
            </p:nvSpPr>
            <p:spPr>
              <a:xfrm>
                <a:off x="2233766" y="1963452"/>
                <a:ext cx="1323760" cy="193899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6000" b="0" i="1" smtClean="0">
                              <a:latin typeface="Cambria Math" panose="02040503050406030204" pitchFamily="18" charset="0"/>
                            </a:rPr>
                          </m:ctrlPr>
                        </m:sSubPr>
                        <m:e>
                          <m:r>
                            <a:rPr lang="en-US" sz="6000" b="0" i="1" smtClean="0">
                              <a:latin typeface="Cambria Math" panose="02040503050406030204" pitchFamily="18" charset="0"/>
                            </a:rPr>
                            <m:t>𝐾</m:t>
                          </m:r>
                        </m:e>
                        <m:sub>
                          <m:r>
                            <a:rPr lang="en-US" sz="6000" b="0" i="1" smtClean="0">
                              <a:latin typeface="Cambria Math" panose="02040503050406030204" pitchFamily="18" charset="0"/>
                            </a:rPr>
                            <m:t>𝐼</m:t>
                          </m:r>
                        </m:sub>
                      </m:sSub>
                    </m:oMath>
                  </m:oMathPara>
                </a14:m>
                <a:endParaRPr lang="en-US" sz="6000" dirty="0"/>
              </a:p>
              <a:p>
                <a:pPr/>
                <a14:m>
                  <m:oMathPara xmlns:m="http://schemas.openxmlformats.org/officeDocument/2006/math">
                    <m:oMathParaPr>
                      <m:jc m:val="centerGroup"/>
                    </m:oMathParaPr>
                    <m:oMath xmlns:m="http://schemas.openxmlformats.org/officeDocument/2006/math">
                      <m:sSub>
                        <m:sSubPr>
                          <m:ctrlPr>
                            <a:rPr lang="en-US" sz="6000" b="0" i="1" smtClean="0">
                              <a:latin typeface="Cambria Math" panose="02040503050406030204" pitchFamily="18" charset="0"/>
                            </a:rPr>
                          </m:ctrlPr>
                        </m:sSubPr>
                        <m:e>
                          <m:r>
                            <a:rPr lang="en-US" sz="6000" b="0" i="1" smtClean="0">
                              <a:latin typeface="Cambria Math" panose="02040503050406030204" pitchFamily="18" charset="0"/>
                            </a:rPr>
                            <m:t>𝐾</m:t>
                          </m:r>
                        </m:e>
                        <m:sub>
                          <m:r>
                            <a:rPr lang="en-US" sz="6000" b="0" i="1" smtClean="0">
                              <a:latin typeface="Cambria Math" panose="02040503050406030204" pitchFamily="18" charset="0"/>
                            </a:rPr>
                            <m:t>𝐼𝐼</m:t>
                          </m:r>
                        </m:sub>
                      </m:sSub>
                    </m:oMath>
                  </m:oMathPara>
                </a14:m>
                <a:endParaRPr lang="en-US" sz="6000" dirty="0"/>
              </a:p>
            </p:txBody>
          </p:sp>
        </mc:Choice>
        <mc:Fallback xmlns="">
          <p:sp>
            <p:nvSpPr>
              <p:cNvPr id="2" name="TextovéPole 1">
                <a:extLst>
                  <a:ext uri="{FF2B5EF4-FFF2-40B4-BE49-F238E27FC236}">
                    <a16:creationId xmlns:a16="http://schemas.microsoft.com/office/drawing/2014/main" id="{04B8E2FE-54FD-4B10-B3BB-F2CBF07C30D9}"/>
                  </a:ext>
                </a:extLst>
              </p:cNvPr>
              <p:cNvSpPr txBox="1">
                <a:spLocks noRot="1" noChangeAspect="1" noMove="1" noResize="1" noEditPoints="1" noAdjustHandles="1" noChangeArrowheads="1" noChangeShapeType="1" noTextEdit="1"/>
              </p:cNvSpPr>
              <p:nvPr/>
            </p:nvSpPr>
            <p:spPr>
              <a:xfrm>
                <a:off x="2233766" y="1963452"/>
                <a:ext cx="1323760" cy="1938992"/>
              </a:xfrm>
              <a:prstGeom prst="rect">
                <a:avLst/>
              </a:prstGeom>
              <a:blipFill>
                <a:blip r:embed="rId5"/>
                <a:stretch>
                  <a:fillRect/>
                </a:stretch>
              </a:blipFill>
            </p:spPr>
            <p:txBody>
              <a:bodyPr/>
              <a:lstStyle/>
              <a:p>
                <a:r>
                  <a:rPr lang="en-US">
                    <a:noFill/>
                  </a:rPr>
                  <a:t> </a:t>
                </a:r>
              </a:p>
            </p:txBody>
          </p:sp>
        </mc:Fallback>
      </mc:AlternateContent>
      <p:sp>
        <p:nvSpPr>
          <p:cNvPr id="3" name="TextovéPole 2">
            <a:extLst>
              <a:ext uri="{FF2B5EF4-FFF2-40B4-BE49-F238E27FC236}">
                <a16:creationId xmlns:a16="http://schemas.microsoft.com/office/drawing/2014/main" id="{6C359909-E05E-4AFD-9CFB-8AB0AC90432D}"/>
              </a:ext>
            </a:extLst>
          </p:cNvPr>
          <p:cNvSpPr txBox="1"/>
          <p:nvPr/>
        </p:nvSpPr>
        <p:spPr>
          <a:xfrm>
            <a:off x="4204063" y="2091390"/>
            <a:ext cx="886310" cy="1569660"/>
          </a:xfrm>
          <a:prstGeom prst="rect">
            <a:avLst/>
          </a:prstGeom>
          <a:noFill/>
        </p:spPr>
        <p:txBody>
          <a:bodyPr wrap="square" rtlCol="0">
            <a:spAutoFit/>
          </a:bodyPr>
          <a:lstStyle/>
          <a:p>
            <a:r>
              <a:rPr lang="en-US" sz="9600" dirty="0">
                <a:latin typeface="Corbel" panose="020B0503020204020204" pitchFamily="34" charset="0"/>
              </a:rPr>
              <a:t>?</a:t>
            </a:r>
          </a:p>
        </p:txBody>
      </p:sp>
      <mc:AlternateContent xmlns:mc="http://schemas.openxmlformats.org/markup-compatibility/2006" xmlns:a14="http://schemas.microsoft.com/office/drawing/2010/main">
        <mc:Choice Requires="a14">
          <p:sp>
            <p:nvSpPr>
              <p:cNvPr id="24" name="TextovéPole 23">
                <a:extLst>
                  <a:ext uri="{FF2B5EF4-FFF2-40B4-BE49-F238E27FC236}">
                    <a16:creationId xmlns:a16="http://schemas.microsoft.com/office/drawing/2014/main" id="{D36FF8C7-7350-4C12-80DC-636D0B984B60}"/>
                  </a:ext>
                </a:extLst>
              </p:cNvPr>
              <p:cNvSpPr txBox="1"/>
              <p:nvPr/>
            </p:nvSpPr>
            <p:spPr>
              <a:xfrm>
                <a:off x="5497309" y="1921617"/>
                <a:ext cx="4576189" cy="193899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6000" b="0" i="1" smtClean="0">
                              <a:latin typeface="Cambria Math" panose="02040503050406030204" pitchFamily="18" charset="0"/>
                            </a:rPr>
                          </m:ctrlPr>
                        </m:sSubPr>
                        <m:e>
                          <m:r>
                            <a:rPr lang="en-US" sz="6000" b="0" i="1" smtClean="0">
                              <a:latin typeface="Cambria Math" panose="02040503050406030204" pitchFamily="18" charset="0"/>
                            </a:rPr>
                            <m:t>𝐴</m:t>
                          </m:r>
                        </m:e>
                        <m:sub>
                          <m:r>
                            <a:rPr lang="en-US" sz="6000" b="0" i="1" smtClean="0">
                              <a:latin typeface="Cambria Math" panose="02040503050406030204" pitchFamily="18" charset="0"/>
                            </a:rPr>
                            <m:t>1</m:t>
                          </m:r>
                        </m:sub>
                      </m:sSub>
                      <m:r>
                        <a:rPr lang="en-US" sz="6000" b="0" i="1" smtClean="0">
                          <a:latin typeface="Cambria Math" panose="02040503050406030204" pitchFamily="18" charset="0"/>
                        </a:rPr>
                        <m:t>, </m:t>
                      </m:r>
                      <m:sSub>
                        <m:sSubPr>
                          <m:ctrlPr>
                            <a:rPr lang="en-US" sz="6000" b="0" i="1" smtClean="0">
                              <a:latin typeface="Cambria Math" panose="02040503050406030204" pitchFamily="18" charset="0"/>
                            </a:rPr>
                          </m:ctrlPr>
                        </m:sSubPr>
                        <m:e>
                          <m:r>
                            <a:rPr lang="en-US" sz="6000" b="0" i="1" smtClean="0">
                              <a:latin typeface="Cambria Math" panose="02040503050406030204" pitchFamily="18" charset="0"/>
                            </a:rPr>
                            <m:t>𝐴</m:t>
                          </m:r>
                        </m:e>
                        <m:sub>
                          <m:r>
                            <a:rPr lang="en-US" sz="6000" b="0" i="1" smtClean="0">
                              <a:latin typeface="Cambria Math" panose="02040503050406030204" pitchFamily="18" charset="0"/>
                            </a:rPr>
                            <m:t>2</m:t>
                          </m:r>
                        </m:sub>
                      </m:sSub>
                      <m:r>
                        <a:rPr lang="en-US" sz="6000" b="0" i="1" smtClean="0">
                          <a:latin typeface="Cambria Math" panose="02040503050406030204" pitchFamily="18" charset="0"/>
                        </a:rPr>
                        <m:t>, </m:t>
                      </m:r>
                      <m:sSub>
                        <m:sSubPr>
                          <m:ctrlPr>
                            <a:rPr lang="en-US" sz="6000" b="0" i="1" smtClean="0">
                              <a:latin typeface="Cambria Math" panose="02040503050406030204" pitchFamily="18" charset="0"/>
                            </a:rPr>
                          </m:ctrlPr>
                        </m:sSubPr>
                        <m:e>
                          <m:r>
                            <a:rPr lang="en-US" sz="6000" b="0" i="1" smtClean="0">
                              <a:latin typeface="Cambria Math" panose="02040503050406030204" pitchFamily="18" charset="0"/>
                            </a:rPr>
                            <m:t>𝐴</m:t>
                          </m:r>
                        </m:e>
                        <m:sub>
                          <m:r>
                            <a:rPr lang="en-US" sz="6000" b="0" i="1" smtClean="0">
                              <a:latin typeface="Cambria Math" panose="02040503050406030204" pitchFamily="18" charset="0"/>
                            </a:rPr>
                            <m:t>3</m:t>
                          </m:r>
                        </m:sub>
                      </m:sSub>
                      <m:r>
                        <a:rPr lang="en-US" sz="6000" b="0" i="1" smtClean="0">
                          <a:latin typeface="Cambria Math" panose="02040503050406030204" pitchFamily="18" charset="0"/>
                        </a:rPr>
                        <m:t>, </m:t>
                      </m:r>
                      <m:sSub>
                        <m:sSubPr>
                          <m:ctrlPr>
                            <a:rPr lang="en-US" sz="6000" b="0" i="1" smtClean="0">
                              <a:latin typeface="Cambria Math" panose="02040503050406030204" pitchFamily="18" charset="0"/>
                            </a:rPr>
                          </m:ctrlPr>
                        </m:sSubPr>
                        <m:e>
                          <m:r>
                            <a:rPr lang="en-US" sz="6000" b="0" i="1" smtClean="0">
                              <a:latin typeface="Cambria Math" panose="02040503050406030204" pitchFamily="18" charset="0"/>
                            </a:rPr>
                            <m:t>𝐴</m:t>
                          </m:r>
                        </m:e>
                        <m:sub>
                          <m:r>
                            <a:rPr lang="en-US" sz="6000" b="0" i="1" smtClean="0">
                              <a:latin typeface="Cambria Math" panose="02040503050406030204" pitchFamily="18" charset="0"/>
                            </a:rPr>
                            <m:t>4</m:t>
                          </m:r>
                        </m:sub>
                      </m:sSub>
                    </m:oMath>
                  </m:oMathPara>
                </a14:m>
                <a:endParaRPr lang="en-US" sz="6000" b="0" dirty="0"/>
              </a:p>
              <a:p>
                <a:pPr/>
                <a14:m>
                  <m:oMathPara xmlns:m="http://schemas.openxmlformats.org/officeDocument/2006/math">
                    <m:oMathParaPr>
                      <m:jc m:val="centerGroup"/>
                    </m:oMathParaPr>
                    <m:oMath xmlns:m="http://schemas.openxmlformats.org/officeDocument/2006/math">
                      <m:sSub>
                        <m:sSubPr>
                          <m:ctrlPr>
                            <a:rPr lang="en-US" sz="6000" b="0" i="1" smtClean="0">
                              <a:latin typeface="Cambria Math" panose="02040503050406030204" pitchFamily="18" charset="0"/>
                            </a:rPr>
                          </m:ctrlPr>
                        </m:sSubPr>
                        <m:e>
                          <m:r>
                            <a:rPr lang="en-US" sz="6000" b="0" i="1" smtClean="0">
                              <a:latin typeface="Cambria Math" panose="02040503050406030204" pitchFamily="18" charset="0"/>
                            </a:rPr>
                            <m:t>𝐵</m:t>
                          </m:r>
                        </m:e>
                        <m:sub>
                          <m:r>
                            <a:rPr lang="en-US" sz="6000" b="0" i="1" smtClean="0">
                              <a:latin typeface="Cambria Math" panose="02040503050406030204" pitchFamily="18" charset="0"/>
                            </a:rPr>
                            <m:t>1</m:t>
                          </m:r>
                        </m:sub>
                      </m:sSub>
                      <m:r>
                        <a:rPr lang="en-US" sz="6000" b="0" i="1" smtClean="0">
                          <a:latin typeface="Cambria Math" panose="02040503050406030204" pitchFamily="18" charset="0"/>
                        </a:rPr>
                        <m:t>, </m:t>
                      </m:r>
                      <m:sSub>
                        <m:sSubPr>
                          <m:ctrlPr>
                            <a:rPr lang="en-US" sz="6000" b="0" i="1" smtClean="0">
                              <a:latin typeface="Cambria Math" panose="02040503050406030204" pitchFamily="18" charset="0"/>
                            </a:rPr>
                          </m:ctrlPr>
                        </m:sSubPr>
                        <m:e>
                          <m:r>
                            <a:rPr lang="en-US" sz="6000" b="0" i="1" smtClean="0">
                              <a:latin typeface="Cambria Math" panose="02040503050406030204" pitchFamily="18" charset="0"/>
                            </a:rPr>
                            <m:t>𝐵</m:t>
                          </m:r>
                        </m:e>
                        <m:sub>
                          <m:r>
                            <a:rPr lang="en-US" sz="6000" b="0" i="1" smtClean="0">
                              <a:latin typeface="Cambria Math" panose="02040503050406030204" pitchFamily="18" charset="0"/>
                            </a:rPr>
                            <m:t>2</m:t>
                          </m:r>
                        </m:sub>
                      </m:sSub>
                      <m:r>
                        <a:rPr lang="en-US" sz="6000" b="0" i="1" smtClean="0">
                          <a:latin typeface="Cambria Math" panose="02040503050406030204" pitchFamily="18" charset="0"/>
                        </a:rPr>
                        <m:t>, </m:t>
                      </m:r>
                      <m:sSub>
                        <m:sSubPr>
                          <m:ctrlPr>
                            <a:rPr lang="en-US" sz="6000" b="0" i="1" smtClean="0">
                              <a:latin typeface="Cambria Math" panose="02040503050406030204" pitchFamily="18" charset="0"/>
                            </a:rPr>
                          </m:ctrlPr>
                        </m:sSubPr>
                        <m:e>
                          <m:r>
                            <a:rPr lang="en-US" sz="6000" b="0" i="1" smtClean="0">
                              <a:latin typeface="Cambria Math" panose="02040503050406030204" pitchFamily="18" charset="0"/>
                            </a:rPr>
                            <m:t>𝐵</m:t>
                          </m:r>
                        </m:e>
                        <m:sub>
                          <m:r>
                            <a:rPr lang="en-US" sz="6000" b="0" i="1" smtClean="0">
                              <a:latin typeface="Cambria Math" panose="02040503050406030204" pitchFamily="18" charset="0"/>
                            </a:rPr>
                            <m:t>3</m:t>
                          </m:r>
                        </m:sub>
                      </m:sSub>
                      <m:r>
                        <a:rPr lang="en-US" sz="6000" b="0" i="1" smtClean="0">
                          <a:latin typeface="Cambria Math" panose="02040503050406030204" pitchFamily="18" charset="0"/>
                        </a:rPr>
                        <m:t>, </m:t>
                      </m:r>
                      <m:sSub>
                        <m:sSubPr>
                          <m:ctrlPr>
                            <a:rPr lang="en-US" sz="6000" b="0" i="1" smtClean="0">
                              <a:latin typeface="Cambria Math" panose="02040503050406030204" pitchFamily="18" charset="0"/>
                            </a:rPr>
                          </m:ctrlPr>
                        </m:sSubPr>
                        <m:e>
                          <m:r>
                            <a:rPr lang="en-US" sz="6000" b="0" i="1" smtClean="0">
                              <a:latin typeface="Cambria Math" panose="02040503050406030204" pitchFamily="18" charset="0"/>
                            </a:rPr>
                            <m:t>𝐵</m:t>
                          </m:r>
                        </m:e>
                        <m:sub>
                          <m:r>
                            <a:rPr lang="en-US" sz="6000" b="0" i="1" smtClean="0">
                              <a:latin typeface="Cambria Math" panose="02040503050406030204" pitchFamily="18" charset="0"/>
                            </a:rPr>
                            <m:t>4</m:t>
                          </m:r>
                        </m:sub>
                      </m:sSub>
                    </m:oMath>
                  </m:oMathPara>
                </a14:m>
                <a:endParaRPr lang="en-US" sz="6000" dirty="0"/>
              </a:p>
            </p:txBody>
          </p:sp>
        </mc:Choice>
        <mc:Fallback xmlns="">
          <p:sp>
            <p:nvSpPr>
              <p:cNvPr id="24" name="TextovéPole 23">
                <a:extLst>
                  <a:ext uri="{FF2B5EF4-FFF2-40B4-BE49-F238E27FC236}">
                    <a16:creationId xmlns:a16="http://schemas.microsoft.com/office/drawing/2014/main" id="{D36FF8C7-7350-4C12-80DC-636D0B984B60}"/>
                  </a:ext>
                </a:extLst>
              </p:cNvPr>
              <p:cNvSpPr txBox="1">
                <a:spLocks noRot="1" noChangeAspect="1" noMove="1" noResize="1" noEditPoints="1" noAdjustHandles="1" noChangeArrowheads="1" noChangeShapeType="1" noTextEdit="1"/>
              </p:cNvSpPr>
              <p:nvPr/>
            </p:nvSpPr>
            <p:spPr>
              <a:xfrm>
                <a:off x="5497309" y="1921617"/>
                <a:ext cx="4576189" cy="1938992"/>
              </a:xfrm>
              <a:prstGeom prst="rect">
                <a:avLst/>
              </a:prstGeom>
              <a:blipFill>
                <a:blip r:embed="rId6"/>
                <a:stretch>
                  <a:fillRect/>
                </a:stretch>
              </a:blipFill>
            </p:spPr>
            <p:txBody>
              <a:bodyPr/>
              <a:lstStyle/>
              <a:p>
                <a:r>
                  <a:rPr lang="en-US">
                    <a:noFill/>
                  </a:rPr>
                  <a:t> </a:t>
                </a:r>
              </a:p>
            </p:txBody>
          </p:sp>
        </mc:Fallback>
      </mc:AlternateContent>
      <p:sp>
        <p:nvSpPr>
          <p:cNvPr id="25" name="Šipka: dolů 24">
            <a:extLst>
              <a:ext uri="{FF2B5EF4-FFF2-40B4-BE49-F238E27FC236}">
                <a16:creationId xmlns:a16="http://schemas.microsoft.com/office/drawing/2014/main" id="{6D506E4E-9E7E-4244-80CC-261E5FE846FD}"/>
              </a:ext>
            </a:extLst>
          </p:cNvPr>
          <p:cNvSpPr/>
          <p:nvPr/>
        </p:nvSpPr>
        <p:spPr>
          <a:xfrm rot="16200000">
            <a:off x="5046287" y="2763097"/>
            <a:ext cx="357051" cy="33797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4016118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12C985A5-453D-42F6-BD75-7EAFD0A42938}"/>
              </a:ext>
            </a:extLst>
          </p:cNvPr>
          <p:cNvSpPr txBox="1"/>
          <p:nvPr/>
        </p:nvSpPr>
        <p:spPr>
          <a:xfrm>
            <a:off x="0" y="6485860"/>
            <a:ext cx="12192000" cy="369332"/>
          </a:xfrm>
          <a:prstGeom prst="rect">
            <a:avLst/>
          </a:prstGeom>
          <a:noFill/>
        </p:spPr>
        <p:txBody>
          <a:bodyPr wrap="square" rtlCol="0">
            <a:spAutoFit/>
          </a:bodyPr>
          <a:lstStyle/>
          <a:p>
            <a:pPr algn="ctr"/>
            <a:r>
              <a:rPr lang="en-US" dirty="0">
                <a:solidFill>
                  <a:schemeClr val="tx1">
                    <a:lumMod val="50000"/>
                    <a:lumOff val="50000"/>
                  </a:schemeClr>
                </a:solidFill>
                <a:latin typeface="Corbel" panose="020B0503020204020204" pitchFamily="34" charset="0"/>
              </a:rPr>
              <a:t>LUND UNIVERSITY</a:t>
            </a:r>
            <a:r>
              <a:rPr lang="cs-CZ" dirty="0">
                <a:solidFill>
                  <a:schemeClr val="tx1">
                    <a:lumMod val="50000"/>
                    <a:lumOff val="50000"/>
                  </a:schemeClr>
                </a:solidFill>
                <a:latin typeface="Corbel" panose="020B0503020204020204" pitchFamily="34" charset="0"/>
              </a:rPr>
              <a:t>, </a:t>
            </a:r>
            <a:r>
              <a:rPr lang="en-US" dirty="0">
                <a:solidFill>
                  <a:schemeClr val="tx1">
                    <a:lumMod val="50000"/>
                    <a:lumOff val="50000"/>
                  </a:schemeClr>
                </a:solidFill>
                <a:latin typeface="Corbel" panose="020B0503020204020204" pitchFamily="34" charset="0"/>
              </a:rPr>
              <a:t>Department of Mechanical Engineering Sciences</a:t>
            </a:r>
            <a:r>
              <a:rPr lang="cs-CZ" dirty="0">
                <a:solidFill>
                  <a:schemeClr val="tx1">
                    <a:lumMod val="50000"/>
                    <a:lumOff val="50000"/>
                  </a:schemeClr>
                </a:solidFill>
                <a:latin typeface="Corbel" panose="020B0503020204020204" pitchFamily="34" charset="0"/>
              </a:rPr>
              <a:t>, </a:t>
            </a:r>
            <a:r>
              <a:rPr lang="en-US" dirty="0">
                <a:solidFill>
                  <a:schemeClr val="tx1">
                    <a:lumMod val="50000"/>
                    <a:lumOff val="50000"/>
                  </a:schemeClr>
                </a:solidFill>
                <a:latin typeface="Corbel" panose="020B0503020204020204" pitchFamily="34" charset="0"/>
              </a:rPr>
              <a:t>September</a:t>
            </a:r>
            <a:r>
              <a:rPr lang="cs-CZ" dirty="0">
                <a:solidFill>
                  <a:schemeClr val="tx1">
                    <a:lumMod val="50000"/>
                    <a:lumOff val="50000"/>
                  </a:schemeClr>
                </a:solidFill>
                <a:latin typeface="Corbel" panose="020B0503020204020204" pitchFamily="34" charset="0"/>
              </a:rPr>
              <a:t> 2024</a:t>
            </a:r>
            <a:endParaRPr lang="en-US" dirty="0">
              <a:solidFill>
                <a:schemeClr val="tx1">
                  <a:lumMod val="50000"/>
                  <a:lumOff val="50000"/>
                </a:schemeClr>
              </a:solidFill>
              <a:latin typeface="Corbel" panose="020B0503020204020204" pitchFamily="34" charset="0"/>
            </a:endParaRPr>
          </a:p>
        </p:txBody>
      </p:sp>
      <p:pic>
        <p:nvPicPr>
          <p:cNvPr id="5" name="Picture 4">
            <a:extLst>
              <a:ext uri="{FF2B5EF4-FFF2-40B4-BE49-F238E27FC236}">
                <a16:creationId xmlns:a16="http://schemas.microsoft.com/office/drawing/2014/main" id="{33641377-FBF7-44D7-8F7C-E8F5F81E27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11008924" y="176186"/>
            <a:ext cx="922424" cy="9263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6A8C07B1-6C16-4D4C-A424-04644FD77A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260652" y="408882"/>
            <a:ext cx="1348477" cy="460959"/>
          </a:xfrm>
          <a:prstGeom prst="rect">
            <a:avLst/>
          </a:prstGeom>
          <a:noFill/>
          <a:ln w="9525">
            <a:noFill/>
            <a:miter lim="800000"/>
            <a:headEnd/>
            <a:tailEnd/>
          </a:ln>
        </p:spPr>
      </p:pic>
      <p:sp>
        <p:nvSpPr>
          <p:cNvPr id="13" name="TextovéPole 12">
            <a:extLst>
              <a:ext uri="{FF2B5EF4-FFF2-40B4-BE49-F238E27FC236}">
                <a16:creationId xmlns:a16="http://schemas.microsoft.com/office/drawing/2014/main" id="{2CD2C8EF-3B46-4C1F-B89D-B04AB5E726D0}"/>
              </a:ext>
            </a:extLst>
          </p:cNvPr>
          <p:cNvSpPr txBox="1"/>
          <p:nvPr/>
        </p:nvSpPr>
        <p:spPr>
          <a:xfrm>
            <a:off x="8929" y="579316"/>
            <a:ext cx="12192000" cy="523220"/>
          </a:xfrm>
          <a:prstGeom prst="rect">
            <a:avLst/>
          </a:prstGeom>
          <a:noFill/>
        </p:spPr>
        <p:txBody>
          <a:bodyPr wrap="square">
            <a:spAutoFit/>
          </a:bodyPr>
          <a:lstStyle/>
          <a:p>
            <a:pPr algn="ctr"/>
            <a:r>
              <a:rPr lang="en-US" sz="2800" b="1" dirty="0">
                <a:latin typeface="Corbel" panose="020B0503020204020204" pitchFamily="34" charset="0"/>
              </a:rPr>
              <a:t>Matching of asymptotic solutions</a:t>
            </a:r>
          </a:p>
        </p:txBody>
      </p:sp>
      <p:cxnSp>
        <p:nvCxnSpPr>
          <p:cNvPr id="21" name="Spojnice: zakřivená 20">
            <a:extLst>
              <a:ext uri="{FF2B5EF4-FFF2-40B4-BE49-F238E27FC236}">
                <a16:creationId xmlns:a16="http://schemas.microsoft.com/office/drawing/2014/main" id="{99A835BB-F85C-42E3-B851-050324022FB1}"/>
              </a:ext>
            </a:extLst>
          </p:cNvPr>
          <p:cNvCxnSpPr>
            <a:cxnSpLocks/>
          </p:cNvCxnSpPr>
          <p:nvPr/>
        </p:nvCxnSpPr>
        <p:spPr>
          <a:xfrm rot="16200000" flipH="1">
            <a:off x="2503129" y="2027998"/>
            <a:ext cx="408425" cy="322730"/>
          </a:xfrm>
          <a:prstGeom prst="curvedConnector3">
            <a:avLst>
              <a:gd name="adj1" fmla="val 50000"/>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22" name="TextovéPole 21">
            <a:extLst>
              <a:ext uri="{FF2B5EF4-FFF2-40B4-BE49-F238E27FC236}">
                <a16:creationId xmlns:a16="http://schemas.microsoft.com/office/drawing/2014/main" id="{230A61B5-3048-4991-B21E-AD5310F57C17}"/>
              </a:ext>
            </a:extLst>
          </p:cNvPr>
          <p:cNvSpPr txBox="1"/>
          <p:nvPr/>
        </p:nvSpPr>
        <p:spPr>
          <a:xfrm>
            <a:off x="524725" y="1584308"/>
            <a:ext cx="2765321" cy="369332"/>
          </a:xfrm>
          <a:prstGeom prst="rect">
            <a:avLst/>
          </a:prstGeom>
          <a:noFill/>
        </p:spPr>
        <p:txBody>
          <a:bodyPr wrap="square" rtlCol="0">
            <a:spAutoFit/>
          </a:bodyPr>
          <a:lstStyle/>
          <a:p>
            <a:pPr algn="ctr"/>
            <a:r>
              <a:rPr lang="en-GB" dirty="0">
                <a:solidFill>
                  <a:srgbClr val="FF0000"/>
                </a:solidFill>
                <a:latin typeface="Corbel" panose="020B0503020204020204" pitchFamily="34" charset="0"/>
              </a:rPr>
              <a:t>Singular match condition</a:t>
            </a:r>
            <a:endParaRPr lang="en-GB" sz="1800" dirty="0">
              <a:solidFill>
                <a:srgbClr val="FF0000"/>
              </a:solidFill>
              <a:latin typeface="Corbel" panose="020B0503020204020204" pitchFamily="34" charset="0"/>
            </a:endParaRPr>
          </a:p>
        </p:txBody>
      </p:sp>
      <p:pic>
        <p:nvPicPr>
          <p:cNvPr id="20" name="Obrázek 19">
            <a:extLst>
              <a:ext uri="{FF2B5EF4-FFF2-40B4-BE49-F238E27FC236}">
                <a16:creationId xmlns:a16="http://schemas.microsoft.com/office/drawing/2014/main" id="{BC6C43C9-1547-47B1-9DED-AD08C5D4F00C}"/>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2678236" y="1625756"/>
            <a:ext cx="6413126" cy="4654012"/>
          </a:xfrm>
          <a:prstGeom prst="rect">
            <a:avLst/>
          </a:prstGeom>
        </p:spPr>
      </p:pic>
      <mc:AlternateContent xmlns:mc="http://schemas.openxmlformats.org/markup-compatibility/2006" xmlns:a14="http://schemas.microsoft.com/office/drawing/2010/main">
        <mc:Choice Requires="a14">
          <p:sp>
            <p:nvSpPr>
              <p:cNvPr id="8" name="Rectangle 1">
                <a:extLst>
                  <a:ext uri="{FF2B5EF4-FFF2-40B4-BE49-F238E27FC236}">
                    <a16:creationId xmlns:a16="http://schemas.microsoft.com/office/drawing/2014/main" id="{026B7D10-8092-4821-A0E9-D5DBB00FAF6B}"/>
                  </a:ext>
                </a:extLst>
              </p:cNvPr>
              <p:cNvSpPr>
                <a:spLocks noChangeArrowheads="1"/>
              </p:cNvSpPr>
              <p:nvPr/>
            </p:nvSpPr>
            <p:spPr bwMode="auto">
              <a:xfrm>
                <a:off x="8929" y="4755730"/>
                <a:ext cx="3200399" cy="64633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r" eaLnBrk="0" fontAlgn="base" hangingPunct="0">
                  <a:spcBef>
                    <a:spcPct val="0"/>
                  </a:spcBef>
                  <a:spcAft>
                    <a:spcPct val="0"/>
                  </a:spcAft>
                </a:pPr>
                <a14:m>
                  <m:oMath xmlns:m="http://schemas.openxmlformats.org/officeDocument/2006/math">
                    <m:r>
                      <a:rPr kumimoji="0" lang="en-GB" altLang="en-US" b="0" i="1" u="none" strike="noStrike" cap="none" normalizeH="0" baseline="0" dirty="0" smtClean="0">
                        <a:ln>
                          <a:noFill/>
                        </a:ln>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 </m:t>
                    </m:r>
                    <m:sSub>
                      <m:sSubPr>
                        <m:ctrlPr>
                          <a:rPr kumimoji="0" lang="en-US" altLang="en-US" b="0" i="1" u="none" strike="noStrike" cap="none" normalizeH="0" baseline="0" dirty="0" smtClean="0">
                            <a:ln>
                              <a:noFill/>
                            </a:ln>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kumimoji="0" lang="en-GB" altLang="en-US" b="0" i="1" u="none" strike="noStrike" cap="none" normalizeH="0" baseline="0" dirty="0" smtClean="0">
                            <a:ln>
                              <a:noFill/>
                            </a:ln>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𝑙</m:t>
                        </m:r>
                      </m:e>
                      <m:sub>
                        <m:r>
                          <a:rPr kumimoji="0" lang="en-GB" altLang="en-US" b="0" i="1" u="none" strike="noStrike" cap="none" normalizeH="0" baseline="0" dirty="0" smtClean="0">
                            <a:ln>
                              <a:noFill/>
                            </a:ln>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0</m:t>
                        </m:r>
                      </m:sub>
                    </m:sSub>
                  </m:oMath>
                </a14:m>
                <a:r>
                  <a:rPr kumimoji="0" lang="en-GB" altLang="en-US" b="0" i="0" u="none" strike="noStrike" cap="none" normalizeH="0" baseline="0" dirty="0">
                    <a:ln>
                      <a:noFill/>
                    </a:ln>
                    <a:solidFill>
                      <a:srgbClr val="FF0000"/>
                    </a:solidFill>
                    <a:effectLst/>
                    <a:latin typeface="Corbel" panose="020B0503020204020204" pitchFamily="34" charset="0"/>
                    <a:ea typeface="Calibri" panose="020F0502020204030204" pitchFamily="34" charset="0"/>
                    <a:cs typeface="Times New Roman" panose="02020603050405020304" pitchFamily="18" charset="0"/>
                  </a:rPr>
                  <a:t> is the lowest limit of  </a:t>
                </a:r>
                <a14:m>
                  <m:oMath xmlns:m="http://schemas.openxmlformats.org/officeDocument/2006/math">
                    <m:r>
                      <a:rPr kumimoji="0" lang="en-GB" altLang="en-US" b="0" i="1" u="none" strike="noStrike" cap="none" normalizeH="0" baseline="0" dirty="0" smtClean="0">
                        <a:ln>
                          <a:noFill/>
                        </a:ln>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𝑟</m:t>
                    </m:r>
                    <m:r>
                      <a:rPr kumimoji="0" lang="en-GB" altLang="en-US" b="0" i="1" u="none" strike="noStrike" cap="none" normalizeH="0" baseline="0" dirty="0" smtClean="0">
                        <a:ln>
                          <a:noFill/>
                        </a:ln>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kumimoji="0" lang="en-GB" altLang="en-US" b="0" i="0" u="none" strike="noStrike" cap="none" normalizeH="0" baseline="0" dirty="0">
                  <a:ln>
                    <a:noFill/>
                  </a:ln>
                  <a:solidFill>
                    <a:srgbClr val="FF0000"/>
                  </a:solidFill>
                  <a:effectLst/>
                  <a:latin typeface="Corbel" panose="020B0503020204020204" pitchFamily="34" charset="0"/>
                  <a:ea typeface="Calibri" panose="020F0502020204030204" pitchFamily="34" charset="0"/>
                  <a:cs typeface="Times New Roman" panose="02020603050405020304" pitchFamily="18" charset="0"/>
                </a:endParaRPr>
              </a:p>
              <a:p>
                <a:pPr lvl="0" algn="r" eaLnBrk="0" fontAlgn="base" hangingPunct="0">
                  <a:spcBef>
                    <a:spcPct val="0"/>
                  </a:spcBef>
                  <a:spcAft>
                    <a:spcPct val="0"/>
                  </a:spcAft>
                </a:pPr>
                <a:r>
                  <a:rPr kumimoji="0" lang="en-GB" altLang="en-US" b="0" i="0" u="none" strike="noStrike" cap="none" normalizeH="0" baseline="0" dirty="0">
                    <a:ln>
                      <a:noFill/>
                    </a:ln>
                    <a:solidFill>
                      <a:srgbClr val="FF0000"/>
                    </a:solidFill>
                    <a:effectLst/>
                    <a:latin typeface="Corbel" panose="020B0503020204020204" pitchFamily="34" charset="0"/>
                    <a:ea typeface="Calibri" panose="020F0502020204030204" pitchFamily="34" charset="0"/>
                    <a:cs typeface="Times New Roman" panose="02020603050405020304" pitchFamily="18" charset="0"/>
                  </a:rPr>
                  <a:t> at which </a:t>
                </a:r>
                <a14:m>
                  <m:oMath xmlns:m="http://schemas.openxmlformats.org/officeDocument/2006/math">
                    <m:d>
                      <m:dPr>
                        <m:begChr m:val="|"/>
                        <m:endChr m:val="|"/>
                        <m:ctrlPr>
                          <a:rPr kumimoji="0" lang="en-US" altLang="en-US" b="0" i="1" u="none" strike="noStrike" cap="none" normalizeH="0" baseline="0" dirty="0" smtClean="0">
                            <a:ln>
                              <a:noFill/>
                            </a:ln>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kumimoji="0" lang="en-US" altLang="en-US" b="0" i="1" u="none" strike="noStrike" cap="none" normalizeH="0" baseline="0" dirty="0" smtClean="0">
                                <a:ln>
                                  <a:noFill/>
                                </a:ln>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kumimoji="0" lang="en-GB" altLang="en-US" b="1" i="1" u="none" strike="noStrike" cap="none" normalizeH="0" baseline="0" dirty="0" smtClean="0">
                                <a:ln>
                                  <a:noFill/>
                                </a:ln>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𝒖</m:t>
                            </m:r>
                          </m:e>
                          <m:sup>
                            <m:r>
                              <a:rPr kumimoji="0" lang="en-US" altLang="en-US" b="0" i="1" u="none" strike="noStrike" cap="none" normalizeH="0" baseline="0" dirty="0" smtClean="0">
                                <a:ln>
                                  <a:noFill/>
                                </a:ln>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𝑜𝑢𝑡</m:t>
                            </m:r>
                          </m:sup>
                        </m:sSup>
                        <m:r>
                          <a:rPr kumimoji="0" lang="en-US" altLang="en-US" b="0" i="1" u="none" strike="noStrike" cap="none" normalizeH="0" baseline="0" dirty="0" smtClean="0">
                            <a:ln>
                              <a:noFill/>
                            </a:ln>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kumimoji="0" lang="en-US" altLang="en-US" b="1" i="1" u="none" strike="noStrike" cap="none" normalizeH="0" baseline="0" dirty="0" smtClean="0">
                            <a:ln>
                              <a:noFill/>
                            </a:ln>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𝒖</m:t>
                        </m:r>
                      </m:e>
                    </m:d>
                    <m:r>
                      <a:rPr kumimoji="0" lang="en-US" altLang="en-US" b="0" i="1" u="none" strike="noStrike" cap="none" normalizeH="0" baseline="0" dirty="0" smtClean="0">
                        <a:ln>
                          <a:noFill/>
                        </a:ln>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kumimoji="0" lang="en-US" altLang="en-US" b="0" i="1" u="none" strike="noStrike" cap="none" normalizeH="0" baseline="0" dirty="0" smtClean="0">
                        <a:ln>
                          <a:noFill/>
                        </a:ln>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𝑂</m:t>
                    </m:r>
                    <m:r>
                      <a:rPr kumimoji="0" lang="en-US" altLang="en-US" b="0" i="1" u="none" strike="noStrike" cap="none" normalizeH="0" baseline="0" dirty="0" smtClean="0">
                        <a:ln>
                          <a:noFill/>
                        </a:ln>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kumimoji="0" lang="en-US" altLang="en-US" b="0" i="1" u="none" strike="noStrike" cap="none" normalizeH="0" baseline="0" dirty="0" smtClean="0">
                            <a:ln>
                              <a:noFill/>
                            </a:ln>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kumimoji="0" lang="en-US" altLang="en-US" b="0" i="1" u="none" strike="noStrike" cap="none" normalizeH="0" baseline="0" dirty="0" smtClean="0">
                            <a:ln>
                              <a:noFill/>
                            </a:ln>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𝑙</m:t>
                        </m:r>
                      </m:e>
                      <m:sup>
                        <m:r>
                          <a:rPr kumimoji="0" lang="en-US" altLang="en-US" b="0" i="1" u="none" strike="noStrike" cap="none" normalizeH="0" baseline="0" dirty="0" smtClean="0">
                            <a:ln>
                              <a:noFill/>
                            </a:ln>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4</m:t>
                        </m:r>
                      </m:sup>
                    </m:sSup>
                    <m:r>
                      <a:rPr kumimoji="0" lang="en-US" altLang="en-US" b="0" i="1" u="none" strike="noStrike" cap="none" normalizeH="0" baseline="0" dirty="0" smtClean="0">
                        <a:ln>
                          <a:noFill/>
                        </a:ln>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kumimoji="0" lang="en-GB" altLang="en-US" b="0" i="0" u="none" strike="noStrike" cap="none" normalizeH="0" baseline="0" dirty="0">
                    <a:ln>
                      <a:noFill/>
                    </a:ln>
                    <a:solidFill>
                      <a:srgbClr val="FF0000"/>
                    </a:solidFill>
                    <a:effectLst/>
                    <a:latin typeface="Corbel" panose="020B0503020204020204" pitchFamily="34" charset="0"/>
                    <a:ea typeface="Times New Roman" panose="02020603050405020304" pitchFamily="18" charset="0"/>
                    <a:cs typeface="Times New Roman" panose="02020603050405020304" pitchFamily="18" charset="0"/>
                  </a:rPr>
                  <a:t> </a:t>
                </a:r>
                <a:endParaRPr kumimoji="0" lang="en-GB" altLang="en-US" b="0" i="0" u="none" strike="noStrike" cap="none" normalizeH="0" baseline="0" dirty="0">
                  <a:ln>
                    <a:noFill/>
                  </a:ln>
                  <a:solidFill>
                    <a:srgbClr val="FF0000"/>
                  </a:solidFill>
                  <a:effectLst/>
                  <a:latin typeface="Corbel" panose="020B0503020204020204" pitchFamily="34" charset="0"/>
                </a:endParaRPr>
              </a:p>
            </p:txBody>
          </p:sp>
        </mc:Choice>
        <mc:Fallback xmlns="">
          <p:sp>
            <p:nvSpPr>
              <p:cNvPr id="8" name="Rectangle 1">
                <a:extLst>
                  <a:ext uri="{FF2B5EF4-FFF2-40B4-BE49-F238E27FC236}">
                    <a16:creationId xmlns:a16="http://schemas.microsoft.com/office/drawing/2014/main" id="{026B7D10-8092-4821-A0E9-D5DBB00FAF6B}"/>
                  </a:ext>
                </a:extLst>
              </p:cNvPr>
              <p:cNvSpPr>
                <a:spLocks noRot="1" noChangeAspect="1" noMove="1" noResize="1" noEditPoints="1" noAdjustHandles="1" noChangeArrowheads="1" noChangeShapeType="1" noTextEdit="1"/>
              </p:cNvSpPr>
              <p:nvPr/>
            </p:nvSpPr>
            <p:spPr bwMode="auto">
              <a:xfrm>
                <a:off x="8929" y="4755730"/>
                <a:ext cx="3200399" cy="646331"/>
              </a:xfrm>
              <a:prstGeom prst="rect">
                <a:avLst/>
              </a:prstGeom>
              <a:blipFill>
                <a:blip r:embed="rId6"/>
                <a:stretch>
                  <a:fillRect t="-4717" r="-762" b="-1509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2">
                <a:extLst>
                  <a:ext uri="{FF2B5EF4-FFF2-40B4-BE49-F238E27FC236}">
                    <a16:creationId xmlns:a16="http://schemas.microsoft.com/office/drawing/2014/main" id="{34A5325C-953E-45EC-9840-71E169974791}"/>
                  </a:ext>
                </a:extLst>
              </p:cNvPr>
              <p:cNvSpPr>
                <a:spLocks noChangeArrowheads="1"/>
              </p:cNvSpPr>
              <p:nvPr/>
            </p:nvSpPr>
            <p:spPr bwMode="auto">
              <a:xfrm>
                <a:off x="8864166" y="4166488"/>
                <a:ext cx="2915093" cy="68198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14:m>
                  <m:oMath xmlns:m="http://schemas.openxmlformats.org/officeDocument/2006/math">
                    <m:sSub>
                      <m:sSubPr>
                        <m:ctrlPr>
                          <a:rPr kumimoji="0" lang="en-GB" altLang="en-US" b="0" i="1" u="none" strike="noStrike" cap="none" normalizeH="0" baseline="0" dirty="0" smtClean="0">
                            <a:ln>
                              <a:noFill/>
                            </a:ln>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kumimoji="0" lang="en-GB" altLang="en-US" b="0" i="1" u="none" strike="noStrike" cap="none" normalizeH="0" baseline="0" dirty="0" smtClean="0">
                            <a:ln>
                              <a:noFill/>
                            </a:ln>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𝑙</m:t>
                        </m:r>
                      </m:e>
                      <m:sub>
                        <m:r>
                          <a:rPr kumimoji="0" lang="en-GB" altLang="en-US" b="0" i="1" u="none" strike="noStrike" cap="none" normalizeH="0" baseline="0" dirty="0" smtClean="0">
                            <a:ln>
                              <a:noFill/>
                            </a:ln>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0</m:t>
                        </m:r>
                      </m:sub>
                    </m:sSub>
                    <m:sSup>
                      <m:sSupPr>
                        <m:ctrlPr>
                          <a:rPr kumimoji="0" lang="en-US" altLang="en-US" b="0" i="1" u="none" strike="noStrike" cap="none" normalizeH="0" baseline="0" dirty="0" smtClean="0">
                            <a:ln>
                              <a:noFill/>
                            </a:ln>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kumimoji="0" lang="en-GB" altLang="en-US" b="0" i="1" u="none" strike="noStrike" cap="none" normalizeH="0" baseline="0" dirty="0" smtClean="0">
                            <a:ln>
                              <a:noFill/>
                            </a:ln>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𝛿</m:t>
                        </m:r>
                      </m:e>
                      <m:sup>
                        <m:r>
                          <a:rPr kumimoji="0" lang="en-US" altLang="en-US" b="0" i="1" u="none" strike="noStrike" cap="none" normalizeH="0" baseline="0" dirty="0" smtClean="0">
                            <a:ln>
                              <a:noFill/>
                            </a:ln>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−1</m:t>
                        </m:r>
                      </m:sup>
                    </m:sSup>
                  </m:oMath>
                </a14:m>
                <a:r>
                  <a:rPr kumimoji="0" lang="en-GB" altLang="en-US" b="0" i="0" u="none" strike="noStrike" cap="none" normalizeH="0" baseline="0" dirty="0">
                    <a:ln>
                      <a:noFill/>
                    </a:ln>
                    <a:solidFill>
                      <a:srgbClr val="FF0000"/>
                    </a:solidFill>
                    <a:effectLst/>
                    <a:latin typeface="Corbel" panose="020B0503020204020204" pitchFamily="34" charset="0"/>
                    <a:ea typeface="Times New Roman" panose="02020603050405020304" pitchFamily="18" charset="0"/>
                    <a:cs typeface="Times New Roman" panose="02020603050405020304" pitchFamily="18" charset="0"/>
                  </a:rPr>
                  <a:t> is the upper limit of </a:t>
                </a:r>
                <a14:m>
                  <m:oMath xmlns:m="http://schemas.openxmlformats.org/officeDocument/2006/math">
                    <m:r>
                      <a:rPr kumimoji="0" lang="en-GB" altLang="en-US" b="0" i="1" u="none" strike="noStrike" cap="none" normalizeH="0" baseline="0" dirty="0" smtClean="0">
                        <a:ln>
                          <a:noFill/>
                        </a:ln>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𝑅</m:t>
                    </m:r>
                  </m:oMath>
                </a14:m>
                <a:endParaRPr kumimoji="0" lang="en-GB" altLang="en-US" b="0" i="0" u="none" strike="noStrike" cap="none" normalizeH="0" baseline="0" dirty="0">
                  <a:ln>
                    <a:noFill/>
                  </a:ln>
                  <a:solidFill>
                    <a:srgbClr val="FF0000"/>
                  </a:solidFill>
                  <a:effectLst/>
                  <a:latin typeface="Corbel" panose="020B0503020204020204" pitchFamily="34" charset="0"/>
                  <a:ea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kumimoji="0" lang="en-GB" altLang="en-US" b="0" i="0" u="none" strike="noStrike" cap="none" normalizeH="0" baseline="0" dirty="0">
                    <a:ln>
                      <a:noFill/>
                    </a:ln>
                    <a:solidFill>
                      <a:srgbClr val="FF0000"/>
                    </a:solidFill>
                    <a:effectLst/>
                    <a:latin typeface="Corbel" panose="020B0503020204020204" pitchFamily="34" charset="0"/>
                    <a:ea typeface="Times New Roman" panose="02020603050405020304" pitchFamily="18" charset="0"/>
                    <a:cs typeface="Times New Roman" panose="02020603050405020304" pitchFamily="18" charset="0"/>
                  </a:rPr>
                  <a:t> at which </a:t>
                </a:r>
                <a14:m>
                  <m:oMath xmlns:m="http://schemas.openxmlformats.org/officeDocument/2006/math">
                    <m:d>
                      <m:dPr>
                        <m:begChr m:val="|"/>
                        <m:endChr m:val="|"/>
                        <m:ctrlPr>
                          <a:rPr kumimoji="0" lang="en-GB" altLang="en-US" b="0" i="1" u="none" strike="noStrike" cap="none" normalizeH="0" baseline="0" dirty="0" smtClean="0">
                            <a:ln>
                              <a:noFill/>
                            </a:ln>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sSup>
                          <m:sSupPr>
                            <m:ctrlPr>
                              <a:rPr kumimoji="0" lang="en-GB" altLang="en-US" b="0" i="1" u="none" strike="noStrike" cap="none" normalizeH="0" baseline="0" dirty="0" err="1" smtClean="0">
                                <a:ln>
                                  <a:noFill/>
                                </a:ln>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kumimoji="0" lang="en-GB" altLang="en-US" b="1" i="1" u="none" strike="noStrike" cap="none" normalizeH="0" baseline="0" dirty="0" err="1" smtClean="0">
                                <a:ln>
                                  <a:noFill/>
                                </a:ln>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𝒖</m:t>
                            </m:r>
                          </m:e>
                          <m:sup>
                            <m:r>
                              <a:rPr kumimoji="0" lang="en-GB" altLang="en-US" b="0" i="1" u="none" strike="noStrike" cap="none" normalizeH="0" baseline="0" dirty="0" err="1" smtClean="0">
                                <a:ln>
                                  <a:noFill/>
                                </a:ln>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𝑖𝑛</m:t>
                            </m:r>
                          </m:sup>
                        </m:sSup>
                        <m:r>
                          <a:rPr kumimoji="0" lang="en-GB" altLang="en-US" b="0" i="1" u="none" strike="noStrike" cap="none" normalizeH="0" baseline="0" dirty="0" err="1" smtClean="0">
                            <a:ln>
                              <a:noFill/>
                            </a:ln>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kumimoji="0" lang="en-GB" altLang="en-US" b="1" i="1" u="none" strike="noStrike" cap="none" normalizeH="0" baseline="0" dirty="0" err="1" smtClean="0">
                            <a:ln>
                              <a:noFill/>
                            </a:ln>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𝒖</m:t>
                        </m:r>
                      </m:e>
                    </m:d>
                    <m:r>
                      <a:rPr kumimoji="0" lang="en-GB" altLang="en-US" b="0" i="1" u="none" strike="noStrike" cap="none" normalizeH="0" baseline="0" dirty="0" smtClean="0">
                        <a:ln>
                          <a:noFill/>
                        </a:ln>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kumimoji="0" lang="en-GB" altLang="en-US" b="0" i="1" u="none" strike="noStrike" cap="none" normalizeH="0" baseline="0" dirty="0" smtClean="0">
                        <a:ln>
                          <a:noFill/>
                        </a:ln>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𝑂</m:t>
                    </m:r>
                    <m:d>
                      <m:dPr>
                        <m:ctrlPr>
                          <a:rPr kumimoji="0" lang="en-GB" altLang="en-US" b="0" i="1" u="none" strike="noStrike" cap="none" normalizeH="0" baseline="0" dirty="0" smtClean="0">
                            <a:ln>
                              <a:noFill/>
                            </a:ln>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sSup>
                          <m:sSupPr>
                            <m:ctrlPr>
                              <a:rPr kumimoji="0" lang="en-GB" altLang="en-US" b="0" i="1" u="none" strike="noStrike" cap="none" normalizeH="0" baseline="0" dirty="0" smtClean="0">
                                <a:ln>
                                  <a:noFill/>
                                </a:ln>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kumimoji="0" lang="en-GB" altLang="en-US" b="0" i="1" u="none" strike="noStrike" cap="none" normalizeH="0" baseline="0" dirty="0" smtClean="0">
                                <a:ln>
                                  <a:noFill/>
                                </a:ln>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𝛿</m:t>
                            </m:r>
                          </m:e>
                          <m:sup>
                            <m:r>
                              <a:rPr kumimoji="0" lang="en-GB" altLang="en-US" b="0" i="1" u="none" strike="noStrike" cap="none" normalizeH="0" baseline="0" dirty="0" smtClean="0">
                                <a:ln>
                                  <a:noFill/>
                                </a:ln>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e>
                    </m:d>
                  </m:oMath>
                </a14:m>
                <a:endParaRPr kumimoji="0" lang="en-US" altLang="en-US" b="0" i="0" u="none" strike="noStrike" cap="none" normalizeH="0" baseline="0" dirty="0">
                  <a:ln>
                    <a:noFill/>
                  </a:ln>
                  <a:solidFill>
                    <a:srgbClr val="FF0000"/>
                  </a:solidFill>
                  <a:effectLst/>
                  <a:latin typeface="Corbel" panose="020B0503020204020204" pitchFamily="34" charset="0"/>
                </a:endParaRPr>
              </a:p>
            </p:txBody>
          </p:sp>
        </mc:Choice>
        <mc:Fallback xmlns="">
          <p:sp>
            <p:nvSpPr>
              <p:cNvPr id="10" name="Rectangle 2">
                <a:extLst>
                  <a:ext uri="{FF2B5EF4-FFF2-40B4-BE49-F238E27FC236}">
                    <a16:creationId xmlns:a16="http://schemas.microsoft.com/office/drawing/2014/main" id="{34A5325C-953E-45EC-9840-71E169974791}"/>
                  </a:ext>
                </a:extLst>
              </p:cNvPr>
              <p:cNvSpPr>
                <a:spLocks noRot="1" noChangeAspect="1" noMove="1" noResize="1" noEditPoints="1" noAdjustHandles="1" noChangeArrowheads="1" noChangeShapeType="1" noTextEdit="1"/>
              </p:cNvSpPr>
              <p:nvPr/>
            </p:nvSpPr>
            <p:spPr bwMode="auto">
              <a:xfrm>
                <a:off x="8864166" y="4166488"/>
                <a:ext cx="2915093" cy="681982"/>
              </a:xfrm>
              <a:prstGeom prst="rect">
                <a:avLst/>
              </a:prstGeom>
              <a:blipFill>
                <a:blip r:embed="rId7"/>
                <a:stretch>
                  <a:fillRect t="-3571" b="-1250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343226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12C985A5-453D-42F6-BD75-7EAFD0A42938}"/>
              </a:ext>
            </a:extLst>
          </p:cNvPr>
          <p:cNvSpPr txBox="1"/>
          <p:nvPr/>
        </p:nvSpPr>
        <p:spPr>
          <a:xfrm>
            <a:off x="0" y="6485860"/>
            <a:ext cx="12192000" cy="369332"/>
          </a:xfrm>
          <a:prstGeom prst="rect">
            <a:avLst/>
          </a:prstGeom>
          <a:noFill/>
        </p:spPr>
        <p:txBody>
          <a:bodyPr wrap="square" rtlCol="0">
            <a:spAutoFit/>
          </a:bodyPr>
          <a:lstStyle/>
          <a:p>
            <a:pPr algn="ctr"/>
            <a:r>
              <a:rPr lang="en-US" dirty="0">
                <a:solidFill>
                  <a:schemeClr val="tx1">
                    <a:lumMod val="50000"/>
                    <a:lumOff val="50000"/>
                  </a:schemeClr>
                </a:solidFill>
                <a:latin typeface="Corbel" panose="020B0503020204020204" pitchFamily="34" charset="0"/>
              </a:rPr>
              <a:t>LUND UNIVERSITY</a:t>
            </a:r>
            <a:r>
              <a:rPr lang="cs-CZ" dirty="0">
                <a:solidFill>
                  <a:schemeClr val="tx1">
                    <a:lumMod val="50000"/>
                    <a:lumOff val="50000"/>
                  </a:schemeClr>
                </a:solidFill>
                <a:latin typeface="Corbel" panose="020B0503020204020204" pitchFamily="34" charset="0"/>
              </a:rPr>
              <a:t>, </a:t>
            </a:r>
            <a:r>
              <a:rPr lang="en-US" dirty="0">
                <a:solidFill>
                  <a:schemeClr val="tx1">
                    <a:lumMod val="50000"/>
                    <a:lumOff val="50000"/>
                  </a:schemeClr>
                </a:solidFill>
                <a:latin typeface="Corbel" panose="020B0503020204020204" pitchFamily="34" charset="0"/>
              </a:rPr>
              <a:t>Department of Mechanical Engineering Sciences</a:t>
            </a:r>
            <a:r>
              <a:rPr lang="cs-CZ" dirty="0">
                <a:solidFill>
                  <a:schemeClr val="tx1">
                    <a:lumMod val="50000"/>
                    <a:lumOff val="50000"/>
                  </a:schemeClr>
                </a:solidFill>
                <a:latin typeface="Corbel" panose="020B0503020204020204" pitchFamily="34" charset="0"/>
              </a:rPr>
              <a:t>, </a:t>
            </a:r>
            <a:r>
              <a:rPr lang="en-US" dirty="0">
                <a:solidFill>
                  <a:schemeClr val="tx1">
                    <a:lumMod val="50000"/>
                    <a:lumOff val="50000"/>
                  </a:schemeClr>
                </a:solidFill>
                <a:latin typeface="Corbel" panose="020B0503020204020204" pitchFamily="34" charset="0"/>
              </a:rPr>
              <a:t>September</a:t>
            </a:r>
            <a:r>
              <a:rPr lang="cs-CZ" dirty="0">
                <a:solidFill>
                  <a:schemeClr val="tx1">
                    <a:lumMod val="50000"/>
                    <a:lumOff val="50000"/>
                  </a:schemeClr>
                </a:solidFill>
                <a:latin typeface="Corbel" panose="020B0503020204020204" pitchFamily="34" charset="0"/>
              </a:rPr>
              <a:t> 2024</a:t>
            </a:r>
            <a:endParaRPr lang="en-US" dirty="0">
              <a:solidFill>
                <a:schemeClr val="tx1">
                  <a:lumMod val="50000"/>
                  <a:lumOff val="50000"/>
                </a:schemeClr>
              </a:solidFill>
              <a:latin typeface="Corbel" panose="020B0503020204020204" pitchFamily="34" charset="0"/>
            </a:endParaRPr>
          </a:p>
        </p:txBody>
      </p:sp>
      <p:pic>
        <p:nvPicPr>
          <p:cNvPr id="5" name="Picture 4">
            <a:extLst>
              <a:ext uri="{FF2B5EF4-FFF2-40B4-BE49-F238E27FC236}">
                <a16:creationId xmlns:a16="http://schemas.microsoft.com/office/drawing/2014/main" id="{33641377-FBF7-44D7-8F7C-E8F5F81E27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11008924" y="176186"/>
            <a:ext cx="922424" cy="9263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6A8C07B1-6C16-4D4C-A424-04644FD77A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260652" y="408882"/>
            <a:ext cx="1348477" cy="460959"/>
          </a:xfrm>
          <a:prstGeom prst="rect">
            <a:avLst/>
          </a:prstGeom>
          <a:noFill/>
          <a:ln w="9525">
            <a:noFill/>
            <a:miter lim="800000"/>
            <a:headEnd/>
            <a:tailEnd/>
          </a:ln>
        </p:spPr>
      </p:pic>
      <p:sp>
        <p:nvSpPr>
          <p:cNvPr id="13" name="TextovéPole 12">
            <a:extLst>
              <a:ext uri="{FF2B5EF4-FFF2-40B4-BE49-F238E27FC236}">
                <a16:creationId xmlns:a16="http://schemas.microsoft.com/office/drawing/2014/main" id="{2CD2C8EF-3B46-4C1F-B89D-B04AB5E726D0}"/>
              </a:ext>
            </a:extLst>
          </p:cNvPr>
          <p:cNvSpPr txBox="1"/>
          <p:nvPr/>
        </p:nvSpPr>
        <p:spPr>
          <a:xfrm>
            <a:off x="6854" y="579316"/>
            <a:ext cx="12192000" cy="523220"/>
          </a:xfrm>
          <a:prstGeom prst="rect">
            <a:avLst/>
          </a:prstGeom>
          <a:noFill/>
        </p:spPr>
        <p:txBody>
          <a:bodyPr wrap="square">
            <a:spAutoFit/>
          </a:bodyPr>
          <a:lstStyle/>
          <a:p>
            <a:pPr algn="ctr"/>
            <a:r>
              <a:rPr lang="en-US" sz="2800" b="1" dirty="0">
                <a:latin typeface="Corbel" panose="020B0503020204020204" pitchFamily="34" charset="0"/>
              </a:rPr>
              <a:t>Matching of asymptotic solutions</a:t>
            </a:r>
          </a:p>
        </p:txBody>
      </p:sp>
      <mc:AlternateContent xmlns:mc="http://schemas.openxmlformats.org/markup-compatibility/2006" xmlns:a14="http://schemas.microsoft.com/office/drawing/2010/main">
        <mc:Choice Requires="a14">
          <p:sp>
            <p:nvSpPr>
              <p:cNvPr id="8" name="Rectangle 1">
                <a:extLst>
                  <a:ext uri="{FF2B5EF4-FFF2-40B4-BE49-F238E27FC236}">
                    <a16:creationId xmlns:a16="http://schemas.microsoft.com/office/drawing/2014/main" id="{026B7D10-8092-4821-A0E9-D5DBB00FAF6B}"/>
                  </a:ext>
                </a:extLst>
              </p:cNvPr>
              <p:cNvSpPr>
                <a:spLocks noChangeArrowheads="1"/>
              </p:cNvSpPr>
              <p:nvPr/>
            </p:nvSpPr>
            <p:spPr bwMode="auto">
              <a:xfrm>
                <a:off x="260652" y="1640064"/>
                <a:ext cx="3200399" cy="64633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r" eaLnBrk="0" fontAlgn="base" hangingPunct="0">
                  <a:spcBef>
                    <a:spcPct val="0"/>
                  </a:spcBef>
                  <a:spcAft>
                    <a:spcPct val="0"/>
                  </a:spcAft>
                </a:pPr>
                <a14:m>
                  <m:oMath xmlns:m="http://schemas.openxmlformats.org/officeDocument/2006/math">
                    <m:r>
                      <a:rPr kumimoji="0" lang="en-GB" altLang="en-US" b="0" i="1" u="none" strike="noStrike" cap="none" normalizeH="0" baseline="0" dirty="0" smtClean="0">
                        <a:ln>
                          <a:noFill/>
                        </a:ln>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 </m:t>
                    </m:r>
                    <m:sSub>
                      <m:sSubPr>
                        <m:ctrlPr>
                          <a:rPr kumimoji="0" lang="en-US" altLang="en-US" b="0" i="1" u="none" strike="noStrike" cap="none" normalizeH="0" baseline="0" dirty="0" smtClean="0">
                            <a:ln>
                              <a:noFill/>
                            </a:ln>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kumimoji="0" lang="en-GB" altLang="en-US" b="0" i="1" u="none" strike="noStrike" cap="none" normalizeH="0" baseline="0" dirty="0" smtClean="0">
                            <a:ln>
                              <a:noFill/>
                            </a:ln>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𝑙</m:t>
                        </m:r>
                      </m:e>
                      <m:sub>
                        <m:r>
                          <a:rPr kumimoji="0" lang="en-GB" altLang="en-US" b="0" i="1" u="none" strike="noStrike" cap="none" normalizeH="0" baseline="0" dirty="0" smtClean="0">
                            <a:ln>
                              <a:noFill/>
                            </a:ln>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0</m:t>
                        </m:r>
                      </m:sub>
                    </m:sSub>
                  </m:oMath>
                </a14:m>
                <a:r>
                  <a:rPr kumimoji="0" lang="en-GB" altLang="en-US" b="0" i="0" u="none" strike="noStrike" cap="none" normalizeH="0" baseline="0" dirty="0">
                    <a:ln>
                      <a:noFill/>
                    </a:ln>
                    <a:solidFill>
                      <a:srgbClr val="FF0000"/>
                    </a:solidFill>
                    <a:effectLst/>
                    <a:latin typeface="Corbel" panose="020B0503020204020204" pitchFamily="34" charset="0"/>
                    <a:ea typeface="Calibri" panose="020F0502020204030204" pitchFamily="34" charset="0"/>
                    <a:cs typeface="Times New Roman" panose="02020603050405020304" pitchFamily="18" charset="0"/>
                  </a:rPr>
                  <a:t> is the lowest limit of  </a:t>
                </a:r>
                <a14:m>
                  <m:oMath xmlns:m="http://schemas.openxmlformats.org/officeDocument/2006/math">
                    <m:r>
                      <a:rPr kumimoji="0" lang="en-GB" altLang="en-US" b="0" i="1" u="none" strike="noStrike" cap="none" normalizeH="0" baseline="0" dirty="0" smtClean="0">
                        <a:ln>
                          <a:noFill/>
                        </a:ln>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𝑟</m:t>
                    </m:r>
                    <m:r>
                      <a:rPr kumimoji="0" lang="en-GB" altLang="en-US" b="0" i="1" u="none" strike="noStrike" cap="none" normalizeH="0" baseline="0" dirty="0" smtClean="0">
                        <a:ln>
                          <a:noFill/>
                        </a:ln>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kumimoji="0" lang="en-GB" altLang="en-US" b="0" i="0" u="none" strike="noStrike" cap="none" normalizeH="0" baseline="0" dirty="0">
                  <a:ln>
                    <a:noFill/>
                  </a:ln>
                  <a:solidFill>
                    <a:srgbClr val="FF0000"/>
                  </a:solidFill>
                  <a:effectLst/>
                  <a:latin typeface="Corbel" panose="020B0503020204020204" pitchFamily="34" charset="0"/>
                  <a:ea typeface="Calibri" panose="020F0502020204030204" pitchFamily="34" charset="0"/>
                  <a:cs typeface="Times New Roman" panose="02020603050405020304" pitchFamily="18" charset="0"/>
                </a:endParaRPr>
              </a:p>
              <a:p>
                <a:pPr lvl="0" algn="r" eaLnBrk="0" fontAlgn="base" hangingPunct="0">
                  <a:spcBef>
                    <a:spcPct val="0"/>
                  </a:spcBef>
                  <a:spcAft>
                    <a:spcPct val="0"/>
                  </a:spcAft>
                </a:pPr>
                <a:r>
                  <a:rPr kumimoji="0" lang="en-GB" altLang="en-US" b="0" i="0" u="none" strike="noStrike" cap="none" normalizeH="0" baseline="0" dirty="0">
                    <a:ln>
                      <a:noFill/>
                    </a:ln>
                    <a:solidFill>
                      <a:srgbClr val="FF0000"/>
                    </a:solidFill>
                    <a:effectLst/>
                    <a:latin typeface="Corbel" panose="020B0503020204020204" pitchFamily="34" charset="0"/>
                    <a:ea typeface="Calibri" panose="020F0502020204030204" pitchFamily="34" charset="0"/>
                    <a:cs typeface="Times New Roman" panose="02020603050405020304" pitchFamily="18" charset="0"/>
                  </a:rPr>
                  <a:t> at which </a:t>
                </a:r>
                <a14:m>
                  <m:oMath xmlns:m="http://schemas.openxmlformats.org/officeDocument/2006/math">
                    <m:d>
                      <m:dPr>
                        <m:begChr m:val="|"/>
                        <m:endChr m:val="|"/>
                        <m:ctrlPr>
                          <a:rPr kumimoji="0" lang="en-US" altLang="en-US" b="0" i="1" u="none" strike="noStrike" cap="none" normalizeH="0" baseline="0" dirty="0" smtClean="0">
                            <a:ln>
                              <a:noFill/>
                            </a:ln>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kumimoji="0" lang="en-US" altLang="en-US" b="0" i="1" u="none" strike="noStrike" cap="none" normalizeH="0" baseline="0" dirty="0" smtClean="0">
                                <a:ln>
                                  <a:noFill/>
                                </a:ln>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kumimoji="0" lang="en-GB" altLang="en-US" b="1" i="1" u="none" strike="noStrike" cap="none" normalizeH="0" baseline="0" dirty="0" smtClean="0">
                                <a:ln>
                                  <a:noFill/>
                                </a:ln>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𝒖</m:t>
                            </m:r>
                          </m:e>
                          <m:sup>
                            <m:r>
                              <a:rPr kumimoji="0" lang="en-US" altLang="en-US" b="0" i="1" u="none" strike="noStrike" cap="none" normalizeH="0" baseline="0" dirty="0" smtClean="0">
                                <a:ln>
                                  <a:noFill/>
                                </a:ln>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𝑜𝑢𝑡</m:t>
                            </m:r>
                          </m:sup>
                        </m:sSup>
                        <m:r>
                          <a:rPr kumimoji="0" lang="en-US" altLang="en-US" b="0" i="1" u="none" strike="noStrike" cap="none" normalizeH="0" baseline="0" dirty="0" smtClean="0">
                            <a:ln>
                              <a:noFill/>
                            </a:ln>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kumimoji="0" lang="en-US" altLang="en-US" b="1" i="1" u="none" strike="noStrike" cap="none" normalizeH="0" baseline="0" dirty="0" smtClean="0">
                            <a:ln>
                              <a:noFill/>
                            </a:ln>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𝒖</m:t>
                        </m:r>
                      </m:e>
                    </m:d>
                    <m:r>
                      <a:rPr kumimoji="0" lang="en-US" altLang="en-US" b="0" i="1" u="none" strike="noStrike" cap="none" normalizeH="0" baseline="0" dirty="0" smtClean="0">
                        <a:ln>
                          <a:noFill/>
                        </a:ln>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kumimoji="0" lang="en-US" altLang="en-US" b="0" i="1" u="none" strike="noStrike" cap="none" normalizeH="0" baseline="0" dirty="0" smtClean="0">
                        <a:ln>
                          <a:noFill/>
                        </a:ln>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𝑂</m:t>
                    </m:r>
                    <m:r>
                      <a:rPr kumimoji="0" lang="en-US" altLang="en-US" b="0" i="1" u="none" strike="noStrike" cap="none" normalizeH="0" baseline="0" dirty="0" smtClean="0">
                        <a:ln>
                          <a:noFill/>
                        </a:ln>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kumimoji="0" lang="en-US" altLang="en-US" b="0" i="1" u="none" strike="noStrike" cap="none" normalizeH="0" baseline="0" dirty="0" smtClean="0">
                            <a:ln>
                              <a:noFill/>
                            </a:ln>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kumimoji="0" lang="en-US" altLang="en-US" b="0" i="1" u="none" strike="noStrike" cap="none" normalizeH="0" baseline="0" dirty="0" smtClean="0">
                            <a:ln>
                              <a:noFill/>
                            </a:ln>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𝑙</m:t>
                        </m:r>
                      </m:e>
                      <m:sup>
                        <m:r>
                          <a:rPr kumimoji="0" lang="en-US" altLang="en-US" b="0" i="1" u="none" strike="noStrike" cap="none" normalizeH="0" baseline="0" dirty="0" smtClean="0">
                            <a:ln>
                              <a:noFill/>
                            </a:ln>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4</m:t>
                        </m:r>
                      </m:sup>
                    </m:sSup>
                    <m:r>
                      <a:rPr kumimoji="0" lang="en-US" altLang="en-US" b="0" i="1" u="none" strike="noStrike" cap="none" normalizeH="0" baseline="0" dirty="0" smtClean="0">
                        <a:ln>
                          <a:noFill/>
                        </a:ln>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kumimoji="0" lang="en-GB" altLang="en-US" b="0" i="0" u="none" strike="noStrike" cap="none" normalizeH="0" baseline="0" dirty="0">
                    <a:ln>
                      <a:noFill/>
                    </a:ln>
                    <a:solidFill>
                      <a:srgbClr val="FF0000"/>
                    </a:solidFill>
                    <a:effectLst/>
                    <a:latin typeface="Corbel" panose="020B0503020204020204" pitchFamily="34" charset="0"/>
                    <a:ea typeface="Times New Roman" panose="02020603050405020304" pitchFamily="18" charset="0"/>
                    <a:cs typeface="Times New Roman" panose="02020603050405020304" pitchFamily="18" charset="0"/>
                  </a:rPr>
                  <a:t> </a:t>
                </a:r>
                <a:endParaRPr kumimoji="0" lang="en-GB" altLang="en-US" b="0" i="0" u="none" strike="noStrike" cap="none" normalizeH="0" baseline="0" dirty="0">
                  <a:ln>
                    <a:noFill/>
                  </a:ln>
                  <a:solidFill>
                    <a:srgbClr val="FF0000"/>
                  </a:solidFill>
                  <a:effectLst/>
                  <a:latin typeface="Corbel" panose="020B0503020204020204" pitchFamily="34" charset="0"/>
                </a:endParaRPr>
              </a:p>
            </p:txBody>
          </p:sp>
        </mc:Choice>
        <mc:Fallback xmlns="">
          <p:sp>
            <p:nvSpPr>
              <p:cNvPr id="8" name="Rectangle 1">
                <a:extLst>
                  <a:ext uri="{FF2B5EF4-FFF2-40B4-BE49-F238E27FC236}">
                    <a16:creationId xmlns:a16="http://schemas.microsoft.com/office/drawing/2014/main" id="{026B7D10-8092-4821-A0E9-D5DBB00FAF6B}"/>
                  </a:ext>
                </a:extLst>
              </p:cNvPr>
              <p:cNvSpPr>
                <a:spLocks noRot="1" noChangeAspect="1" noMove="1" noResize="1" noEditPoints="1" noAdjustHandles="1" noChangeArrowheads="1" noChangeShapeType="1" noTextEdit="1"/>
              </p:cNvSpPr>
              <p:nvPr/>
            </p:nvSpPr>
            <p:spPr bwMode="auto">
              <a:xfrm>
                <a:off x="260652" y="1640064"/>
                <a:ext cx="3200399" cy="646331"/>
              </a:xfrm>
              <a:prstGeom prst="rect">
                <a:avLst/>
              </a:prstGeom>
              <a:blipFill>
                <a:blip r:embed="rId5"/>
                <a:stretch>
                  <a:fillRect t="-4717" r="-762" b="-1509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2">
                <a:extLst>
                  <a:ext uri="{FF2B5EF4-FFF2-40B4-BE49-F238E27FC236}">
                    <a16:creationId xmlns:a16="http://schemas.microsoft.com/office/drawing/2014/main" id="{34A5325C-953E-45EC-9840-71E169974791}"/>
                  </a:ext>
                </a:extLst>
              </p:cNvPr>
              <p:cNvSpPr>
                <a:spLocks noChangeArrowheads="1"/>
              </p:cNvSpPr>
              <p:nvPr/>
            </p:nvSpPr>
            <p:spPr bwMode="auto">
              <a:xfrm>
                <a:off x="8555043" y="1631759"/>
                <a:ext cx="2915093" cy="68198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14:m>
                  <m:oMath xmlns:m="http://schemas.openxmlformats.org/officeDocument/2006/math">
                    <m:sSub>
                      <m:sSubPr>
                        <m:ctrlPr>
                          <a:rPr kumimoji="0" lang="en-GB" altLang="en-US" b="0" i="1" u="none" strike="noStrike" cap="none" normalizeH="0" baseline="0" dirty="0" smtClean="0">
                            <a:ln>
                              <a:noFill/>
                            </a:ln>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kumimoji="0" lang="en-GB" altLang="en-US" b="0" i="1" u="none" strike="noStrike" cap="none" normalizeH="0" baseline="0" dirty="0" smtClean="0">
                            <a:ln>
                              <a:noFill/>
                            </a:ln>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𝑙</m:t>
                        </m:r>
                      </m:e>
                      <m:sub>
                        <m:r>
                          <a:rPr kumimoji="0" lang="en-GB" altLang="en-US" b="0" i="1" u="none" strike="noStrike" cap="none" normalizeH="0" baseline="0" dirty="0" smtClean="0">
                            <a:ln>
                              <a:noFill/>
                            </a:ln>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0</m:t>
                        </m:r>
                      </m:sub>
                    </m:sSub>
                    <m:sSup>
                      <m:sSupPr>
                        <m:ctrlPr>
                          <a:rPr kumimoji="0" lang="en-US" altLang="en-US" b="0" i="1" u="none" strike="noStrike" cap="none" normalizeH="0" baseline="0" dirty="0" smtClean="0">
                            <a:ln>
                              <a:noFill/>
                            </a:ln>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kumimoji="0" lang="en-GB" altLang="en-US" b="0" i="1" u="none" strike="noStrike" cap="none" normalizeH="0" baseline="0" dirty="0" smtClean="0">
                            <a:ln>
                              <a:noFill/>
                            </a:ln>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𝛿</m:t>
                        </m:r>
                      </m:e>
                      <m:sup>
                        <m:r>
                          <a:rPr kumimoji="0" lang="en-US" altLang="en-US" b="0" i="1" u="none" strike="noStrike" cap="none" normalizeH="0" baseline="0" dirty="0" smtClean="0">
                            <a:ln>
                              <a:noFill/>
                            </a:ln>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−1</m:t>
                        </m:r>
                      </m:sup>
                    </m:sSup>
                  </m:oMath>
                </a14:m>
                <a:r>
                  <a:rPr kumimoji="0" lang="en-GB" altLang="en-US" b="0" i="0" u="none" strike="noStrike" cap="none" normalizeH="0" baseline="0" dirty="0">
                    <a:ln>
                      <a:noFill/>
                    </a:ln>
                    <a:solidFill>
                      <a:srgbClr val="FF0000"/>
                    </a:solidFill>
                    <a:effectLst/>
                    <a:latin typeface="Corbel" panose="020B0503020204020204" pitchFamily="34" charset="0"/>
                    <a:ea typeface="Times New Roman" panose="02020603050405020304" pitchFamily="18" charset="0"/>
                    <a:cs typeface="Times New Roman" panose="02020603050405020304" pitchFamily="18" charset="0"/>
                  </a:rPr>
                  <a:t> is the upper limit of </a:t>
                </a:r>
                <a14:m>
                  <m:oMath xmlns:m="http://schemas.openxmlformats.org/officeDocument/2006/math">
                    <m:r>
                      <a:rPr kumimoji="0" lang="en-GB" altLang="en-US" b="0" i="1" u="none" strike="noStrike" cap="none" normalizeH="0" baseline="0" dirty="0" smtClean="0">
                        <a:ln>
                          <a:noFill/>
                        </a:ln>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𝑅</m:t>
                    </m:r>
                  </m:oMath>
                </a14:m>
                <a:endParaRPr kumimoji="0" lang="en-GB" altLang="en-US" b="0" i="0" u="none" strike="noStrike" cap="none" normalizeH="0" baseline="0" dirty="0">
                  <a:ln>
                    <a:noFill/>
                  </a:ln>
                  <a:solidFill>
                    <a:srgbClr val="FF0000"/>
                  </a:solidFill>
                  <a:effectLst/>
                  <a:latin typeface="Corbel" panose="020B0503020204020204" pitchFamily="34" charset="0"/>
                  <a:ea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kumimoji="0" lang="en-GB" altLang="en-US" b="0" i="0" u="none" strike="noStrike" cap="none" normalizeH="0" baseline="0" dirty="0">
                    <a:ln>
                      <a:noFill/>
                    </a:ln>
                    <a:solidFill>
                      <a:srgbClr val="FF0000"/>
                    </a:solidFill>
                    <a:effectLst/>
                    <a:latin typeface="Corbel" panose="020B0503020204020204" pitchFamily="34" charset="0"/>
                    <a:ea typeface="Times New Roman" panose="02020603050405020304" pitchFamily="18" charset="0"/>
                    <a:cs typeface="Times New Roman" panose="02020603050405020304" pitchFamily="18" charset="0"/>
                  </a:rPr>
                  <a:t> at which </a:t>
                </a:r>
                <a14:m>
                  <m:oMath xmlns:m="http://schemas.openxmlformats.org/officeDocument/2006/math">
                    <m:d>
                      <m:dPr>
                        <m:begChr m:val="|"/>
                        <m:endChr m:val="|"/>
                        <m:ctrlPr>
                          <a:rPr kumimoji="0" lang="en-GB" altLang="en-US" b="0" i="1" u="none" strike="noStrike" cap="none" normalizeH="0" baseline="0" dirty="0" smtClean="0">
                            <a:ln>
                              <a:noFill/>
                            </a:ln>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sSup>
                          <m:sSupPr>
                            <m:ctrlPr>
                              <a:rPr kumimoji="0" lang="en-GB" altLang="en-US" b="0" i="1" u="none" strike="noStrike" cap="none" normalizeH="0" baseline="0" dirty="0" err="1" smtClean="0">
                                <a:ln>
                                  <a:noFill/>
                                </a:ln>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kumimoji="0" lang="en-GB" altLang="en-US" b="1" i="1" u="none" strike="noStrike" cap="none" normalizeH="0" baseline="0" dirty="0" err="1" smtClean="0">
                                <a:ln>
                                  <a:noFill/>
                                </a:ln>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𝒖</m:t>
                            </m:r>
                          </m:e>
                          <m:sup>
                            <m:r>
                              <a:rPr kumimoji="0" lang="en-GB" altLang="en-US" b="0" i="1" u="none" strike="noStrike" cap="none" normalizeH="0" baseline="0" dirty="0" err="1" smtClean="0">
                                <a:ln>
                                  <a:noFill/>
                                </a:ln>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𝑖𝑛</m:t>
                            </m:r>
                          </m:sup>
                        </m:sSup>
                        <m:r>
                          <a:rPr kumimoji="0" lang="en-GB" altLang="en-US" b="0" i="1" u="none" strike="noStrike" cap="none" normalizeH="0" baseline="0" dirty="0" err="1" smtClean="0">
                            <a:ln>
                              <a:noFill/>
                            </a:ln>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kumimoji="0" lang="en-GB" altLang="en-US" b="1" i="1" u="none" strike="noStrike" cap="none" normalizeH="0" baseline="0" dirty="0" err="1" smtClean="0">
                            <a:ln>
                              <a:noFill/>
                            </a:ln>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𝒖</m:t>
                        </m:r>
                      </m:e>
                    </m:d>
                    <m:r>
                      <a:rPr kumimoji="0" lang="en-GB" altLang="en-US" b="0" i="1" u="none" strike="noStrike" cap="none" normalizeH="0" baseline="0" dirty="0" smtClean="0">
                        <a:ln>
                          <a:noFill/>
                        </a:ln>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kumimoji="0" lang="en-GB" altLang="en-US" b="0" i="1" u="none" strike="noStrike" cap="none" normalizeH="0" baseline="0" dirty="0" smtClean="0">
                        <a:ln>
                          <a:noFill/>
                        </a:ln>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𝑂</m:t>
                    </m:r>
                    <m:d>
                      <m:dPr>
                        <m:ctrlPr>
                          <a:rPr kumimoji="0" lang="en-GB" altLang="en-US" b="0" i="1" u="none" strike="noStrike" cap="none" normalizeH="0" baseline="0" dirty="0" smtClean="0">
                            <a:ln>
                              <a:noFill/>
                            </a:ln>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sSup>
                          <m:sSupPr>
                            <m:ctrlPr>
                              <a:rPr kumimoji="0" lang="en-GB" altLang="en-US" b="0" i="1" u="none" strike="noStrike" cap="none" normalizeH="0" baseline="0" dirty="0" smtClean="0">
                                <a:ln>
                                  <a:noFill/>
                                </a:ln>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kumimoji="0" lang="en-GB" altLang="en-US" b="0" i="1" u="none" strike="noStrike" cap="none" normalizeH="0" baseline="0" dirty="0" smtClean="0">
                                <a:ln>
                                  <a:noFill/>
                                </a:ln>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𝛿</m:t>
                            </m:r>
                          </m:e>
                          <m:sup>
                            <m:r>
                              <a:rPr kumimoji="0" lang="en-GB" altLang="en-US" b="0" i="1" u="none" strike="noStrike" cap="none" normalizeH="0" baseline="0" dirty="0" smtClean="0">
                                <a:ln>
                                  <a:noFill/>
                                </a:ln>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e>
                    </m:d>
                  </m:oMath>
                </a14:m>
                <a:endParaRPr kumimoji="0" lang="en-US" altLang="en-US" b="0" i="0" u="none" strike="noStrike" cap="none" normalizeH="0" baseline="0" dirty="0">
                  <a:ln>
                    <a:noFill/>
                  </a:ln>
                  <a:solidFill>
                    <a:srgbClr val="FF0000"/>
                  </a:solidFill>
                  <a:effectLst/>
                  <a:latin typeface="Corbel" panose="020B0503020204020204" pitchFamily="34" charset="0"/>
                </a:endParaRPr>
              </a:p>
            </p:txBody>
          </p:sp>
        </mc:Choice>
        <mc:Fallback xmlns="">
          <p:sp>
            <p:nvSpPr>
              <p:cNvPr id="10" name="Rectangle 2">
                <a:extLst>
                  <a:ext uri="{FF2B5EF4-FFF2-40B4-BE49-F238E27FC236}">
                    <a16:creationId xmlns:a16="http://schemas.microsoft.com/office/drawing/2014/main" id="{34A5325C-953E-45EC-9840-71E169974791}"/>
                  </a:ext>
                </a:extLst>
              </p:cNvPr>
              <p:cNvSpPr>
                <a:spLocks noRot="1" noChangeAspect="1" noMove="1" noResize="1" noEditPoints="1" noAdjustHandles="1" noChangeArrowheads="1" noChangeShapeType="1" noTextEdit="1"/>
              </p:cNvSpPr>
              <p:nvPr/>
            </p:nvSpPr>
            <p:spPr bwMode="auto">
              <a:xfrm>
                <a:off x="8555043" y="1631759"/>
                <a:ext cx="2915093" cy="681982"/>
              </a:xfrm>
              <a:prstGeom prst="rect">
                <a:avLst/>
              </a:prstGeom>
              <a:blipFill>
                <a:blip r:embed="rId6"/>
                <a:stretch>
                  <a:fillRect t="-4464" b="-1160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ovéPole 11">
                <a:extLst>
                  <a:ext uri="{FF2B5EF4-FFF2-40B4-BE49-F238E27FC236}">
                    <a16:creationId xmlns:a16="http://schemas.microsoft.com/office/drawing/2014/main" id="{13C5A416-3A93-4368-B10D-4DB7AF26B638}"/>
                  </a:ext>
                </a:extLst>
              </p:cNvPr>
              <p:cNvSpPr txBox="1"/>
              <p:nvPr/>
            </p:nvSpPr>
            <p:spPr>
              <a:xfrm>
                <a:off x="4105656" y="1722404"/>
                <a:ext cx="3974211" cy="476925"/>
              </a:xfrm>
              <a:prstGeom prst="rect">
                <a:avLst/>
              </a:prstGeom>
              <a:solidFill>
                <a:srgbClr val="FF0000"/>
              </a:solidFill>
            </p:spPr>
            <p:txBody>
              <a:bodyPr wrap="square">
                <a:spAutoFit/>
              </a:bodyPr>
              <a:lstStyle/>
              <a:p>
                <a:pPr algn="ctr"/>
                <a14:m>
                  <m:oMath xmlns:m="http://schemas.openxmlformats.org/officeDocument/2006/math">
                    <m:sSub>
                      <m:sSubPr>
                        <m:ctrlPr>
                          <a:rPr lang="en-US" b="1" i="1" smtClean="0">
                            <a:solidFill>
                              <a:schemeClr val="bg1"/>
                            </a:solidFill>
                            <a:latin typeface="Cambria Math" panose="02040503050406030204" pitchFamily="18" charset="0"/>
                          </a:rPr>
                        </m:ctrlPr>
                      </m:sSubPr>
                      <m:e>
                        <m:d>
                          <m:dPr>
                            <m:begChr m:val=""/>
                            <m:endChr m:val="|"/>
                            <m:ctrlPr>
                              <a:rPr lang="en-US" b="1" i="1">
                                <a:solidFill>
                                  <a:schemeClr val="bg1"/>
                                </a:solidFill>
                                <a:latin typeface="Cambria Math" panose="02040503050406030204" pitchFamily="18" charset="0"/>
                              </a:rPr>
                            </m:ctrlPr>
                          </m:dPr>
                          <m:e>
                            <m:sSup>
                              <m:sSupPr>
                                <m:ctrlPr>
                                  <a:rPr lang="en-US" b="1" i="1">
                                    <a:solidFill>
                                      <a:schemeClr val="bg1"/>
                                    </a:solidFill>
                                    <a:latin typeface="Cambria Math" panose="02040503050406030204" pitchFamily="18" charset="0"/>
                                  </a:rPr>
                                </m:ctrlPr>
                              </m:sSupPr>
                              <m:e>
                                <m:r>
                                  <a:rPr lang="en-US" b="1" i="1">
                                    <a:solidFill>
                                      <a:schemeClr val="bg1"/>
                                    </a:solidFill>
                                    <a:latin typeface="Cambria Math" panose="02040503050406030204" pitchFamily="18" charset="0"/>
                                  </a:rPr>
                                  <m:t>𝒕</m:t>
                                </m:r>
                              </m:e>
                              <m:sup>
                                <m:r>
                                  <a:rPr lang="en-US" b="0" i="1">
                                    <a:solidFill>
                                      <a:schemeClr val="bg1"/>
                                    </a:solidFill>
                                    <a:latin typeface="Cambria Math" panose="02040503050406030204" pitchFamily="18" charset="0"/>
                                  </a:rPr>
                                  <m:t>𝑜𝑢𝑡</m:t>
                                </m:r>
                                <m:r>
                                  <a:rPr lang="en-US" b="0" i="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𝐼</m:t>
                                </m:r>
                                <m: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𝐼𝐼</m:t>
                                </m:r>
                              </m:sup>
                            </m:sSup>
                          </m:e>
                        </m:d>
                      </m:e>
                      <m:sub>
                        <m:sSup>
                          <m:sSupPr>
                            <m:ctrlPr>
                              <a:rPr lang="en-US" b="1" i="1">
                                <a:solidFill>
                                  <a:schemeClr val="bg1"/>
                                </a:solidFill>
                                <a:latin typeface="Cambria Math" panose="02040503050406030204" pitchFamily="18" charset="0"/>
                              </a:rPr>
                            </m:ctrlPr>
                          </m:sSupPr>
                          <m:e>
                            <m:r>
                              <a:rPr lang="en-US" b="0" i="1">
                                <a:solidFill>
                                  <a:schemeClr val="bg1"/>
                                </a:solidFill>
                                <a:latin typeface="Cambria Math" panose="02040503050406030204" pitchFamily="18" charset="0"/>
                              </a:rPr>
                              <m:t>𝑟</m:t>
                            </m:r>
                          </m:e>
                          <m:sup>
                            <m:r>
                              <a:rPr lang="en-US" b="0" i="0">
                                <a:solidFill>
                                  <a:schemeClr val="bg1"/>
                                </a:solidFill>
                                <a:latin typeface="Cambria Math" panose="02040503050406030204" pitchFamily="18" charset="0"/>
                              </a:rPr>
                              <m:t>′</m:t>
                            </m:r>
                          </m:sup>
                        </m:sSup>
                        <m:r>
                          <a:rPr lang="en-US" b="0" i="0">
                            <a:solidFill>
                              <a:schemeClr val="bg1"/>
                            </a:solidFill>
                            <a:latin typeface="Cambria Math" panose="02040503050406030204" pitchFamily="18" charset="0"/>
                          </a:rPr>
                          <m:t>=</m:t>
                        </m:r>
                        <m:sSub>
                          <m:sSubPr>
                            <m:ctrlPr>
                              <a:rPr lang="en-US" b="0" i="1">
                                <a:solidFill>
                                  <a:schemeClr val="bg1"/>
                                </a:solidFill>
                                <a:latin typeface="Cambria Math" panose="02040503050406030204" pitchFamily="18" charset="0"/>
                              </a:rPr>
                            </m:ctrlPr>
                          </m:sSubPr>
                          <m:e>
                            <m:r>
                              <a:rPr lang="en-US" b="0" i="1">
                                <a:solidFill>
                                  <a:schemeClr val="bg1"/>
                                </a:solidFill>
                                <a:latin typeface="Cambria Math" panose="02040503050406030204" pitchFamily="18" charset="0"/>
                              </a:rPr>
                              <m:t>𝑙</m:t>
                            </m:r>
                          </m:e>
                          <m:sub>
                            <m:r>
                              <a:rPr lang="en-US" b="0" i="0">
                                <a:solidFill>
                                  <a:schemeClr val="bg1"/>
                                </a:solidFill>
                                <a:latin typeface="Cambria Math" panose="02040503050406030204" pitchFamily="18" charset="0"/>
                              </a:rPr>
                              <m:t>0</m:t>
                            </m:r>
                          </m:sub>
                        </m:sSub>
                      </m:sub>
                    </m:sSub>
                    <m:r>
                      <a:rPr lang="en-US" b="0" i="0">
                        <a:solidFill>
                          <a:schemeClr val="bg1"/>
                        </a:solidFill>
                        <a:latin typeface="Cambria Math" panose="02040503050406030204" pitchFamily="18" charset="0"/>
                      </a:rPr>
                      <m:t>≈</m:t>
                    </m:r>
                    <m:sSub>
                      <m:sSubPr>
                        <m:ctrlPr>
                          <a:rPr lang="en-US" b="0" i="1">
                            <a:solidFill>
                              <a:schemeClr val="bg1"/>
                            </a:solidFill>
                            <a:latin typeface="Cambria Math" panose="02040503050406030204" pitchFamily="18" charset="0"/>
                          </a:rPr>
                        </m:ctrlPr>
                      </m:sSubPr>
                      <m:e>
                        <m:d>
                          <m:dPr>
                            <m:begChr m:val=""/>
                            <m:endChr m:val="|"/>
                            <m:ctrlPr>
                              <a:rPr lang="en-US" b="0" i="1">
                                <a:solidFill>
                                  <a:schemeClr val="bg1"/>
                                </a:solidFill>
                                <a:latin typeface="Cambria Math" panose="02040503050406030204" pitchFamily="18" charset="0"/>
                              </a:rPr>
                            </m:ctrlPr>
                          </m:dPr>
                          <m:e>
                            <m:sSup>
                              <m:sSupPr>
                                <m:ctrlPr>
                                  <a:rPr lang="en-US" b="0" i="1">
                                    <a:solidFill>
                                      <a:schemeClr val="bg1"/>
                                    </a:solidFill>
                                    <a:latin typeface="Cambria Math" panose="02040503050406030204" pitchFamily="18" charset="0"/>
                                  </a:rPr>
                                </m:ctrlPr>
                              </m:sSupPr>
                              <m:e>
                                <m:r>
                                  <a:rPr lang="en-US" b="1" i="1">
                                    <a:solidFill>
                                      <a:schemeClr val="bg1"/>
                                    </a:solidFill>
                                    <a:latin typeface="Cambria Math" panose="02040503050406030204" pitchFamily="18" charset="0"/>
                                  </a:rPr>
                                  <m:t>𝒕</m:t>
                                </m:r>
                              </m:e>
                              <m:sup>
                                <m:r>
                                  <a:rPr lang="en-US" b="0" i="1">
                                    <a:solidFill>
                                      <a:schemeClr val="bg1"/>
                                    </a:solidFill>
                                    <a:latin typeface="Cambria Math" panose="02040503050406030204" pitchFamily="18" charset="0"/>
                                  </a:rPr>
                                  <m:t>𝑖𝑛</m:t>
                                </m:r>
                                <m:r>
                                  <a:rPr lang="en-US" b="0" i="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𝐼</m:t>
                                </m:r>
                                <m: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𝐼𝐼</m:t>
                                </m:r>
                              </m:sup>
                            </m:sSup>
                          </m:e>
                        </m:d>
                      </m:e>
                      <m:sub>
                        <m:r>
                          <a:rPr lang="en-US" b="0" i="1">
                            <a:solidFill>
                              <a:schemeClr val="bg1"/>
                            </a:solidFill>
                            <a:latin typeface="Cambria Math" panose="02040503050406030204" pitchFamily="18" charset="0"/>
                          </a:rPr>
                          <m:t>𝑅</m:t>
                        </m:r>
                        <m:r>
                          <a:rPr lang="en-US" b="0" i="0">
                            <a:solidFill>
                              <a:schemeClr val="bg1"/>
                            </a:solidFill>
                            <a:latin typeface="Cambria Math" panose="02040503050406030204" pitchFamily="18" charset="0"/>
                          </a:rPr>
                          <m:t>=</m:t>
                        </m:r>
                        <m:f>
                          <m:fPr>
                            <m:type m:val="lin"/>
                            <m:ctrlPr>
                              <a:rPr lang="en-US" b="0" i="1">
                                <a:solidFill>
                                  <a:schemeClr val="bg1"/>
                                </a:solidFill>
                                <a:latin typeface="Cambria Math" panose="02040503050406030204" pitchFamily="18" charset="0"/>
                              </a:rPr>
                            </m:ctrlPr>
                          </m:fPr>
                          <m:num>
                            <m:sSub>
                              <m:sSubPr>
                                <m:ctrlPr>
                                  <a:rPr lang="en-US" b="0" i="1">
                                    <a:solidFill>
                                      <a:schemeClr val="bg1"/>
                                    </a:solidFill>
                                    <a:latin typeface="Cambria Math" panose="02040503050406030204" pitchFamily="18" charset="0"/>
                                  </a:rPr>
                                </m:ctrlPr>
                              </m:sSubPr>
                              <m:e>
                                <m:r>
                                  <a:rPr lang="en-US" b="0" i="1">
                                    <a:solidFill>
                                      <a:schemeClr val="bg1"/>
                                    </a:solidFill>
                                    <a:latin typeface="Cambria Math" panose="02040503050406030204" pitchFamily="18" charset="0"/>
                                  </a:rPr>
                                  <m:t>𝑙</m:t>
                                </m:r>
                              </m:e>
                              <m:sub>
                                <m:r>
                                  <a:rPr lang="en-US" b="0" i="0">
                                    <a:solidFill>
                                      <a:schemeClr val="bg1"/>
                                    </a:solidFill>
                                    <a:latin typeface="Cambria Math" panose="02040503050406030204" pitchFamily="18" charset="0"/>
                                  </a:rPr>
                                  <m:t>0</m:t>
                                </m:r>
                              </m:sub>
                            </m:sSub>
                          </m:num>
                          <m:den>
                            <m:r>
                              <a:rPr lang="en-US" b="0" i="1">
                                <a:solidFill>
                                  <a:schemeClr val="bg1"/>
                                </a:solidFill>
                                <a:latin typeface="Cambria Math" panose="02040503050406030204" pitchFamily="18" charset="0"/>
                              </a:rPr>
                              <m:t>𝛿</m:t>
                            </m:r>
                          </m:den>
                        </m:f>
                      </m:sub>
                    </m:sSub>
                  </m:oMath>
                </a14:m>
                <a:r>
                  <a:rPr lang="en-US" dirty="0">
                    <a:solidFill>
                      <a:schemeClr val="bg1"/>
                    </a:solidFill>
                  </a:rPr>
                  <a:t> for </a:t>
                </a:r>
                <a14:m>
                  <m:oMath xmlns:m="http://schemas.openxmlformats.org/officeDocument/2006/math">
                    <m:sSup>
                      <m:sSupPr>
                        <m:ctrlPr>
                          <a:rPr lang="en-US" i="1" smtClean="0">
                            <a:solidFill>
                              <a:schemeClr val="bg1"/>
                            </a:solidFill>
                            <a:latin typeface="Cambria Math" panose="02040503050406030204" pitchFamily="18" charset="0"/>
                          </a:rPr>
                        </m:ctrlPr>
                      </m:sSupPr>
                      <m:e>
                        <m:r>
                          <a:rPr lang="en-US" i="1">
                            <a:solidFill>
                              <a:schemeClr val="bg1"/>
                            </a:solidFill>
                            <a:latin typeface="Cambria Math" panose="02040503050406030204" pitchFamily="18" charset="0"/>
                          </a:rPr>
                          <m:t>𝜃</m:t>
                        </m:r>
                      </m:e>
                      <m:sup>
                        <m:r>
                          <a:rPr lang="en-US" i="0">
                            <a:solidFill>
                              <a:schemeClr val="bg1"/>
                            </a:solidFill>
                            <a:latin typeface="Cambria Math" panose="02040503050406030204" pitchFamily="18" charset="0"/>
                          </a:rPr>
                          <m:t>′</m:t>
                        </m:r>
                      </m:sup>
                    </m:sSup>
                    <m:r>
                      <a:rPr lang="en-US" i="0">
                        <a:solidFill>
                          <a:schemeClr val="bg1"/>
                        </a:solidFill>
                        <a:latin typeface="Cambria Math" panose="02040503050406030204" pitchFamily="18" charset="0"/>
                      </a:rPr>
                      <m:t>≈</m:t>
                    </m:r>
                    <m:r>
                      <a:rPr lang="en-US" i="1">
                        <a:solidFill>
                          <a:schemeClr val="bg1"/>
                        </a:solidFill>
                        <a:latin typeface="Cambria Math" panose="02040503050406030204" pitchFamily="18" charset="0"/>
                      </a:rPr>
                      <m:t>𝜃</m:t>
                    </m:r>
                  </m:oMath>
                </a14:m>
                <a:endParaRPr lang="en-US" dirty="0">
                  <a:solidFill>
                    <a:schemeClr val="bg1"/>
                  </a:solidFill>
                </a:endParaRPr>
              </a:p>
            </p:txBody>
          </p:sp>
        </mc:Choice>
        <mc:Fallback xmlns="">
          <p:sp>
            <p:nvSpPr>
              <p:cNvPr id="12" name="TextovéPole 11">
                <a:extLst>
                  <a:ext uri="{FF2B5EF4-FFF2-40B4-BE49-F238E27FC236}">
                    <a16:creationId xmlns:a16="http://schemas.microsoft.com/office/drawing/2014/main" id="{13C5A416-3A93-4368-B10D-4DB7AF26B638}"/>
                  </a:ext>
                </a:extLst>
              </p:cNvPr>
              <p:cNvSpPr txBox="1">
                <a:spLocks noRot="1" noChangeAspect="1" noMove="1" noResize="1" noEditPoints="1" noAdjustHandles="1" noChangeArrowheads="1" noChangeShapeType="1" noTextEdit="1"/>
              </p:cNvSpPr>
              <p:nvPr/>
            </p:nvSpPr>
            <p:spPr>
              <a:xfrm>
                <a:off x="4105656" y="1722404"/>
                <a:ext cx="3974211" cy="476925"/>
              </a:xfrm>
              <a:prstGeom prst="rect">
                <a:avLst/>
              </a:prstGeom>
              <a:blipFill>
                <a:blip r:embed="rId7"/>
                <a:stretch>
                  <a:fillRect t="-132051" b="-1820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ovéPole 15">
                <a:extLst>
                  <a:ext uri="{FF2B5EF4-FFF2-40B4-BE49-F238E27FC236}">
                    <a16:creationId xmlns:a16="http://schemas.microsoft.com/office/drawing/2014/main" id="{5AD97B12-21BE-4B70-9D10-AD4B1FE2D97D}"/>
                  </a:ext>
                </a:extLst>
              </p:cNvPr>
              <p:cNvSpPr txBox="1"/>
              <p:nvPr/>
            </p:nvSpPr>
            <p:spPr>
              <a:xfrm>
                <a:off x="2142454" y="2770993"/>
                <a:ext cx="7920801" cy="513089"/>
              </a:xfrm>
              <a:prstGeom prst="rect">
                <a:avLst/>
              </a:prstGeom>
              <a:noFill/>
            </p:spPr>
            <p:txBody>
              <a:bodyPr wrap="square">
                <a:spAutoFit/>
              </a:bodyPr>
              <a:lstStyle/>
              <a:p>
                <a:pPr algn="ctr"/>
                <a14:m>
                  <m:oMath xmlns:m="http://schemas.openxmlformats.org/officeDocument/2006/math">
                    <m:sSub>
                      <m:sSubPr>
                        <m:ctrlPr>
                          <a:rPr lang="en-US" i="1" smtClean="0">
                            <a:solidFill>
                              <a:srgbClr val="836967"/>
                            </a:solidFill>
                            <a:latin typeface="Cambria Math" panose="02040503050406030204" pitchFamily="18" charset="0"/>
                          </a:rPr>
                        </m:ctrlPr>
                      </m:sSubPr>
                      <m:e>
                        <m:d>
                          <m:dPr>
                            <m:begChr m:val=""/>
                            <m:endChr m:val="|"/>
                            <m:ctrlPr>
                              <a:rPr lang="en-US" i="1">
                                <a:solidFill>
                                  <a:srgbClr val="836967"/>
                                </a:solidFill>
                                <a:latin typeface="Cambria Math" panose="02040503050406030204" pitchFamily="18" charset="0"/>
                              </a:rPr>
                            </m:ctrlPr>
                          </m:dPr>
                          <m:e>
                            <m:sSubSup>
                              <m:sSubSupPr>
                                <m:ctrlPr>
                                  <a:rPr lang="en-US" i="1">
                                    <a:solidFill>
                                      <a:srgbClr val="836967"/>
                                    </a:solidFill>
                                    <a:latin typeface="Cambria Math" panose="02040503050406030204" pitchFamily="18" charset="0"/>
                                  </a:rPr>
                                </m:ctrlPr>
                              </m:sSubSupPr>
                              <m:e>
                                <m:r>
                                  <a:rPr lang="en-US" i="1">
                                    <a:latin typeface="Cambria Math" panose="02040503050406030204" pitchFamily="18" charset="0"/>
                                  </a:rPr>
                                  <m:t>𝜎</m:t>
                                </m:r>
                              </m:e>
                              <m:sub>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𝑟</m:t>
                                    </m:r>
                                  </m:e>
                                  <m:sup>
                                    <m:r>
                                      <a:rPr lang="en-US" i="0">
                                        <a:latin typeface="Cambria Math" panose="02040503050406030204" pitchFamily="18" charset="0"/>
                                      </a:rPr>
                                      <m:t>′</m:t>
                                    </m:r>
                                  </m:sup>
                                </m:sSup>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𝑟</m:t>
                                    </m:r>
                                  </m:e>
                                  <m:sup>
                                    <m:r>
                                      <a:rPr lang="en-US" i="0">
                                        <a:latin typeface="Cambria Math" panose="02040503050406030204" pitchFamily="18" charset="0"/>
                                      </a:rPr>
                                      <m:t>′</m:t>
                                    </m:r>
                                  </m:sup>
                                </m:sSup>
                              </m:sub>
                              <m:sup>
                                <m:r>
                                  <a:rPr lang="en-US" i="1">
                                    <a:latin typeface="Cambria Math" panose="02040503050406030204" pitchFamily="18" charset="0"/>
                                  </a:rPr>
                                  <m:t>𝑜𝑢𝑡</m:t>
                                </m:r>
                                <m:r>
                                  <a:rPr lang="en-US" i="0">
                                    <a:latin typeface="Cambria Math" panose="02040503050406030204" pitchFamily="18" charset="0"/>
                                  </a:rPr>
                                  <m:t>,</m:t>
                                </m:r>
                                <m:r>
                                  <a:rPr lang="en-US" b="0" i="1" smtClean="0">
                                    <a:latin typeface="Cambria Math" panose="02040503050406030204" pitchFamily="18" charset="0"/>
                                  </a:rPr>
                                  <m:t>𝐼</m:t>
                                </m:r>
                                <m:r>
                                  <a:rPr lang="en-US" b="0" i="1" smtClean="0">
                                    <a:latin typeface="Cambria Math" panose="02040503050406030204" pitchFamily="18" charset="0"/>
                                  </a:rPr>
                                  <m:t>,</m:t>
                                </m:r>
                                <m:r>
                                  <a:rPr lang="en-US" b="0" i="1" smtClean="0">
                                    <a:latin typeface="Cambria Math" panose="02040503050406030204" pitchFamily="18" charset="0"/>
                                  </a:rPr>
                                  <m:t>𝐼𝐼</m:t>
                                </m:r>
                              </m:sup>
                            </m:sSubSup>
                          </m:e>
                        </m:d>
                      </m:e>
                      <m:sub>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𝑟</m:t>
                            </m:r>
                          </m:e>
                          <m:sup>
                            <m:r>
                              <a:rPr lang="en-US" i="0">
                                <a:latin typeface="Cambria Math" panose="02040503050406030204" pitchFamily="18" charset="0"/>
                              </a:rPr>
                              <m:t>′</m:t>
                            </m:r>
                          </m:sup>
                        </m:sSup>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𝑙</m:t>
                            </m:r>
                          </m:e>
                          <m:sub>
                            <m:r>
                              <a:rPr lang="en-US" i="0">
                                <a:latin typeface="Cambria Math" panose="02040503050406030204" pitchFamily="18" charset="0"/>
                              </a:rPr>
                              <m:t>0</m:t>
                            </m:r>
                          </m:sub>
                        </m:sSub>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d>
                          <m:dPr>
                            <m:begChr m:val=""/>
                            <m:endChr m:val="|"/>
                            <m:ctrlPr>
                              <a:rPr lang="en-US" i="1">
                                <a:solidFill>
                                  <a:srgbClr val="836967"/>
                                </a:solidFill>
                                <a:latin typeface="Cambria Math" panose="02040503050406030204" pitchFamily="18" charset="0"/>
                              </a:rPr>
                            </m:ctrlPr>
                          </m:dPr>
                          <m:e>
                            <m:sSubSup>
                              <m:sSubSupPr>
                                <m:ctrlPr>
                                  <a:rPr lang="en-US" i="1">
                                    <a:solidFill>
                                      <a:srgbClr val="836967"/>
                                    </a:solidFill>
                                    <a:latin typeface="Cambria Math" panose="02040503050406030204" pitchFamily="18" charset="0"/>
                                  </a:rPr>
                                </m:ctrlPr>
                              </m:sSubSupPr>
                              <m:e>
                                <m:r>
                                  <a:rPr lang="en-US" i="1">
                                    <a:latin typeface="Cambria Math" panose="02040503050406030204" pitchFamily="18" charset="0"/>
                                  </a:rPr>
                                  <m:t>𝜎</m:t>
                                </m:r>
                              </m:e>
                              <m:sub>
                                <m:r>
                                  <a:rPr lang="en-US" i="1">
                                    <a:latin typeface="Cambria Math" panose="02040503050406030204" pitchFamily="18" charset="0"/>
                                  </a:rPr>
                                  <m:t>𝑟𝑟</m:t>
                                </m:r>
                              </m:sub>
                              <m:sup>
                                <m:r>
                                  <a:rPr lang="en-US" i="1">
                                    <a:latin typeface="Cambria Math" panose="02040503050406030204" pitchFamily="18" charset="0"/>
                                  </a:rPr>
                                  <m:t>𝑖𝑛</m:t>
                                </m:r>
                                <m:r>
                                  <a:rPr lang="en-US" i="0">
                                    <a:latin typeface="Cambria Math" panose="02040503050406030204" pitchFamily="18" charset="0"/>
                                  </a:rPr>
                                  <m:t>,</m:t>
                                </m:r>
                                <m:r>
                                  <a:rPr lang="en-US" b="0" i="1" smtClean="0">
                                    <a:latin typeface="Cambria Math" panose="02040503050406030204" pitchFamily="18" charset="0"/>
                                  </a:rPr>
                                  <m:t>𝐼</m:t>
                                </m:r>
                                <m:r>
                                  <a:rPr lang="en-US" b="0" i="1" smtClean="0">
                                    <a:latin typeface="Cambria Math" panose="02040503050406030204" pitchFamily="18" charset="0"/>
                                  </a:rPr>
                                  <m:t>,</m:t>
                                </m:r>
                                <m:r>
                                  <a:rPr lang="en-US" b="0" i="1" smtClean="0">
                                    <a:latin typeface="Cambria Math" panose="02040503050406030204" pitchFamily="18" charset="0"/>
                                  </a:rPr>
                                  <m:t>𝐼𝐼</m:t>
                                </m:r>
                              </m:sup>
                            </m:sSubSup>
                          </m:e>
                        </m:d>
                      </m:e>
                      <m:sub>
                        <m:r>
                          <a:rPr lang="en-US" i="1">
                            <a:latin typeface="Cambria Math" panose="02040503050406030204" pitchFamily="18" charset="0"/>
                          </a:rPr>
                          <m:t>𝑅</m:t>
                        </m:r>
                        <m:r>
                          <a:rPr lang="en-US" i="0">
                            <a:latin typeface="Cambria Math" panose="02040503050406030204" pitchFamily="18" charset="0"/>
                          </a:rPr>
                          <m:t>=</m:t>
                        </m:r>
                        <m:f>
                          <m:fPr>
                            <m:type m:val="lin"/>
                            <m:ctrlPr>
                              <a:rPr lang="en-US" i="1">
                                <a:latin typeface="Cambria Math" panose="02040503050406030204" pitchFamily="18" charset="0"/>
                              </a:rPr>
                            </m:ctrlPr>
                          </m:fPr>
                          <m:num>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𝑙</m:t>
                                </m:r>
                              </m:e>
                              <m:sub>
                                <m:r>
                                  <a:rPr lang="en-US" i="0">
                                    <a:latin typeface="Cambria Math" panose="02040503050406030204" pitchFamily="18" charset="0"/>
                                  </a:rPr>
                                  <m:t>0</m:t>
                                </m:r>
                              </m:sub>
                            </m:sSub>
                          </m:num>
                          <m:den>
                            <m:r>
                              <a:rPr lang="en-US" i="1">
                                <a:latin typeface="Cambria Math" panose="02040503050406030204" pitchFamily="18" charset="0"/>
                              </a:rPr>
                              <m:t>𝛿</m:t>
                            </m:r>
                          </m:den>
                        </m:f>
                      </m:sub>
                    </m:sSub>
                  </m:oMath>
                </a14:m>
                <a:r>
                  <a:rPr lang="en-US" dirty="0"/>
                  <a:t> and </a:t>
                </a:r>
                <a14:m>
                  <m:oMath xmlns:m="http://schemas.openxmlformats.org/officeDocument/2006/math">
                    <m:sSub>
                      <m:sSubPr>
                        <m:ctrlPr>
                          <a:rPr lang="en-US" i="1" smtClean="0">
                            <a:solidFill>
                              <a:srgbClr val="836967"/>
                            </a:solidFill>
                            <a:latin typeface="Cambria Math" panose="02040503050406030204" pitchFamily="18" charset="0"/>
                          </a:rPr>
                        </m:ctrlPr>
                      </m:sSubPr>
                      <m:e>
                        <m:d>
                          <m:dPr>
                            <m:begChr m:val=""/>
                            <m:endChr m:val="|"/>
                            <m:ctrlPr>
                              <a:rPr lang="en-US" i="1">
                                <a:solidFill>
                                  <a:srgbClr val="836967"/>
                                </a:solidFill>
                                <a:latin typeface="Cambria Math" panose="02040503050406030204" pitchFamily="18" charset="0"/>
                              </a:rPr>
                            </m:ctrlPr>
                          </m:dPr>
                          <m:e>
                            <m:sSubSup>
                              <m:sSubSupPr>
                                <m:ctrlPr>
                                  <a:rPr lang="en-US" i="1">
                                    <a:solidFill>
                                      <a:srgbClr val="836967"/>
                                    </a:solidFill>
                                    <a:latin typeface="Cambria Math" panose="02040503050406030204" pitchFamily="18" charset="0"/>
                                  </a:rPr>
                                </m:ctrlPr>
                              </m:sSubSupPr>
                              <m:e>
                                <m:r>
                                  <a:rPr lang="en-US" i="1">
                                    <a:latin typeface="Cambria Math" panose="02040503050406030204" pitchFamily="18" charset="0"/>
                                  </a:rPr>
                                  <m:t>𝜎</m:t>
                                </m:r>
                              </m:e>
                              <m:sub>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𝑟</m:t>
                                    </m:r>
                                  </m:e>
                                  <m:sup>
                                    <m:r>
                                      <a:rPr lang="en-US" i="0">
                                        <a:latin typeface="Cambria Math" panose="02040503050406030204" pitchFamily="18" charset="0"/>
                                      </a:rPr>
                                      <m:t>′</m:t>
                                    </m:r>
                                  </m:sup>
                                </m:sSup>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𝜃</m:t>
                                    </m:r>
                                  </m:e>
                                  <m:sup>
                                    <m:r>
                                      <a:rPr lang="en-US" i="0">
                                        <a:latin typeface="Cambria Math" panose="02040503050406030204" pitchFamily="18" charset="0"/>
                                      </a:rPr>
                                      <m:t>′</m:t>
                                    </m:r>
                                  </m:sup>
                                </m:sSup>
                              </m:sub>
                              <m:sup>
                                <m:r>
                                  <a:rPr lang="en-US" i="1">
                                    <a:latin typeface="Cambria Math" panose="02040503050406030204" pitchFamily="18" charset="0"/>
                                  </a:rPr>
                                  <m:t>𝑜𝑢𝑡</m:t>
                                </m:r>
                                <m:r>
                                  <a:rPr lang="en-US" i="0">
                                    <a:latin typeface="Cambria Math" panose="02040503050406030204" pitchFamily="18" charset="0"/>
                                  </a:rPr>
                                  <m:t>,</m:t>
                                </m:r>
                                <m:r>
                                  <a:rPr lang="en-US" b="0" i="1" smtClean="0">
                                    <a:latin typeface="Cambria Math" panose="02040503050406030204" pitchFamily="18" charset="0"/>
                                  </a:rPr>
                                  <m:t>𝐼</m:t>
                                </m:r>
                                <m:r>
                                  <a:rPr lang="en-US" b="0" i="1" smtClean="0">
                                    <a:latin typeface="Cambria Math" panose="02040503050406030204" pitchFamily="18" charset="0"/>
                                  </a:rPr>
                                  <m:t>,</m:t>
                                </m:r>
                                <m:r>
                                  <a:rPr lang="en-US" b="0" i="1" smtClean="0">
                                    <a:latin typeface="Cambria Math" panose="02040503050406030204" pitchFamily="18" charset="0"/>
                                  </a:rPr>
                                  <m:t>𝐼𝐼</m:t>
                                </m:r>
                              </m:sup>
                            </m:sSubSup>
                          </m:e>
                        </m:d>
                      </m:e>
                      <m:sub>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𝑟</m:t>
                            </m:r>
                          </m:e>
                          <m:sup>
                            <m:r>
                              <a:rPr lang="en-US" i="0">
                                <a:latin typeface="Cambria Math" panose="02040503050406030204" pitchFamily="18" charset="0"/>
                              </a:rPr>
                              <m:t>′</m:t>
                            </m:r>
                          </m:sup>
                        </m:sSup>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𝑙</m:t>
                            </m:r>
                          </m:e>
                          <m:sub>
                            <m:r>
                              <a:rPr lang="en-US" i="0">
                                <a:latin typeface="Cambria Math" panose="02040503050406030204" pitchFamily="18" charset="0"/>
                              </a:rPr>
                              <m:t>0</m:t>
                            </m:r>
                          </m:sub>
                        </m:sSub>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d>
                          <m:dPr>
                            <m:begChr m:val=""/>
                            <m:endChr m:val="|"/>
                            <m:ctrlPr>
                              <a:rPr lang="en-US" i="1">
                                <a:solidFill>
                                  <a:srgbClr val="836967"/>
                                </a:solidFill>
                                <a:latin typeface="Cambria Math" panose="02040503050406030204" pitchFamily="18" charset="0"/>
                              </a:rPr>
                            </m:ctrlPr>
                          </m:dPr>
                          <m:e>
                            <m:sSubSup>
                              <m:sSubSupPr>
                                <m:ctrlPr>
                                  <a:rPr lang="en-US" i="1">
                                    <a:solidFill>
                                      <a:srgbClr val="836967"/>
                                    </a:solidFill>
                                    <a:latin typeface="Cambria Math" panose="02040503050406030204" pitchFamily="18" charset="0"/>
                                  </a:rPr>
                                </m:ctrlPr>
                              </m:sSubSupPr>
                              <m:e>
                                <m:r>
                                  <a:rPr lang="en-US" i="1">
                                    <a:latin typeface="Cambria Math" panose="02040503050406030204" pitchFamily="18" charset="0"/>
                                  </a:rPr>
                                  <m:t>𝜎</m:t>
                                </m:r>
                              </m:e>
                              <m:sub>
                                <m:r>
                                  <a:rPr lang="en-US" i="1">
                                    <a:latin typeface="Cambria Math" panose="02040503050406030204" pitchFamily="18" charset="0"/>
                                  </a:rPr>
                                  <m:t>𝑟</m:t>
                                </m:r>
                                <m:r>
                                  <a:rPr lang="en-US" i="1">
                                    <a:latin typeface="Cambria Math" panose="02040503050406030204" pitchFamily="18" charset="0"/>
                                  </a:rPr>
                                  <m:t>𝜃</m:t>
                                </m:r>
                              </m:sub>
                              <m:sup>
                                <m:r>
                                  <a:rPr lang="en-US" i="1">
                                    <a:latin typeface="Cambria Math" panose="02040503050406030204" pitchFamily="18" charset="0"/>
                                  </a:rPr>
                                  <m:t>𝑖𝑛</m:t>
                                </m:r>
                                <m:r>
                                  <a:rPr lang="en-US" i="0">
                                    <a:latin typeface="Cambria Math" panose="02040503050406030204" pitchFamily="18" charset="0"/>
                                  </a:rPr>
                                  <m:t>,</m:t>
                                </m:r>
                                <m:r>
                                  <a:rPr lang="en-US" b="0" i="1" smtClean="0">
                                    <a:latin typeface="Cambria Math" panose="02040503050406030204" pitchFamily="18" charset="0"/>
                                  </a:rPr>
                                  <m:t>𝐼</m:t>
                                </m:r>
                                <m:r>
                                  <a:rPr lang="en-US" b="0" i="1" smtClean="0">
                                    <a:latin typeface="Cambria Math" panose="02040503050406030204" pitchFamily="18" charset="0"/>
                                  </a:rPr>
                                  <m:t>,</m:t>
                                </m:r>
                                <m:r>
                                  <a:rPr lang="en-US" b="0" i="1" smtClean="0">
                                    <a:latin typeface="Cambria Math" panose="02040503050406030204" pitchFamily="18" charset="0"/>
                                  </a:rPr>
                                  <m:t>𝐼𝐼</m:t>
                                </m:r>
                              </m:sup>
                            </m:sSubSup>
                          </m:e>
                        </m:d>
                      </m:e>
                      <m:sub>
                        <m:r>
                          <a:rPr lang="en-US" i="1">
                            <a:latin typeface="Cambria Math" panose="02040503050406030204" pitchFamily="18" charset="0"/>
                          </a:rPr>
                          <m:t>𝑅</m:t>
                        </m:r>
                        <m:r>
                          <a:rPr lang="en-US" i="0">
                            <a:latin typeface="Cambria Math" panose="02040503050406030204" pitchFamily="18" charset="0"/>
                          </a:rPr>
                          <m:t>=</m:t>
                        </m:r>
                        <m:f>
                          <m:fPr>
                            <m:type m:val="lin"/>
                            <m:ctrlPr>
                              <a:rPr lang="en-US" i="1">
                                <a:latin typeface="Cambria Math" panose="02040503050406030204" pitchFamily="18" charset="0"/>
                              </a:rPr>
                            </m:ctrlPr>
                          </m:fPr>
                          <m:num>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𝑙</m:t>
                                </m:r>
                              </m:e>
                              <m:sub>
                                <m:r>
                                  <a:rPr lang="en-US" i="0">
                                    <a:latin typeface="Cambria Math" panose="02040503050406030204" pitchFamily="18" charset="0"/>
                                  </a:rPr>
                                  <m:t>0</m:t>
                                </m:r>
                              </m:sub>
                            </m:sSub>
                          </m:num>
                          <m:den>
                            <m:r>
                              <a:rPr lang="en-US" i="1">
                                <a:latin typeface="Cambria Math" panose="02040503050406030204" pitchFamily="18" charset="0"/>
                              </a:rPr>
                              <m:t>𝛿</m:t>
                            </m:r>
                          </m:den>
                        </m:f>
                      </m:sub>
                    </m:sSub>
                  </m:oMath>
                </a14:m>
                <a:r>
                  <a:rPr lang="en-US" dirty="0"/>
                  <a:t> for </a:t>
                </a:r>
                <a14:m>
                  <m:oMath xmlns:m="http://schemas.openxmlformats.org/officeDocument/2006/math">
                    <m:sSup>
                      <m:sSupPr>
                        <m:ctrlPr>
                          <a:rPr lang="en-US" i="1">
                            <a:latin typeface="Cambria Math" panose="02040503050406030204" pitchFamily="18" charset="0"/>
                          </a:rPr>
                        </m:ctrlPr>
                      </m:sSupPr>
                      <m:e>
                        <m:r>
                          <a:rPr lang="en-GB" i="1">
                            <a:latin typeface="Cambria Math" panose="02040503050406030204" pitchFamily="18" charset="0"/>
                          </a:rPr>
                          <m:t>𝜃</m:t>
                        </m:r>
                      </m:e>
                      <m:sup>
                        <m:r>
                          <a:rPr lang="en-GB" i="1">
                            <a:latin typeface="Cambria Math" panose="02040503050406030204" pitchFamily="18" charset="0"/>
                          </a:rPr>
                          <m:t>′</m:t>
                        </m:r>
                      </m:sup>
                    </m:sSup>
                    <m:r>
                      <a:rPr lang="en-GB" i="1">
                        <a:latin typeface="Cambria Math" panose="02040503050406030204" pitchFamily="18" charset="0"/>
                      </a:rPr>
                      <m:t>≈</m:t>
                    </m:r>
                    <m:r>
                      <a:rPr lang="en-GB" i="1">
                        <a:latin typeface="Cambria Math" panose="02040503050406030204" pitchFamily="18" charset="0"/>
                      </a:rPr>
                      <m:t>𝜃</m:t>
                    </m:r>
                  </m:oMath>
                </a14:m>
                <a:r>
                  <a:rPr lang="en-US" dirty="0"/>
                  <a:t> </a:t>
                </a:r>
              </a:p>
            </p:txBody>
          </p:sp>
        </mc:Choice>
        <mc:Fallback xmlns="">
          <p:sp>
            <p:nvSpPr>
              <p:cNvPr id="16" name="TextovéPole 15">
                <a:extLst>
                  <a:ext uri="{FF2B5EF4-FFF2-40B4-BE49-F238E27FC236}">
                    <a16:creationId xmlns:a16="http://schemas.microsoft.com/office/drawing/2014/main" id="{5AD97B12-21BE-4B70-9D10-AD4B1FE2D97D}"/>
                  </a:ext>
                </a:extLst>
              </p:cNvPr>
              <p:cNvSpPr txBox="1">
                <a:spLocks noRot="1" noChangeAspect="1" noMove="1" noResize="1" noEditPoints="1" noAdjustHandles="1" noChangeArrowheads="1" noChangeShapeType="1" noTextEdit="1"/>
              </p:cNvSpPr>
              <p:nvPr/>
            </p:nvSpPr>
            <p:spPr>
              <a:xfrm>
                <a:off x="2142454" y="2770993"/>
                <a:ext cx="7920801" cy="513089"/>
              </a:xfrm>
              <a:prstGeom prst="rect">
                <a:avLst/>
              </a:prstGeom>
              <a:blipFill>
                <a:blip r:embed="rId8"/>
                <a:stretch>
                  <a:fillRect t="-119048" b="-165476"/>
                </a:stretch>
              </a:blipFill>
            </p:spPr>
            <p:txBody>
              <a:bodyPr/>
              <a:lstStyle/>
              <a:p>
                <a:r>
                  <a:rPr lang="en-US">
                    <a:noFill/>
                  </a:rPr>
                  <a:t> </a:t>
                </a:r>
              </a:p>
            </p:txBody>
          </p:sp>
        </mc:Fallback>
      </mc:AlternateContent>
      <p:sp>
        <p:nvSpPr>
          <p:cNvPr id="19" name="Šipka: dolů 18">
            <a:extLst>
              <a:ext uri="{FF2B5EF4-FFF2-40B4-BE49-F238E27FC236}">
                <a16:creationId xmlns:a16="http://schemas.microsoft.com/office/drawing/2014/main" id="{09331334-B458-4288-BFD1-40F4C8F199C9}"/>
              </a:ext>
            </a:extLst>
          </p:cNvPr>
          <p:cNvSpPr/>
          <p:nvPr/>
        </p:nvSpPr>
        <p:spPr>
          <a:xfrm>
            <a:off x="5917474" y="2307027"/>
            <a:ext cx="357051" cy="33797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4" name="Šipka: dolů 23">
            <a:extLst>
              <a:ext uri="{FF2B5EF4-FFF2-40B4-BE49-F238E27FC236}">
                <a16:creationId xmlns:a16="http://schemas.microsoft.com/office/drawing/2014/main" id="{DEBF1156-8E0E-4673-9D28-042251B035DA}"/>
              </a:ext>
            </a:extLst>
          </p:cNvPr>
          <p:cNvSpPr/>
          <p:nvPr/>
        </p:nvSpPr>
        <p:spPr>
          <a:xfrm>
            <a:off x="5924330" y="3373484"/>
            <a:ext cx="357051" cy="33797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mc:AlternateContent xmlns:mc="http://schemas.openxmlformats.org/markup-compatibility/2006" xmlns:a14="http://schemas.microsoft.com/office/drawing/2010/main">
        <mc:Choice Requires="a14">
          <p:sp>
            <p:nvSpPr>
              <p:cNvPr id="25" name="TextovéPole 24">
                <a:extLst>
                  <a:ext uri="{FF2B5EF4-FFF2-40B4-BE49-F238E27FC236}">
                    <a16:creationId xmlns:a16="http://schemas.microsoft.com/office/drawing/2014/main" id="{752411CE-34D5-4575-9785-B4C2B1D12A5E}"/>
                  </a:ext>
                </a:extLst>
              </p:cNvPr>
              <p:cNvSpPr txBox="1"/>
              <p:nvPr/>
            </p:nvSpPr>
            <p:spPr>
              <a:xfrm>
                <a:off x="351062" y="3659756"/>
                <a:ext cx="6094476" cy="2470163"/>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𝐴</m:t>
                          </m:r>
                        </m:e>
                        <m:sub>
                          <m:r>
                            <a:rPr lang="en-US" i="0">
                              <a:solidFill>
                                <a:schemeClr val="tx1"/>
                              </a:solidFill>
                              <a:latin typeface="Cambria Math" panose="02040503050406030204" pitchFamily="18" charset="0"/>
                            </a:rPr>
                            <m:t>1</m:t>
                          </m:r>
                        </m:sub>
                      </m:sSub>
                      <m:r>
                        <a:rPr lang="en-US" i="0">
                          <a:solidFill>
                            <a:schemeClr val="tx1"/>
                          </a:solidFill>
                          <a:latin typeface="Cambria Math" panose="02040503050406030204" pitchFamily="18" charset="0"/>
                        </a:rPr>
                        <m:t>≈</m:t>
                      </m:r>
                      <m:f>
                        <m:fPr>
                          <m:ctrlPr>
                            <a:rPr lang="en-US" i="1">
                              <a:solidFill>
                                <a:schemeClr val="tx1"/>
                              </a:solidFill>
                              <a:latin typeface="Cambria Math" panose="02040503050406030204" pitchFamily="18" charset="0"/>
                            </a:rPr>
                          </m:ctrlPr>
                        </m:fPr>
                        <m:num>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𝐾</m:t>
                              </m:r>
                            </m:e>
                            <m:sub>
                              <m:r>
                                <a:rPr lang="en-US" i="1">
                                  <a:solidFill>
                                    <a:schemeClr val="tx1"/>
                                  </a:solidFill>
                                  <a:latin typeface="Cambria Math" panose="02040503050406030204" pitchFamily="18" charset="0"/>
                                </a:rPr>
                                <m:t>𝐼</m:t>
                              </m:r>
                            </m:sub>
                          </m:sSub>
                        </m:num>
                        <m:den>
                          <m:r>
                            <a:rPr lang="en-US" i="0">
                              <a:solidFill>
                                <a:schemeClr val="tx1"/>
                              </a:solidFill>
                              <a:latin typeface="Cambria Math" panose="02040503050406030204" pitchFamily="18" charset="0"/>
                            </a:rPr>
                            <m:t>6</m:t>
                          </m:r>
                          <m:r>
                            <a:rPr lang="en-US" i="1">
                              <a:solidFill>
                                <a:schemeClr val="tx1"/>
                              </a:solidFill>
                              <a:latin typeface="Cambria Math" panose="02040503050406030204" pitchFamily="18" charset="0"/>
                            </a:rPr>
                            <m:t>𝐸</m:t>
                          </m:r>
                          <m:sSub>
                            <m:sSubPr>
                              <m:ctrlPr>
                                <a:rPr lang="en-US" i="1" smtClean="0">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𝑙</m:t>
                              </m:r>
                            </m:e>
                            <m:sub>
                              <m:r>
                                <a:rPr lang="en-US" i="0">
                                  <a:solidFill>
                                    <a:srgbClr val="FF0000"/>
                                  </a:solidFill>
                                  <a:latin typeface="Cambria Math" panose="02040503050406030204" pitchFamily="18" charset="0"/>
                                </a:rPr>
                                <m:t>0</m:t>
                              </m:r>
                            </m:sub>
                          </m:sSub>
                          <m:sSup>
                            <m:sSupPr>
                              <m:ctrlPr>
                                <a:rPr lang="en-US" i="1">
                                  <a:solidFill>
                                    <a:schemeClr val="tx1"/>
                                  </a:solidFill>
                                  <a:latin typeface="Cambria Math" panose="02040503050406030204" pitchFamily="18" charset="0"/>
                                </a:rPr>
                              </m:ctrlPr>
                            </m:sSupPr>
                            <m:e>
                              <m:d>
                                <m:dPr>
                                  <m:ctrlPr>
                                    <a:rPr lang="en-US" i="1">
                                      <a:solidFill>
                                        <a:schemeClr val="tx1"/>
                                      </a:solidFill>
                                      <a:latin typeface="Cambria Math" panose="02040503050406030204" pitchFamily="18" charset="0"/>
                                    </a:rPr>
                                  </m:ctrlPr>
                                </m:dPr>
                                <m:e>
                                  <m:r>
                                    <a:rPr lang="en-US" i="0">
                                      <a:solidFill>
                                        <a:schemeClr val="tx1"/>
                                      </a:solidFill>
                                      <a:latin typeface="Cambria Math" panose="02040503050406030204" pitchFamily="18" charset="0"/>
                                    </a:rPr>
                                    <m:t>2</m:t>
                                  </m:r>
                                  <m:r>
                                    <a:rPr lang="en-US" i="1">
                                      <a:solidFill>
                                        <a:schemeClr val="tx1"/>
                                      </a:solidFill>
                                      <a:latin typeface="Cambria Math" panose="02040503050406030204" pitchFamily="18" charset="0"/>
                                    </a:rPr>
                                    <m:t>𝜋</m:t>
                                  </m:r>
                                </m:e>
                              </m:d>
                            </m:e>
                            <m:sup>
                              <m:f>
                                <m:fPr>
                                  <m:type m:val="lin"/>
                                  <m:ctrlPr>
                                    <a:rPr lang="en-US" i="1">
                                      <a:solidFill>
                                        <a:schemeClr val="tx1"/>
                                      </a:solidFill>
                                      <a:latin typeface="Cambria Math" panose="02040503050406030204" pitchFamily="18" charset="0"/>
                                    </a:rPr>
                                  </m:ctrlPr>
                                </m:fPr>
                                <m:num>
                                  <m:r>
                                    <a:rPr lang="en-US" i="0">
                                      <a:solidFill>
                                        <a:schemeClr val="tx1"/>
                                      </a:solidFill>
                                      <a:latin typeface="Cambria Math" panose="02040503050406030204" pitchFamily="18" charset="0"/>
                                    </a:rPr>
                                    <m:t>1</m:t>
                                  </m:r>
                                </m:num>
                                <m:den>
                                  <m:r>
                                    <a:rPr lang="en-US" i="0">
                                      <a:solidFill>
                                        <a:schemeClr val="tx1"/>
                                      </a:solidFill>
                                      <a:latin typeface="Cambria Math" panose="02040503050406030204" pitchFamily="18" charset="0"/>
                                    </a:rPr>
                                    <m:t>2</m:t>
                                  </m:r>
                                </m:den>
                              </m:f>
                            </m:sup>
                          </m:sSup>
                        </m:den>
                      </m:f>
                      <m:d>
                        <m:dPr>
                          <m:ctrlPr>
                            <a:rPr lang="en-US" i="1">
                              <a:solidFill>
                                <a:schemeClr val="tx1"/>
                              </a:solidFill>
                              <a:latin typeface="Cambria Math" panose="02040503050406030204" pitchFamily="18" charset="0"/>
                            </a:rPr>
                          </m:ctrlPr>
                        </m:dPr>
                        <m:e>
                          <m:r>
                            <a:rPr lang="en-US" i="0">
                              <a:solidFill>
                                <a:schemeClr val="tx1"/>
                              </a:solidFill>
                              <a:latin typeface="Cambria Math" panose="02040503050406030204" pitchFamily="18" charset="0"/>
                            </a:rPr>
                            <m:t>12</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𝜈</m:t>
                              </m:r>
                            </m:e>
                            <m:sup>
                              <m:r>
                                <a:rPr lang="en-US" i="0">
                                  <a:solidFill>
                                    <a:schemeClr val="tx1"/>
                                  </a:solidFill>
                                  <a:latin typeface="Cambria Math" panose="02040503050406030204" pitchFamily="18" charset="0"/>
                                </a:rPr>
                                <m:t>2</m:t>
                              </m:r>
                            </m:sup>
                          </m:sSup>
                          <m:r>
                            <a:rPr lang="en-US" i="0">
                              <a:solidFill>
                                <a:schemeClr val="tx1"/>
                              </a:solidFill>
                              <a:latin typeface="Cambria Math" panose="02040503050406030204" pitchFamily="18" charset="0"/>
                            </a:rPr>
                            <m:t>+7</m:t>
                          </m:r>
                          <m:r>
                            <a:rPr lang="en-US" i="1">
                              <a:solidFill>
                                <a:schemeClr val="tx1"/>
                              </a:solidFill>
                              <a:latin typeface="Cambria Math" panose="02040503050406030204" pitchFamily="18" charset="0"/>
                            </a:rPr>
                            <m:t>𝜈</m:t>
                          </m:r>
                          <m:r>
                            <a:rPr lang="en-US" i="0">
                              <a:solidFill>
                                <a:schemeClr val="tx1"/>
                              </a:solidFill>
                              <a:latin typeface="Cambria Math" panose="02040503050406030204" pitchFamily="18" charset="0"/>
                            </a:rPr>
                            <m:t>−5</m:t>
                          </m:r>
                        </m:e>
                      </m:d>
                    </m:oMath>
                  </m:oMathPara>
                </a14:m>
                <a:endParaRPr lang="en-US" dirty="0">
                  <a:solidFill>
                    <a:schemeClr val="tx1"/>
                  </a:solidFill>
                </a:endParaRPr>
              </a:p>
              <a:p>
                <a:pPr/>
                <a14:m>
                  <m:oMathPara xmlns:m="http://schemas.openxmlformats.org/officeDocument/2006/math">
                    <m:oMathParaPr>
                      <m:jc m:val="left"/>
                    </m:oMathParaPr>
                    <m:oMath xmlns:m="http://schemas.openxmlformats.org/officeDocument/2006/math">
                      <m:sSub>
                        <m:sSubPr>
                          <m:ctrlPr>
                            <a:rPr lang="en-US" i="1" smtClean="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cs-CZ" sz="1800" i="1">
                              <a:effectLst/>
                              <a:latin typeface="Cambria Math" panose="02040503050406030204" pitchFamily="18" charset="0"/>
                              <a:ea typeface="Times New Roman" panose="02020603050405020304" pitchFamily="18" charset="0"/>
                              <a:cs typeface="Times New Roman" panose="02020603050405020304" pitchFamily="18" charset="0"/>
                            </a:rPr>
                            <m:t>𝐴</m:t>
                          </m:r>
                        </m:e>
                        <m:sub>
                          <m:r>
                            <a:rPr lang="cs-CZ" sz="1800" i="1">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cs-CZ" sz="18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cs-CZ" sz="1800" i="1">
                                  <a:effectLst/>
                                  <a:latin typeface="Cambria Math" panose="02040503050406030204" pitchFamily="18" charset="0"/>
                                  <a:ea typeface="Times New Roman" panose="02020603050405020304" pitchFamily="18" charset="0"/>
                                  <a:cs typeface="Times New Roman" panose="02020603050405020304" pitchFamily="18" charset="0"/>
                                </a:rPr>
                                <m:t>𝐾</m:t>
                              </m:r>
                            </m:e>
                            <m:sub>
                              <m:r>
                                <a:rPr lang="cs-CZ" sz="1800" i="1">
                                  <a:effectLst/>
                                  <a:latin typeface="Cambria Math" panose="02040503050406030204" pitchFamily="18" charset="0"/>
                                  <a:ea typeface="Times New Roman" panose="02020603050405020304" pitchFamily="18" charset="0"/>
                                  <a:cs typeface="Times New Roman" panose="02020603050405020304" pitchFamily="18" charset="0"/>
                                </a:rPr>
                                <m:t>𝐼</m:t>
                              </m:r>
                            </m:sub>
                          </m:sSub>
                        </m:num>
                        <m:den>
                          <m:r>
                            <a:rPr lang="cs-CZ" sz="1800" i="1">
                              <a:effectLst/>
                              <a:latin typeface="Cambria Math" panose="02040503050406030204" pitchFamily="18" charset="0"/>
                              <a:ea typeface="Times New Roman" panose="02020603050405020304" pitchFamily="18" charset="0"/>
                              <a:cs typeface="Times New Roman" panose="02020603050405020304" pitchFamily="18" charset="0"/>
                            </a:rPr>
                            <m:t>6</m:t>
                          </m:r>
                          <m:r>
                            <a:rPr lang="cs-CZ" sz="1800" i="1">
                              <a:effectLst/>
                              <a:latin typeface="Cambria Math" panose="02040503050406030204" pitchFamily="18" charset="0"/>
                              <a:ea typeface="Times New Roman" panose="02020603050405020304" pitchFamily="18" charset="0"/>
                              <a:cs typeface="Times New Roman" panose="02020603050405020304" pitchFamily="18" charset="0"/>
                            </a:rPr>
                            <m:t>𝐸</m:t>
                          </m:r>
                          <m:sSub>
                            <m:sSubPr>
                              <m:ctrlPr>
                                <a:rPr lang="en-US"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cs-CZ" sz="1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𝑙</m:t>
                              </m:r>
                            </m:e>
                            <m:sub>
                              <m:r>
                                <a:rPr lang="cs-CZ" sz="1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0</m:t>
                              </m:r>
                            </m:sub>
                          </m:sSub>
                          <m:sSup>
                            <m:sSup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cs-CZ" sz="1800" i="1">
                                      <a:effectLst/>
                                      <a:latin typeface="Cambria Math" panose="02040503050406030204" pitchFamily="18" charset="0"/>
                                      <a:ea typeface="Times New Roman" panose="02020603050405020304" pitchFamily="18" charset="0"/>
                                      <a:cs typeface="Times New Roman" panose="02020603050405020304" pitchFamily="18" charset="0"/>
                                    </a:rPr>
                                    <m:t>2</m:t>
                                  </m:r>
                                  <m:r>
                                    <a:rPr lang="cs-CZ" sz="1800" i="1">
                                      <a:effectLst/>
                                      <a:latin typeface="Cambria Math" panose="02040503050406030204" pitchFamily="18" charset="0"/>
                                      <a:ea typeface="Times New Roman" panose="02020603050405020304" pitchFamily="18" charset="0"/>
                                      <a:cs typeface="Times New Roman" panose="02020603050405020304" pitchFamily="18" charset="0"/>
                                    </a:rPr>
                                    <m:t>𝜋</m:t>
                                  </m:r>
                                </m:e>
                              </m:d>
                            </m:e>
                            <m:sup>
                              <m:f>
                                <m:fPr>
                                  <m:type m:val="lin"/>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cs-CZ" sz="18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cs-CZ" sz="1800" i="1">
                                      <a:effectLst/>
                                      <a:latin typeface="Cambria Math" panose="02040503050406030204" pitchFamily="18" charset="0"/>
                                      <a:ea typeface="Times New Roman" panose="02020603050405020304" pitchFamily="18" charset="0"/>
                                      <a:cs typeface="Times New Roman" panose="02020603050405020304" pitchFamily="18" charset="0"/>
                                    </a:rPr>
                                    <m:t>2</m:t>
                                  </m:r>
                                </m:den>
                              </m:f>
                            </m:sup>
                          </m:sSup>
                        </m:den>
                      </m:f>
                      <m:f>
                        <m:f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cs-CZ" sz="1800" i="1">
                                  <a:effectLst/>
                                  <a:latin typeface="Cambria Math" panose="02040503050406030204" pitchFamily="18" charset="0"/>
                                  <a:ea typeface="Times New Roman" panose="02020603050405020304" pitchFamily="18" charset="0"/>
                                  <a:cs typeface="Times New Roman" panose="02020603050405020304" pitchFamily="18" charset="0"/>
                                </a:rPr>
                                <m:t>𝑙</m:t>
                              </m:r>
                            </m:e>
                            <m:sub>
                              <m:r>
                                <a:rPr lang="cs-CZ" sz="1800" i="1">
                                  <a:effectLst/>
                                  <a:latin typeface="Cambria Math" panose="02040503050406030204" pitchFamily="18" charset="0"/>
                                  <a:ea typeface="Times New Roman" panose="02020603050405020304" pitchFamily="18" charset="0"/>
                                  <a:cs typeface="Times New Roman" panose="02020603050405020304" pitchFamily="18" charset="0"/>
                                </a:rPr>
                                <m:t>12</m:t>
                              </m:r>
                            </m:sub>
                          </m:sSub>
                          <m:d>
                            <m:d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cs-CZ" sz="1800" i="1">
                                  <a:effectLst/>
                                  <a:latin typeface="Cambria Math" panose="02040503050406030204" pitchFamily="18" charset="0"/>
                                  <a:ea typeface="Times New Roman" panose="02020603050405020304" pitchFamily="18" charset="0"/>
                                  <a:cs typeface="Times New Roman" panose="02020603050405020304" pitchFamily="18" charset="0"/>
                                </a:rPr>
                                <m:t>4</m:t>
                              </m:r>
                              <m:sSup>
                                <m:sSup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cs-CZ" sz="1800" i="1">
                                      <a:effectLst/>
                                      <a:latin typeface="Cambria Math" panose="02040503050406030204" pitchFamily="18" charset="0"/>
                                      <a:ea typeface="Times New Roman" panose="02020603050405020304" pitchFamily="18" charset="0"/>
                                      <a:cs typeface="Times New Roman" panose="02020603050405020304" pitchFamily="18" charset="0"/>
                                    </a:rPr>
                                    <m:t>𝜈</m:t>
                                  </m:r>
                                </m:e>
                                <m:sup>
                                  <m:r>
                                    <a:rPr lang="cs-CZ" sz="18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cs-CZ" sz="1800" i="1">
                                  <a:effectLst/>
                                  <a:latin typeface="Cambria Math" panose="02040503050406030204" pitchFamily="18" charset="0"/>
                                  <a:ea typeface="Times New Roman" panose="02020603050405020304" pitchFamily="18" charset="0"/>
                                  <a:cs typeface="Times New Roman" panose="02020603050405020304" pitchFamily="18" charset="0"/>
                                </a:rPr>
                                <m:t>+5</m:t>
                              </m:r>
                              <m:r>
                                <a:rPr lang="cs-CZ" sz="1800" i="1">
                                  <a:effectLst/>
                                  <a:latin typeface="Cambria Math" panose="02040503050406030204" pitchFamily="18" charset="0"/>
                                  <a:ea typeface="Times New Roman" panose="02020603050405020304" pitchFamily="18" charset="0"/>
                                  <a:cs typeface="Times New Roman" panose="02020603050405020304" pitchFamily="18" charset="0"/>
                                </a:rPr>
                                <m:t>𝜈</m:t>
                              </m:r>
                              <m:r>
                                <a:rPr lang="cs-CZ" sz="1800" i="1">
                                  <a:effectLst/>
                                  <a:latin typeface="Cambria Math" panose="02040503050406030204" pitchFamily="18" charset="0"/>
                                  <a:ea typeface="Times New Roman" panose="02020603050405020304" pitchFamily="18" charset="0"/>
                                  <a:cs typeface="Times New Roman" panose="02020603050405020304" pitchFamily="18" charset="0"/>
                                </a:rPr>
                                <m:t>+1</m:t>
                              </m:r>
                            </m:e>
                          </m:d>
                          <m:r>
                            <a:rPr lang="cs-CZ" sz="1800" i="1">
                              <a:effectLst/>
                              <a:latin typeface="Cambria Math" panose="02040503050406030204" pitchFamily="18" charset="0"/>
                              <a:ea typeface="Times New Roman" panose="02020603050405020304" pitchFamily="18" charset="0"/>
                              <a:cs typeface="Times New Roman" panose="02020603050405020304" pitchFamily="18" charset="0"/>
                            </a:rPr>
                            <m:t>+4</m:t>
                          </m:r>
                          <m:sSup>
                            <m:sSup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cs-CZ" sz="1800" i="1">
                                  <a:effectLst/>
                                  <a:latin typeface="Cambria Math" panose="02040503050406030204" pitchFamily="18" charset="0"/>
                                  <a:ea typeface="Times New Roman" panose="02020603050405020304" pitchFamily="18" charset="0"/>
                                  <a:cs typeface="Times New Roman" panose="02020603050405020304" pitchFamily="18" charset="0"/>
                                </a:rPr>
                                <m:t>𝜈</m:t>
                              </m:r>
                            </m:e>
                            <m:sup>
                              <m:r>
                                <a:rPr lang="cs-CZ" sz="18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cs-CZ" sz="1800" i="1">
                              <a:effectLst/>
                              <a:latin typeface="Cambria Math" panose="02040503050406030204" pitchFamily="18" charset="0"/>
                              <a:ea typeface="Times New Roman" panose="02020603050405020304" pitchFamily="18" charset="0"/>
                              <a:cs typeface="Times New Roman" panose="02020603050405020304" pitchFamily="18" charset="0"/>
                            </a:rPr>
                            <m:t>+7</m:t>
                          </m:r>
                          <m:r>
                            <a:rPr lang="cs-CZ" sz="1800" i="1">
                              <a:effectLst/>
                              <a:latin typeface="Cambria Math" panose="02040503050406030204" pitchFamily="18" charset="0"/>
                              <a:ea typeface="Times New Roman" panose="02020603050405020304" pitchFamily="18" charset="0"/>
                              <a:cs typeface="Times New Roman" panose="02020603050405020304" pitchFamily="18" charset="0"/>
                            </a:rPr>
                            <m:t>𝜈</m:t>
                          </m:r>
                          <m:r>
                            <a:rPr lang="cs-CZ" sz="1800" i="1">
                              <a:effectLst/>
                              <a:latin typeface="Cambria Math" panose="02040503050406030204" pitchFamily="18" charset="0"/>
                              <a:ea typeface="Times New Roman" panose="02020603050405020304" pitchFamily="18" charset="0"/>
                              <a:cs typeface="Times New Roman" panose="02020603050405020304" pitchFamily="18" charset="0"/>
                            </a:rPr>
                            <m:t>+3</m:t>
                          </m:r>
                        </m:num>
                        <m:den>
                          <m:sSub>
                            <m:sSub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cs-CZ" sz="1800" i="1">
                                  <a:effectLst/>
                                  <a:latin typeface="Cambria Math" panose="02040503050406030204" pitchFamily="18" charset="0"/>
                                  <a:ea typeface="Times New Roman" panose="02020603050405020304" pitchFamily="18" charset="0"/>
                                  <a:cs typeface="Times New Roman" panose="02020603050405020304" pitchFamily="18" charset="0"/>
                                </a:rPr>
                                <m:t>𝑙</m:t>
                              </m:r>
                            </m:e>
                            <m:sub>
                              <m:r>
                                <a:rPr lang="cs-CZ" sz="1800" i="1">
                                  <a:effectLst/>
                                  <a:latin typeface="Cambria Math" panose="02040503050406030204" pitchFamily="18" charset="0"/>
                                  <a:ea typeface="Times New Roman" panose="02020603050405020304" pitchFamily="18" charset="0"/>
                                  <a:cs typeface="Times New Roman" panose="02020603050405020304" pitchFamily="18" charset="0"/>
                                </a:rPr>
                                <m:t>12</m:t>
                              </m:r>
                            </m:sub>
                          </m:sSub>
                          <m:r>
                            <a:rPr lang="cs-CZ" sz="1800" i="1">
                              <a:effectLst/>
                              <a:latin typeface="Cambria Math" panose="02040503050406030204" pitchFamily="18" charset="0"/>
                              <a:ea typeface="Times New Roman" panose="02020603050405020304" pitchFamily="18" charset="0"/>
                              <a:cs typeface="Times New Roman" panose="02020603050405020304" pitchFamily="18" charset="0"/>
                            </a:rPr>
                            <m:t>(8</m:t>
                          </m:r>
                          <m:r>
                            <a:rPr lang="cs-CZ" sz="1800" i="1">
                              <a:effectLst/>
                              <a:latin typeface="Cambria Math" panose="02040503050406030204" pitchFamily="18" charset="0"/>
                              <a:ea typeface="Times New Roman" panose="02020603050405020304" pitchFamily="18" charset="0"/>
                              <a:cs typeface="Times New Roman" panose="02020603050405020304" pitchFamily="18" charset="0"/>
                            </a:rPr>
                            <m:t>𝜈</m:t>
                          </m:r>
                          <m:r>
                            <a:rPr lang="cs-CZ" sz="1800" i="1">
                              <a:effectLst/>
                              <a:latin typeface="Cambria Math" panose="02040503050406030204" pitchFamily="18" charset="0"/>
                              <a:ea typeface="Times New Roman" panose="02020603050405020304" pitchFamily="18" charset="0"/>
                              <a:cs typeface="Times New Roman" panose="02020603050405020304" pitchFamily="18" charset="0"/>
                            </a:rPr>
                            <m:t>−1)−8</m:t>
                          </m:r>
                          <m:r>
                            <a:rPr lang="cs-CZ" sz="1800" i="1">
                              <a:effectLst/>
                              <a:latin typeface="Cambria Math" panose="02040503050406030204" pitchFamily="18" charset="0"/>
                              <a:ea typeface="Times New Roman" panose="02020603050405020304" pitchFamily="18" charset="0"/>
                              <a:cs typeface="Times New Roman" panose="02020603050405020304" pitchFamily="18" charset="0"/>
                            </a:rPr>
                            <m:t>𝜈</m:t>
                          </m:r>
                          <m:r>
                            <a:rPr lang="cs-CZ" sz="1800" i="1">
                              <a:effectLst/>
                              <a:latin typeface="Cambria Math" panose="02040503050406030204" pitchFamily="18" charset="0"/>
                              <a:ea typeface="Times New Roman" panose="02020603050405020304" pitchFamily="18" charset="0"/>
                              <a:cs typeface="Times New Roman" panose="02020603050405020304" pitchFamily="18" charset="0"/>
                            </a:rPr>
                            <m:t>+9</m:t>
                          </m:r>
                        </m:den>
                      </m:f>
                    </m:oMath>
                  </m:oMathPara>
                </a14:m>
                <a:endParaRPr lang="en-US" dirty="0">
                  <a:solidFill>
                    <a:schemeClr val="tx1"/>
                  </a:solidFill>
                </a:endParaRPr>
              </a:p>
              <a:p>
                <a:pPr/>
                <a14:m>
                  <m:oMathPara xmlns:m="http://schemas.openxmlformats.org/officeDocument/2006/math">
                    <m:oMathParaPr>
                      <m:jc m:val="left"/>
                    </m:oMathParaPr>
                    <m:oMath xmlns:m="http://schemas.openxmlformats.org/officeDocument/2006/math">
                      <m:sSub>
                        <m:sSubPr>
                          <m:ctrlPr>
                            <a:rPr lang="en-US" i="1" smtClean="0">
                              <a:effectLst/>
                              <a:latin typeface="Cambria Math" panose="02040503050406030204" pitchFamily="18" charset="0"/>
                              <a:ea typeface="Times New Roman" panose="02020603050405020304" pitchFamily="18" charset="0"/>
                            </a:rPr>
                          </m:ctrlPr>
                        </m:sSubPr>
                        <m:e>
                          <m:r>
                            <a:rPr lang="cs-CZ" sz="1800" i="1">
                              <a:effectLst/>
                              <a:latin typeface="Cambria Math" panose="02040503050406030204" pitchFamily="18" charset="0"/>
                              <a:ea typeface="Times New Roman" panose="02020603050405020304" pitchFamily="18" charset="0"/>
                              <a:cs typeface="Times New Roman" panose="02020603050405020304" pitchFamily="18" charset="0"/>
                            </a:rPr>
                            <m:t>𝐴</m:t>
                          </m:r>
                        </m:e>
                        <m:sub>
                          <m:r>
                            <a:rPr lang="cs-CZ" sz="1800" i="1">
                              <a:effectLst/>
                              <a:latin typeface="Cambria Math" panose="02040503050406030204" pitchFamily="18" charset="0"/>
                              <a:ea typeface="Times New Roman" panose="02020603050405020304" pitchFamily="18" charset="0"/>
                              <a:cs typeface="Times New Roman" panose="02020603050405020304" pitchFamily="18" charset="0"/>
                            </a:rPr>
                            <m:t>3</m:t>
                          </m:r>
                        </m:sub>
                      </m:sSub>
                      <m:r>
                        <a:rPr lang="cs-CZ" sz="18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i="1">
                              <a:effectLst/>
                              <a:latin typeface="Cambria Math" panose="02040503050406030204" pitchFamily="18" charset="0"/>
                              <a:ea typeface="Times New Roman" panose="02020603050405020304" pitchFamily="18" charset="0"/>
                            </a:rPr>
                          </m:ctrlPr>
                        </m:fPr>
                        <m:num>
                          <m:sSub>
                            <m:sSubPr>
                              <m:ctrlPr>
                                <a:rPr lang="en-US" i="1">
                                  <a:effectLst/>
                                  <a:latin typeface="Cambria Math" panose="02040503050406030204" pitchFamily="18" charset="0"/>
                                  <a:ea typeface="Times New Roman" panose="02020603050405020304" pitchFamily="18" charset="0"/>
                                </a:rPr>
                              </m:ctrlPr>
                            </m:sSubPr>
                            <m:e>
                              <m:r>
                                <a:rPr lang="cs-CZ" sz="1800" i="1">
                                  <a:effectLst/>
                                  <a:latin typeface="Cambria Math" panose="02040503050406030204" pitchFamily="18" charset="0"/>
                                  <a:ea typeface="Times New Roman" panose="02020603050405020304" pitchFamily="18" charset="0"/>
                                  <a:cs typeface="Times New Roman" panose="02020603050405020304" pitchFamily="18" charset="0"/>
                                </a:rPr>
                                <m:t>2</m:t>
                              </m:r>
                              <m:r>
                                <a:rPr lang="cs-CZ" sz="1800" i="1">
                                  <a:effectLst/>
                                  <a:latin typeface="Cambria Math" panose="02040503050406030204" pitchFamily="18" charset="0"/>
                                  <a:ea typeface="Times New Roman" panose="02020603050405020304" pitchFamily="18" charset="0"/>
                                  <a:cs typeface="Times New Roman" panose="02020603050405020304" pitchFamily="18" charset="0"/>
                                </a:rPr>
                                <m:t>𝐾</m:t>
                              </m:r>
                            </m:e>
                            <m:sub>
                              <m:r>
                                <a:rPr lang="cs-CZ" sz="1800" i="1">
                                  <a:effectLst/>
                                  <a:latin typeface="Cambria Math" panose="02040503050406030204" pitchFamily="18" charset="0"/>
                                  <a:ea typeface="Times New Roman" panose="02020603050405020304" pitchFamily="18" charset="0"/>
                                  <a:cs typeface="Times New Roman" panose="02020603050405020304" pitchFamily="18" charset="0"/>
                                </a:rPr>
                                <m:t>𝐼</m:t>
                              </m:r>
                            </m:sub>
                          </m:sSub>
                        </m:num>
                        <m:den>
                          <m:r>
                            <a:rPr lang="cs-CZ" sz="1800" i="1">
                              <a:effectLst/>
                              <a:latin typeface="Cambria Math" panose="02040503050406030204" pitchFamily="18" charset="0"/>
                              <a:ea typeface="Times New Roman" panose="02020603050405020304" pitchFamily="18" charset="0"/>
                              <a:cs typeface="Times New Roman" panose="02020603050405020304" pitchFamily="18" charset="0"/>
                            </a:rPr>
                            <m:t>𝐸</m:t>
                          </m:r>
                          <m:sSub>
                            <m:sSubPr>
                              <m:ctrlPr>
                                <a:rPr lang="en-US" i="1" smtClean="0">
                                  <a:solidFill>
                                    <a:srgbClr val="FF0000"/>
                                  </a:solidFill>
                                  <a:effectLst/>
                                  <a:latin typeface="Cambria Math" panose="02040503050406030204" pitchFamily="18" charset="0"/>
                                  <a:ea typeface="Times New Roman" panose="02020603050405020304" pitchFamily="18" charset="0"/>
                                </a:rPr>
                              </m:ctrlPr>
                            </m:sSubPr>
                            <m:e>
                              <m:r>
                                <a:rPr lang="cs-CZ" sz="1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𝑙</m:t>
                              </m:r>
                            </m:e>
                            <m:sub>
                              <m:r>
                                <a:rPr lang="cs-CZ" sz="1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0</m:t>
                              </m:r>
                            </m:sub>
                          </m:sSub>
                          <m:sSup>
                            <m:sSupPr>
                              <m:ctrlPr>
                                <a:rPr lang="en-US" i="1">
                                  <a:effectLst/>
                                  <a:latin typeface="Cambria Math" panose="02040503050406030204" pitchFamily="18" charset="0"/>
                                  <a:ea typeface="Times New Roman" panose="02020603050405020304" pitchFamily="18" charset="0"/>
                                </a:rPr>
                              </m:ctrlPr>
                            </m:sSupPr>
                            <m:e>
                              <m:d>
                                <m:dPr>
                                  <m:ctrlPr>
                                    <a:rPr lang="en-US" i="1">
                                      <a:effectLst/>
                                      <a:latin typeface="Cambria Math" panose="02040503050406030204" pitchFamily="18" charset="0"/>
                                      <a:ea typeface="Times New Roman" panose="02020603050405020304" pitchFamily="18" charset="0"/>
                                    </a:rPr>
                                  </m:ctrlPr>
                                </m:dPr>
                                <m:e>
                                  <m:r>
                                    <a:rPr lang="cs-CZ" sz="1800" i="1">
                                      <a:effectLst/>
                                      <a:latin typeface="Cambria Math" panose="02040503050406030204" pitchFamily="18" charset="0"/>
                                      <a:ea typeface="Times New Roman" panose="02020603050405020304" pitchFamily="18" charset="0"/>
                                      <a:cs typeface="Times New Roman" panose="02020603050405020304" pitchFamily="18" charset="0"/>
                                    </a:rPr>
                                    <m:t>2</m:t>
                                  </m:r>
                                  <m:r>
                                    <a:rPr lang="cs-CZ" sz="1800" i="1">
                                      <a:effectLst/>
                                      <a:latin typeface="Cambria Math" panose="02040503050406030204" pitchFamily="18" charset="0"/>
                                      <a:ea typeface="Times New Roman" panose="02020603050405020304" pitchFamily="18" charset="0"/>
                                      <a:cs typeface="Times New Roman" panose="02020603050405020304" pitchFamily="18" charset="0"/>
                                    </a:rPr>
                                    <m:t>𝜋</m:t>
                                  </m:r>
                                </m:e>
                              </m:d>
                            </m:e>
                            <m:sup>
                              <m:f>
                                <m:fPr>
                                  <m:type m:val="lin"/>
                                  <m:ctrlPr>
                                    <a:rPr lang="en-US" i="1">
                                      <a:effectLst/>
                                      <a:latin typeface="Cambria Math" panose="02040503050406030204" pitchFamily="18" charset="0"/>
                                      <a:ea typeface="Times New Roman" panose="02020603050405020304" pitchFamily="18" charset="0"/>
                                    </a:rPr>
                                  </m:ctrlPr>
                                </m:fPr>
                                <m:num>
                                  <m:r>
                                    <a:rPr lang="cs-CZ" sz="18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cs-CZ" sz="1800" i="1">
                                      <a:effectLst/>
                                      <a:latin typeface="Cambria Math" panose="02040503050406030204" pitchFamily="18" charset="0"/>
                                      <a:ea typeface="Times New Roman" panose="02020603050405020304" pitchFamily="18" charset="0"/>
                                      <a:cs typeface="Times New Roman" panose="02020603050405020304" pitchFamily="18" charset="0"/>
                                    </a:rPr>
                                    <m:t>2</m:t>
                                  </m:r>
                                </m:den>
                              </m:f>
                            </m:sup>
                          </m:sSup>
                        </m:den>
                      </m:f>
                      <m:f>
                        <m:fPr>
                          <m:ctrlPr>
                            <a:rPr lang="en-US" i="1">
                              <a:effectLst/>
                              <a:latin typeface="Cambria Math" panose="02040503050406030204" pitchFamily="18" charset="0"/>
                              <a:ea typeface="Times New Roman" panose="02020603050405020304" pitchFamily="18" charset="0"/>
                            </a:rPr>
                          </m:ctrlPr>
                        </m:fPr>
                        <m:num>
                          <m:r>
                            <a:rPr lang="cs-CZ" sz="1800" i="1">
                              <a:effectLst/>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n-US" i="1">
                                  <a:effectLst/>
                                  <a:latin typeface="Cambria Math" panose="02040503050406030204" pitchFamily="18" charset="0"/>
                                  <a:ea typeface="Times New Roman" panose="02020603050405020304" pitchFamily="18" charset="0"/>
                                </a:rPr>
                              </m:ctrlPr>
                            </m:sSupPr>
                            <m:e>
                              <m:r>
                                <a:rPr lang="cs-CZ" sz="1800" i="1">
                                  <a:effectLst/>
                                  <a:latin typeface="Cambria Math" panose="02040503050406030204" pitchFamily="18" charset="0"/>
                                  <a:ea typeface="Times New Roman" panose="02020603050405020304" pitchFamily="18" charset="0"/>
                                  <a:cs typeface="Times New Roman" panose="02020603050405020304" pitchFamily="18" charset="0"/>
                                </a:rPr>
                                <m:t>𝜈</m:t>
                              </m:r>
                            </m:e>
                            <m:sup>
                              <m:r>
                                <a:rPr lang="cs-CZ" sz="18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cs-CZ"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cs-CZ" sz="1800" i="1">
                              <a:effectLst/>
                              <a:latin typeface="Cambria Math" panose="02040503050406030204" pitchFamily="18" charset="0"/>
                              <a:ea typeface="Times New Roman" panose="02020603050405020304" pitchFamily="18" charset="0"/>
                              <a:cs typeface="Times New Roman" panose="02020603050405020304" pitchFamily="18" charset="0"/>
                            </a:rPr>
                            <m:t>𝜈</m:t>
                          </m:r>
                          <m:r>
                            <a:rPr lang="cs-CZ" sz="1800" i="1">
                              <a:effectLst/>
                              <a:latin typeface="Cambria Math" panose="02040503050406030204" pitchFamily="18" charset="0"/>
                              <a:ea typeface="Times New Roman" panose="02020603050405020304" pitchFamily="18" charset="0"/>
                              <a:cs typeface="Times New Roman" panose="02020603050405020304" pitchFamily="18" charset="0"/>
                            </a:rPr>
                            <m:t>−1</m:t>
                          </m:r>
                        </m:num>
                        <m:den>
                          <m:sSub>
                            <m:sSubPr>
                              <m:ctrlPr>
                                <a:rPr lang="en-US" i="1">
                                  <a:effectLst/>
                                  <a:latin typeface="Cambria Math" panose="02040503050406030204" pitchFamily="18" charset="0"/>
                                  <a:ea typeface="Times New Roman" panose="02020603050405020304" pitchFamily="18" charset="0"/>
                                </a:rPr>
                              </m:ctrlPr>
                            </m:sSubPr>
                            <m:e>
                              <m:r>
                                <a:rPr lang="cs-CZ" sz="1800" i="1">
                                  <a:effectLst/>
                                  <a:latin typeface="Cambria Math" panose="02040503050406030204" pitchFamily="18" charset="0"/>
                                  <a:ea typeface="Times New Roman" panose="02020603050405020304" pitchFamily="18" charset="0"/>
                                  <a:cs typeface="Times New Roman" panose="02020603050405020304" pitchFamily="18" charset="0"/>
                                </a:rPr>
                                <m:t>𝑙</m:t>
                              </m:r>
                            </m:e>
                            <m:sub>
                              <m:r>
                                <a:rPr lang="cs-CZ" sz="1800" i="1">
                                  <a:effectLst/>
                                  <a:latin typeface="Cambria Math" panose="02040503050406030204" pitchFamily="18" charset="0"/>
                                  <a:ea typeface="Times New Roman" panose="02020603050405020304" pitchFamily="18" charset="0"/>
                                  <a:cs typeface="Times New Roman" panose="02020603050405020304" pitchFamily="18" charset="0"/>
                                </a:rPr>
                                <m:t>12</m:t>
                              </m:r>
                            </m:sub>
                          </m:sSub>
                          <m:d>
                            <m:dPr>
                              <m:ctrlPr>
                                <a:rPr lang="en-US" i="1">
                                  <a:effectLst/>
                                  <a:latin typeface="Cambria Math" panose="02040503050406030204" pitchFamily="18" charset="0"/>
                                  <a:ea typeface="Times New Roman" panose="02020603050405020304" pitchFamily="18" charset="0"/>
                                </a:rPr>
                              </m:ctrlPr>
                            </m:dPr>
                            <m:e>
                              <m:r>
                                <a:rPr lang="cs-CZ" sz="1800" i="1">
                                  <a:effectLst/>
                                  <a:latin typeface="Cambria Math" panose="02040503050406030204" pitchFamily="18" charset="0"/>
                                  <a:ea typeface="Times New Roman" panose="02020603050405020304" pitchFamily="18" charset="0"/>
                                  <a:cs typeface="Times New Roman" panose="02020603050405020304" pitchFamily="18" charset="0"/>
                                </a:rPr>
                                <m:t>8</m:t>
                              </m:r>
                              <m:r>
                                <a:rPr lang="cs-CZ" sz="1800" i="1">
                                  <a:effectLst/>
                                  <a:latin typeface="Cambria Math" panose="02040503050406030204" pitchFamily="18" charset="0"/>
                                  <a:ea typeface="Times New Roman" panose="02020603050405020304" pitchFamily="18" charset="0"/>
                                  <a:cs typeface="Times New Roman" panose="02020603050405020304" pitchFamily="18" charset="0"/>
                                </a:rPr>
                                <m:t>𝜈</m:t>
                              </m:r>
                              <m:r>
                                <a:rPr lang="cs-CZ" sz="1800" i="1">
                                  <a:effectLst/>
                                  <a:latin typeface="Cambria Math" panose="02040503050406030204" pitchFamily="18" charset="0"/>
                                  <a:ea typeface="Times New Roman" panose="02020603050405020304" pitchFamily="18" charset="0"/>
                                  <a:cs typeface="Times New Roman" panose="02020603050405020304" pitchFamily="18" charset="0"/>
                                </a:rPr>
                                <m:t>−1</m:t>
                              </m:r>
                            </m:e>
                          </m:d>
                          <m:r>
                            <a:rPr lang="cs-CZ" sz="1800" i="1">
                              <a:effectLst/>
                              <a:latin typeface="Cambria Math" panose="02040503050406030204" pitchFamily="18" charset="0"/>
                              <a:ea typeface="Times New Roman" panose="02020603050405020304" pitchFamily="18" charset="0"/>
                              <a:cs typeface="Times New Roman" panose="02020603050405020304" pitchFamily="18" charset="0"/>
                            </a:rPr>
                            <m:t>−8</m:t>
                          </m:r>
                          <m:r>
                            <a:rPr lang="cs-CZ" sz="1800" i="1">
                              <a:effectLst/>
                              <a:latin typeface="Cambria Math" panose="02040503050406030204" pitchFamily="18" charset="0"/>
                              <a:ea typeface="Times New Roman" panose="02020603050405020304" pitchFamily="18" charset="0"/>
                              <a:cs typeface="Times New Roman" panose="02020603050405020304" pitchFamily="18" charset="0"/>
                            </a:rPr>
                            <m:t>𝜈</m:t>
                          </m:r>
                          <m:r>
                            <a:rPr lang="cs-CZ" sz="1800" i="1">
                              <a:effectLst/>
                              <a:latin typeface="Cambria Math" panose="02040503050406030204" pitchFamily="18" charset="0"/>
                              <a:ea typeface="Times New Roman" panose="02020603050405020304" pitchFamily="18" charset="0"/>
                              <a:cs typeface="Times New Roman" panose="02020603050405020304" pitchFamily="18" charset="0"/>
                            </a:rPr>
                            <m:t>+9</m:t>
                          </m:r>
                        </m:den>
                      </m:f>
                    </m:oMath>
                  </m:oMathPara>
                </a14:m>
                <a:endParaRPr lang="en-US" sz="1800" i="1" dirty="0">
                  <a:effectLst/>
                  <a:latin typeface="Cambria Math" panose="02040503050406030204" pitchFamily="18" charset="0"/>
                  <a:ea typeface="Times New Roman" panose="02020603050405020304" pitchFamily="18"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sSub>
                        <m:sSubPr>
                          <m:ctrlPr>
                            <a:rPr lang="en-US" i="1">
                              <a:latin typeface="Cambria Math" panose="02040503050406030204" pitchFamily="18" charset="0"/>
                            </a:rPr>
                          </m:ctrlPr>
                        </m:sSubPr>
                        <m:e>
                          <m:r>
                            <a:rPr lang="cs-CZ" i="1">
                              <a:latin typeface="Cambria Math" panose="02040503050406030204" pitchFamily="18" charset="0"/>
                            </a:rPr>
                            <m:t>𝐴</m:t>
                          </m:r>
                        </m:e>
                        <m:sub>
                          <m:r>
                            <a:rPr lang="cs-CZ" i="1">
                              <a:latin typeface="Cambria Math" panose="02040503050406030204" pitchFamily="18" charset="0"/>
                            </a:rPr>
                            <m:t>4</m:t>
                          </m:r>
                        </m:sub>
                      </m:sSub>
                      <m:r>
                        <a:rPr lang="cs-CZ"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cs-CZ" i="1">
                                  <a:latin typeface="Cambria Math" panose="02040503050406030204" pitchFamily="18" charset="0"/>
                                </a:rPr>
                                <m:t>𝐾</m:t>
                              </m:r>
                            </m:e>
                            <m:sub>
                              <m:r>
                                <a:rPr lang="cs-CZ" i="1">
                                  <a:latin typeface="Cambria Math" panose="02040503050406030204" pitchFamily="18" charset="0"/>
                                </a:rPr>
                                <m:t>𝐼</m:t>
                              </m:r>
                            </m:sub>
                          </m:sSub>
                        </m:num>
                        <m:den>
                          <m:r>
                            <a:rPr lang="cs-CZ" i="1">
                              <a:latin typeface="Cambria Math" panose="02040503050406030204" pitchFamily="18" charset="0"/>
                            </a:rPr>
                            <m:t>6</m:t>
                          </m:r>
                          <m:r>
                            <a:rPr lang="cs-CZ" i="1">
                              <a:latin typeface="Cambria Math" panose="02040503050406030204" pitchFamily="18" charset="0"/>
                            </a:rPr>
                            <m:t>𝐸</m:t>
                          </m:r>
                          <m:sSub>
                            <m:sSubPr>
                              <m:ctrlPr>
                                <a:rPr lang="en-US" i="1" smtClean="0">
                                  <a:solidFill>
                                    <a:srgbClr val="FF0000"/>
                                  </a:solidFill>
                                  <a:latin typeface="Cambria Math" panose="02040503050406030204" pitchFamily="18" charset="0"/>
                                </a:rPr>
                              </m:ctrlPr>
                            </m:sSubPr>
                            <m:e>
                              <m:r>
                                <a:rPr lang="cs-CZ" i="1">
                                  <a:solidFill>
                                    <a:srgbClr val="FF0000"/>
                                  </a:solidFill>
                                  <a:latin typeface="Cambria Math" panose="02040503050406030204" pitchFamily="18" charset="0"/>
                                </a:rPr>
                                <m:t>𝑙</m:t>
                              </m:r>
                            </m:e>
                            <m:sub>
                              <m:r>
                                <a:rPr lang="cs-CZ" i="1">
                                  <a:solidFill>
                                    <a:srgbClr val="FF0000"/>
                                  </a:solidFill>
                                  <a:latin typeface="Cambria Math" panose="02040503050406030204" pitchFamily="18" charset="0"/>
                                </a:rPr>
                                <m:t>0</m:t>
                              </m:r>
                            </m:sub>
                          </m:sSub>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cs-CZ" i="1">
                                      <a:latin typeface="Cambria Math" panose="02040503050406030204" pitchFamily="18" charset="0"/>
                                    </a:rPr>
                                    <m:t>2</m:t>
                                  </m:r>
                                  <m:r>
                                    <a:rPr lang="cs-CZ" i="1">
                                      <a:latin typeface="Cambria Math" panose="02040503050406030204" pitchFamily="18" charset="0"/>
                                    </a:rPr>
                                    <m:t>𝜋</m:t>
                                  </m:r>
                                </m:e>
                              </m:d>
                            </m:e>
                            <m:sup>
                              <m:f>
                                <m:fPr>
                                  <m:type m:val="lin"/>
                                  <m:ctrlPr>
                                    <a:rPr lang="en-US" i="1">
                                      <a:latin typeface="Cambria Math" panose="02040503050406030204" pitchFamily="18" charset="0"/>
                                    </a:rPr>
                                  </m:ctrlPr>
                                </m:fPr>
                                <m:num>
                                  <m:r>
                                    <a:rPr lang="cs-CZ" i="1">
                                      <a:latin typeface="Cambria Math" panose="02040503050406030204" pitchFamily="18" charset="0"/>
                                    </a:rPr>
                                    <m:t>1</m:t>
                                  </m:r>
                                </m:num>
                                <m:den>
                                  <m:r>
                                    <a:rPr lang="cs-CZ" i="1">
                                      <a:latin typeface="Cambria Math" panose="02040503050406030204" pitchFamily="18" charset="0"/>
                                    </a:rPr>
                                    <m:t>2</m:t>
                                  </m:r>
                                </m:den>
                              </m:f>
                            </m:sup>
                          </m:sSup>
                        </m:den>
                      </m:f>
                      <m:d>
                        <m:dPr>
                          <m:ctrlPr>
                            <a:rPr lang="en-US" i="1">
                              <a:latin typeface="Cambria Math" panose="02040503050406030204" pitchFamily="18" charset="0"/>
                            </a:rPr>
                          </m:ctrlPr>
                        </m:dPr>
                        <m:e>
                          <m:r>
                            <a:rPr lang="cs-CZ" i="1">
                              <a:latin typeface="Cambria Math" panose="02040503050406030204" pitchFamily="18" charset="0"/>
                            </a:rPr>
                            <m:t>12</m:t>
                          </m:r>
                          <m:sSup>
                            <m:sSupPr>
                              <m:ctrlPr>
                                <a:rPr lang="en-US" i="1">
                                  <a:latin typeface="Cambria Math" panose="02040503050406030204" pitchFamily="18" charset="0"/>
                                </a:rPr>
                              </m:ctrlPr>
                            </m:sSupPr>
                            <m:e>
                              <m:r>
                                <a:rPr lang="cs-CZ" i="1">
                                  <a:latin typeface="Cambria Math" panose="02040503050406030204" pitchFamily="18" charset="0"/>
                                </a:rPr>
                                <m:t>𝜈</m:t>
                              </m:r>
                            </m:e>
                            <m:sup>
                              <m:r>
                                <a:rPr lang="cs-CZ" i="1">
                                  <a:latin typeface="Cambria Math" panose="02040503050406030204" pitchFamily="18" charset="0"/>
                                </a:rPr>
                                <m:t>2</m:t>
                              </m:r>
                            </m:sup>
                          </m:sSup>
                          <m:r>
                            <a:rPr lang="cs-CZ" i="1">
                              <a:latin typeface="Cambria Math" panose="02040503050406030204" pitchFamily="18" charset="0"/>
                            </a:rPr>
                            <m:t>+</m:t>
                          </m:r>
                          <m:r>
                            <a:rPr lang="cs-CZ" i="1">
                              <a:latin typeface="Cambria Math" panose="02040503050406030204" pitchFamily="18" charset="0"/>
                            </a:rPr>
                            <m:t>𝜈</m:t>
                          </m:r>
                          <m:r>
                            <a:rPr lang="cs-CZ" i="1">
                              <a:latin typeface="Cambria Math" panose="02040503050406030204" pitchFamily="18" charset="0"/>
                            </a:rPr>
                            <m:t>−11</m:t>
                          </m:r>
                        </m:e>
                      </m:d>
                    </m:oMath>
                  </m:oMathPara>
                </a14:m>
                <a:endParaRPr lang="en-US" dirty="0">
                  <a:solidFill>
                    <a:schemeClr val="tx1"/>
                  </a:solidFill>
                </a:endParaRPr>
              </a:p>
            </p:txBody>
          </p:sp>
        </mc:Choice>
        <mc:Fallback xmlns="">
          <p:sp>
            <p:nvSpPr>
              <p:cNvPr id="25" name="TextovéPole 24">
                <a:extLst>
                  <a:ext uri="{FF2B5EF4-FFF2-40B4-BE49-F238E27FC236}">
                    <a16:creationId xmlns:a16="http://schemas.microsoft.com/office/drawing/2014/main" id="{752411CE-34D5-4575-9785-B4C2B1D12A5E}"/>
                  </a:ext>
                </a:extLst>
              </p:cNvPr>
              <p:cNvSpPr txBox="1">
                <a:spLocks noRot="1" noChangeAspect="1" noMove="1" noResize="1" noEditPoints="1" noAdjustHandles="1" noChangeArrowheads="1" noChangeShapeType="1" noTextEdit="1"/>
              </p:cNvSpPr>
              <p:nvPr/>
            </p:nvSpPr>
            <p:spPr>
              <a:xfrm>
                <a:off x="351062" y="3659756"/>
                <a:ext cx="6094476" cy="2470163"/>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ovéPole 25">
                <a:extLst>
                  <a:ext uri="{FF2B5EF4-FFF2-40B4-BE49-F238E27FC236}">
                    <a16:creationId xmlns:a16="http://schemas.microsoft.com/office/drawing/2014/main" id="{12CE7692-E0D0-486D-8AA8-84AA25819F16}"/>
                  </a:ext>
                </a:extLst>
              </p:cNvPr>
              <p:cNvSpPr txBox="1"/>
              <p:nvPr/>
            </p:nvSpPr>
            <p:spPr>
              <a:xfrm>
                <a:off x="6445538" y="3659756"/>
                <a:ext cx="5511094" cy="2470548"/>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solidFill>
                                <a:srgbClr val="836967"/>
                              </a:solidFill>
                              <a:latin typeface="Cambria Math" panose="02040503050406030204" pitchFamily="18" charset="0"/>
                            </a:rPr>
                          </m:ctrlPr>
                        </m:sSubPr>
                        <m:e>
                          <m:r>
                            <a:rPr lang="en-US" i="1">
                              <a:latin typeface="Cambria Math" panose="02040503050406030204" pitchFamily="18" charset="0"/>
                            </a:rPr>
                            <m:t>𝐵</m:t>
                          </m:r>
                        </m:e>
                        <m:sub>
                          <m:r>
                            <a:rPr lang="en-US" i="0">
                              <a:latin typeface="Cambria Math" panose="02040503050406030204" pitchFamily="18" charset="0"/>
                            </a:rPr>
                            <m:t>1</m:t>
                          </m:r>
                        </m:sub>
                      </m:sSub>
                      <m:r>
                        <a:rPr lang="en-US" i="0">
                          <a:latin typeface="Cambria Math" panose="02040503050406030204" pitchFamily="18" charset="0"/>
                        </a:rPr>
                        <m:t>≈−</m:t>
                      </m:r>
                      <m:f>
                        <m:fPr>
                          <m:ctrlPr>
                            <a:rPr lang="en-US" i="1">
                              <a:solidFill>
                                <a:srgbClr val="836967"/>
                              </a:solidFill>
                              <a:latin typeface="Cambria Math" panose="02040503050406030204" pitchFamily="18" charset="0"/>
                            </a:rPr>
                          </m:ctrlPr>
                        </m:fPr>
                        <m:num>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𝐾</m:t>
                              </m:r>
                            </m:e>
                            <m:sub>
                              <m:r>
                                <a:rPr lang="en-US" i="1">
                                  <a:latin typeface="Cambria Math" panose="02040503050406030204" pitchFamily="18" charset="0"/>
                                </a:rPr>
                                <m:t>𝐼𝐼</m:t>
                              </m:r>
                            </m:sub>
                          </m:sSub>
                        </m:num>
                        <m:den>
                          <m:r>
                            <a:rPr lang="en-US" i="0">
                              <a:latin typeface="Cambria Math" panose="02040503050406030204" pitchFamily="18" charset="0"/>
                            </a:rPr>
                            <m:t>6</m:t>
                          </m:r>
                          <m:r>
                            <a:rPr lang="en-US" i="1">
                              <a:latin typeface="Cambria Math" panose="02040503050406030204" pitchFamily="18" charset="0"/>
                            </a:rPr>
                            <m:t>𝐸</m:t>
                          </m:r>
                          <m:sSub>
                            <m:sSubPr>
                              <m:ctrlPr>
                                <a:rPr lang="en-US" i="1" smtClean="0">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𝑙</m:t>
                              </m:r>
                            </m:e>
                            <m:sub>
                              <m:r>
                                <a:rPr lang="en-US" i="0">
                                  <a:solidFill>
                                    <a:srgbClr val="FF0000"/>
                                  </a:solidFill>
                                  <a:latin typeface="Cambria Math" panose="02040503050406030204" pitchFamily="18" charset="0"/>
                                </a:rPr>
                                <m:t>0</m:t>
                              </m:r>
                            </m:sub>
                          </m:sSub>
                          <m:sSup>
                            <m:sSupPr>
                              <m:ctrlPr>
                                <a:rPr lang="en-US" i="1">
                                  <a:solidFill>
                                    <a:srgbClr val="836967"/>
                                  </a:solidFill>
                                  <a:latin typeface="Cambria Math" panose="02040503050406030204" pitchFamily="18" charset="0"/>
                                </a:rPr>
                              </m:ctrlPr>
                            </m:sSupPr>
                            <m:e>
                              <m:d>
                                <m:dPr>
                                  <m:ctrlPr>
                                    <a:rPr lang="en-US" i="1">
                                      <a:solidFill>
                                        <a:srgbClr val="836967"/>
                                      </a:solidFill>
                                      <a:latin typeface="Cambria Math" panose="02040503050406030204" pitchFamily="18" charset="0"/>
                                    </a:rPr>
                                  </m:ctrlPr>
                                </m:dPr>
                                <m:e>
                                  <m:r>
                                    <a:rPr lang="en-US" i="0">
                                      <a:latin typeface="Cambria Math" panose="02040503050406030204" pitchFamily="18" charset="0"/>
                                    </a:rPr>
                                    <m:t>2</m:t>
                                  </m:r>
                                  <m:r>
                                    <a:rPr lang="en-US" i="1">
                                      <a:latin typeface="Cambria Math" panose="02040503050406030204" pitchFamily="18" charset="0"/>
                                    </a:rPr>
                                    <m:t>𝜋</m:t>
                                  </m:r>
                                </m:e>
                              </m:d>
                            </m:e>
                            <m:sup>
                              <m:f>
                                <m:fPr>
                                  <m:type m:val="lin"/>
                                  <m:ctrlPr>
                                    <a:rPr lang="en-US" i="1">
                                      <a:latin typeface="Cambria Math" panose="02040503050406030204" pitchFamily="18" charset="0"/>
                                    </a:rPr>
                                  </m:ctrlPr>
                                </m:fPr>
                                <m:num>
                                  <m:r>
                                    <a:rPr lang="en-US" i="0">
                                      <a:latin typeface="Cambria Math" panose="02040503050406030204" pitchFamily="18" charset="0"/>
                                    </a:rPr>
                                    <m:t>1</m:t>
                                  </m:r>
                                </m:num>
                                <m:den>
                                  <m:r>
                                    <a:rPr lang="en-US" i="0">
                                      <a:latin typeface="Cambria Math" panose="02040503050406030204" pitchFamily="18" charset="0"/>
                                    </a:rPr>
                                    <m:t>2</m:t>
                                  </m:r>
                                </m:den>
                              </m:f>
                            </m:sup>
                          </m:sSup>
                        </m:den>
                      </m:f>
                      <m:d>
                        <m:dPr>
                          <m:ctrlPr>
                            <a:rPr lang="en-US" i="1">
                              <a:solidFill>
                                <a:srgbClr val="836967"/>
                              </a:solidFill>
                              <a:latin typeface="Cambria Math" panose="02040503050406030204" pitchFamily="18" charset="0"/>
                            </a:rPr>
                          </m:ctrlPr>
                        </m:dPr>
                        <m:e>
                          <m:r>
                            <a:rPr lang="en-US" i="0">
                              <a:latin typeface="Cambria Math" panose="02040503050406030204" pitchFamily="18" charset="0"/>
                            </a:rPr>
                            <m:t>12</m:t>
                          </m:r>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𝜈</m:t>
                              </m:r>
                            </m:e>
                            <m:sup>
                              <m:r>
                                <a:rPr lang="en-US" i="0">
                                  <a:latin typeface="Cambria Math" panose="02040503050406030204" pitchFamily="18" charset="0"/>
                                </a:rPr>
                                <m:t>2</m:t>
                              </m:r>
                            </m:sup>
                          </m:sSup>
                          <m:r>
                            <a:rPr lang="en-US" i="0">
                              <a:latin typeface="Cambria Math" panose="02040503050406030204" pitchFamily="18" charset="0"/>
                            </a:rPr>
                            <m:t>+7</m:t>
                          </m:r>
                          <m:r>
                            <a:rPr lang="en-US" i="1">
                              <a:latin typeface="Cambria Math" panose="02040503050406030204" pitchFamily="18" charset="0"/>
                            </a:rPr>
                            <m:t>𝜈</m:t>
                          </m:r>
                          <m:r>
                            <a:rPr lang="en-US" i="0">
                              <a:latin typeface="Cambria Math" panose="02040503050406030204" pitchFamily="18" charset="0"/>
                            </a:rPr>
                            <m:t>−5</m:t>
                          </m:r>
                        </m:e>
                      </m:d>
                    </m:oMath>
                  </m:oMathPara>
                </a14:m>
                <a:endParaRPr lang="en-US" dirty="0"/>
              </a:p>
              <a:p>
                <a:pPr/>
                <a14:m>
                  <m:oMathPara xmlns:m="http://schemas.openxmlformats.org/officeDocument/2006/math">
                    <m:oMathParaPr>
                      <m:jc m:val="left"/>
                    </m:oMathParaPr>
                    <m:oMath xmlns:m="http://schemas.openxmlformats.org/officeDocument/2006/math">
                      <m:sSub>
                        <m:sSubPr>
                          <m:ctrlPr>
                            <a:rPr lang="en-US" i="1" smtClean="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cs-CZ" sz="1800" i="1">
                              <a:effectLst/>
                              <a:latin typeface="Cambria Math" panose="02040503050406030204" pitchFamily="18" charset="0"/>
                              <a:ea typeface="Times New Roman" panose="02020603050405020304" pitchFamily="18" charset="0"/>
                              <a:cs typeface="Times New Roman" panose="02020603050405020304" pitchFamily="18" charset="0"/>
                            </a:rPr>
                            <m:t>𝐵</m:t>
                          </m:r>
                        </m:e>
                        <m:sub>
                          <m:r>
                            <a:rPr lang="cs-CZ" sz="1800" i="1">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cs-CZ" sz="18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cs-CZ" sz="1800" i="1">
                                  <a:effectLst/>
                                  <a:latin typeface="Cambria Math" panose="02040503050406030204" pitchFamily="18" charset="0"/>
                                  <a:ea typeface="Times New Roman" panose="02020603050405020304" pitchFamily="18" charset="0"/>
                                  <a:cs typeface="Times New Roman" panose="02020603050405020304" pitchFamily="18" charset="0"/>
                                </a:rPr>
                                <m:t>𝐾</m:t>
                              </m:r>
                            </m:e>
                            <m:sub>
                              <m:r>
                                <a:rPr lang="cs-CZ" sz="1800" i="1">
                                  <a:effectLst/>
                                  <a:latin typeface="Cambria Math" panose="02040503050406030204" pitchFamily="18" charset="0"/>
                                  <a:ea typeface="Times New Roman" panose="02020603050405020304" pitchFamily="18" charset="0"/>
                                  <a:cs typeface="Times New Roman" panose="02020603050405020304" pitchFamily="18" charset="0"/>
                                </a:rPr>
                                <m:t>𝐼𝐼</m:t>
                              </m:r>
                            </m:sub>
                          </m:sSub>
                        </m:num>
                        <m:den>
                          <m:r>
                            <a:rPr lang="cs-CZ" sz="1800" i="1">
                              <a:effectLst/>
                              <a:latin typeface="Cambria Math" panose="02040503050406030204" pitchFamily="18" charset="0"/>
                              <a:ea typeface="Times New Roman" panose="02020603050405020304" pitchFamily="18" charset="0"/>
                              <a:cs typeface="Times New Roman" panose="02020603050405020304" pitchFamily="18" charset="0"/>
                            </a:rPr>
                            <m:t>2</m:t>
                          </m:r>
                          <m:r>
                            <a:rPr lang="cs-CZ" sz="1800" i="1">
                              <a:effectLst/>
                              <a:latin typeface="Cambria Math" panose="02040503050406030204" pitchFamily="18" charset="0"/>
                              <a:ea typeface="Times New Roman" panose="02020603050405020304" pitchFamily="18" charset="0"/>
                              <a:cs typeface="Times New Roman" panose="02020603050405020304" pitchFamily="18" charset="0"/>
                            </a:rPr>
                            <m:t>𝐸</m:t>
                          </m:r>
                          <m:sSub>
                            <m:sSubPr>
                              <m:ctrlPr>
                                <a:rPr lang="en-US"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cs-CZ" sz="1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𝑙</m:t>
                              </m:r>
                            </m:e>
                            <m:sub>
                              <m:r>
                                <a:rPr lang="cs-CZ" sz="1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0</m:t>
                              </m:r>
                            </m:sub>
                          </m:sSub>
                          <m:sSup>
                            <m:sSup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cs-CZ" sz="1800" i="1">
                                      <a:effectLst/>
                                      <a:latin typeface="Cambria Math" panose="02040503050406030204" pitchFamily="18" charset="0"/>
                                      <a:ea typeface="Times New Roman" panose="02020603050405020304" pitchFamily="18" charset="0"/>
                                      <a:cs typeface="Times New Roman" panose="02020603050405020304" pitchFamily="18" charset="0"/>
                                    </a:rPr>
                                    <m:t>2</m:t>
                                  </m:r>
                                  <m:r>
                                    <a:rPr lang="cs-CZ" sz="1800" i="1">
                                      <a:effectLst/>
                                      <a:latin typeface="Cambria Math" panose="02040503050406030204" pitchFamily="18" charset="0"/>
                                      <a:ea typeface="Times New Roman" panose="02020603050405020304" pitchFamily="18" charset="0"/>
                                      <a:cs typeface="Times New Roman" panose="02020603050405020304" pitchFamily="18" charset="0"/>
                                    </a:rPr>
                                    <m:t>𝜋</m:t>
                                  </m:r>
                                </m:e>
                              </m:d>
                            </m:e>
                            <m:sup>
                              <m:f>
                                <m:fPr>
                                  <m:type m:val="lin"/>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cs-CZ" sz="18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cs-CZ" sz="1800" i="1">
                                      <a:effectLst/>
                                      <a:latin typeface="Cambria Math" panose="02040503050406030204" pitchFamily="18" charset="0"/>
                                      <a:ea typeface="Times New Roman" panose="02020603050405020304" pitchFamily="18" charset="0"/>
                                      <a:cs typeface="Times New Roman" panose="02020603050405020304" pitchFamily="18" charset="0"/>
                                    </a:rPr>
                                    <m:t>2</m:t>
                                  </m:r>
                                </m:den>
                              </m:f>
                            </m:sup>
                          </m:sSup>
                        </m:den>
                      </m:f>
                      <m:f>
                        <m:f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cs-CZ" sz="1800" i="1">
                                  <a:effectLst/>
                                  <a:latin typeface="Cambria Math" panose="02040503050406030204" pitchFamily="18" charset="0"/>
                                  <a:ea typeface="Times New Roman" panose="02020603050405020304" pitchFamily="18" charset="0"/>
                                  <a:cs typeface="Times New Roman" panose="02020603050405020304" pitchFamily="18" charset="0"/>
                                </a:rPr>
                                <m:t>𝑙</m:t>
                              </m:r>
                            </m:e>
                            <m:sub>
                              <m:r>
                                <a:rPr lang="cs-CZ" sz="1800" i="1">
                                  <a:effectLst/>
                                  <a:latin typeface="Cambria Math" panose="02040503050406030204" pitchFamily="18" charset="0"/>
                                  <a:ea typeface="Times New Roman" panose="02020603050405020304" pitchFamily="18" charset="0"/>
                                  <a:cs typeface="Times New Roman" panose="02020603050405020304" pitchFamily="18" charset="0"/>
                                </a:rPr>
                                <m:t>12</m:t>
                              </m:r>
                            </m:sub>
                          </m:sSub>
                          <m:d>
                            <m:dPr>
                              <m:ctrlPr>
                                <a:rPr lang="cs-CZ" sz="1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cs-CZ" sz="1800" i="1">
                                  <a:effectLst/>
                                  <a:latin typeface="Cambria Math" panose="02040503050406030204" pitchFamily="18" charset="0"/>
                                  <a:ea typeface="Times New Roman" panose="02020603050405020304" pitchFamily="18" charset="0"/>
                                  <a:cs typeface="Times New Roman" panose="02020603050405020304" pitchFamily="18" charset="0"/>
                                </a:rPr>
                                <m:t>4</m:t>
                              </m:r>
                              <m:sSup>
                                <m:sSup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cs-CZ" sz="1800" i="1">
                                      <a:effectLst/>
                                      <a:latin typeface="Cambria Math" panose="02040503050406030204" pitchFamily="18" charset="0"/>
                                      <a:ea typeface="Times New Roman" panose="02020603050405020304" pitchFamily="18" charset="0"/>
                                      <a:cs typeface="Times New Roman" panose="02020603050405020304" pitchFamily="18" charset="0"/>
                                    </a:rPr>
                                    <m:t>𝜈</m:t>
                                  </m:r>
                                </m:e>
                                <m:sup>
                                  <m:r>
                                    <a:rPr lang="cs-CZ" sz="18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cs-CZ" sz="1800" i="1">
                                  <a:effectLst/>
                                  <a:latin typeface="Cambria Math" panose="02040503050406030204" pitchFamily="18" charset="0"/>
                                  <a:ea typeface="Times New Roman" panose="02020603050405020304" pitchFamily="18" charset="0"/>
                                  <a:cs typeface="Times New Roman" panose="02020603050405020304" pitchFamily="18" charset="0"/>
                                </a:rPr>
                                <m:t>+5</m:t>
                              </m:r>
                              <m:r>
                                <a:rPr lang="cs-CZ" sz="1800" i="1">
                                  <a:effectLst/>
                                  <a:latin typeface="Cambria Math" panose="02040503050406030204" pitchFamily="18" charset="0"/>
                                  <a:ea typeface="Times New Roman" panose="02020603050405020304" pitchFamily="18" charset="0"/>
                                  <a:cs typeface="Times New Roman" panose="02020603050405020304" pitchFamily="18" charset="0"/>
                                </a:rPr>
                                <m:t>𝜈</m:t>
                              </m:r>
                              <m:r>
                                <a:rPr lang="cs-CZ" sz="1800" i="1">
                                  <a:effectLst/>
                                  <a:latin typeface="Cambria Math" panose="02040503050406030204" pitchFamily="18" charset="0"/>
                                  <a:ea typeface="Times New Roman" panose="02020603050405020304" pitchFamily="18" charset="0"/>
                                  <a:cs typeface="Times New Roman" panose="02020603050405020304" pitchFamily="18" charset="0"/>
                                </a:rPr>
                                <m:t>+1</m:t>
                              </m:r>
                            </m:e>
                          </m:d>
                          <m:r>
                            <a:rPr lang="cs-CZ" sz="1800" i="1">
                              <a:effectLst/>
                              <a:latin typeface="Cambria Math" panose="02040503050406030204" pitchFamily="18" charset="0"/>
                              <a:ea typeface="Times New Roman" panose="02020603050405020304" pitchFamily="18" charset="0"/>
                              <a:cs typeface="Times New Roman" panose="02020603050405020304" pitchFamily="18" charset="0"/>
                            </a:rPr>
                            <m:t>+4</m:t>
                          </m:r>
                          <m:sSup>
                            <m:sSup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cs-CZ" sz="1800" i="1">
                                  <a:effectLst/>
                                  <a:latin typeface="Cambria Math" panose="02040503050406030204" pitchFamily="18" charset="0"/>
                                  <a:ea typeface="Times New Roman" panose="02020603050405020304" pitchFamily="18" charset="0"/>
                                  <a:cs typeface="Times New Roman" panose="02020603050405020304" pitchFamily="18" charset="0"/>
                                </a:rPr>
                                <m:t>𝜈</m:t>
                              </m:r>
                            </m:e>
                            <m:sup>
                              <m:r>
                                <a:rPr lang="cs-CZ" sz="18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cs-CZ" sz="1800" i="1">
                              <a:effectLst/>
                              <a:latin typeface="Cambria Math" panose="02040503050406030204" pitchFamily="18" charset="0"/>
                              <a:ea typeface="Times New Roman" panose="02020603050405020304" pitchFamily="18" charset="0"/>
                              <a:cs typeface="Times New Roman" panose="02020603050405020304" pitchFamily="18" charset="0"/>
                            </a:rPr>
                            <m:t>+7</m:t>
                          </m:r>
                          <m:r>
                            <a:rPr lang="cs-CZ" sz="1800" i="1">
                              <a:effectLst/>
                              <a:latin typeface="Cambria Math" panose="02040503050406030204" pitchFamily="18" charset="0"/>
                              <a:ea typeface="Times New Roman" panose="02020603050405020304" pitchFamily="18" charset="0"/>
                              <a:cs typeface="Times New Roman" panose="02020603050405020304" pitchFamily="18" charset="0"/>
                            </a:rPr>
                            <m:t>𝜈</m:t>
                          </m:r>
                          <m:r>
                            <a:rPr lang="cs-CZ" sz="1800" i="1">
                              <a:effectLst/>
                              <a:latin typeface="Cambria Math" panose="02040503050406030204" pitchFamily="18" charset="0"/>
                              <a:ea typeface="Times New Roman" panose="02020603050405020304" pitchFamily="18" charset="0"/>
                              <a:cs typeface="Times New Roman" panose="02020603050405020304" pitchFamily="18" charset="0"/>
                            </a:rPr>
                            <m:t>+3</m:t>
                          </m:r>
                        </m:num>
                        <m:den>
                          <m:sSub>
                            <m:sSub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cs-CZ" sz="1800" i="1">
                                  <a:effectLst/>
                                  <a:latin typeface="Cambria Math" panose="02040503050406030204" pitchFamily="18" charset="0"/>
                                  <a:ea typeface="Times New Roman" panose="02020603050405020304" pitchFamily="18" charset="0"/>
                                  <a:cs typeface="Times New Roman" panose="02020603050405020304" pitchFamily="18" charset="0"/>
                                </a:rPr>
                                <m:t>𝑙</m:t>
                              </m:r>
                            </m:e>
                            <m:sub>
                              <m:r>
                                <a:rPr lang="cs-CZ" sz="1800" i="1">
                                  <a:effectLst/>
                                  <a:latin typeface="Cambria Math" panose="02040503050406030204" pitchFamily="18" charset="0"/>
                                  <a:ea typeface="Times New Roman" panose="02020603050405020304" pitchFamily="18" charset="0"/>
                                  <a:cs typeface="Times New Roman" panose="02020603050405020304" pitchFamily="18" charset="0"/>
                                </a:rPr>
                                <m:t>12</m:t>
                              </m:r>
                            </m:sub>
                          </m:sSub>
                          <m:d>
                            <m:d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cs-CZ" sz="1800" i="1">
                                  <a:effectLst/>
                                  <a:latin typeface="Cambria Math" panose="02040503050406030204" pitchFamily="18" charset="0"/>
                                  <a:ea typeface="Times New Roman" panose="02020603050405020304" pitchFamily="18" charset="0"/>
                                  <a:cs typeface="Times New Roman" panose="02020603050405020304" pitchFamily="18" charset="0"/>
                                </a:rPr>
                                <m:t>8</m:t>
                              </m:r>
                              <m:r>
                                <a:rPr lang="cs-CZ" sz="1800" i="1">
                                  <a:effectLst/>
                                  <a:latin typeface="Cambria Math" panose="02040503050406030204" pitchFamily="18" charset="0"/>
                                  <a:ea typeface="Times New Roman" panose="02020603050405020304" pitchFamily="18" charset="0"/>
                                  <a:cs typeface="Times New Roman" panose="02020603050405020304" pitchFamily="18" charset="0"/>
                                </a:rPr>
                                <m:t>𝜈</m:t>
                              </m:r>
                              <m:r>
                                <a:rPr lang="cs-CZ" sz="1800" i="1">
                                  <a:effectLst/>
                                  <a:latin typeface="Cambria Math" panose="02040503050406030204" pitchFamily="18" charset="0"/>
                                  <a:ea typeface="Times New Roman" panose="02020603050405020304" pitchFamily="18" charset="0"/>
                                  <a:cs typeface="Times New Roman" panose="02020603050405020304" pitchFamily="18" charset="0"/>
                                </a:rPr>
                                <m:t>−1</m:t>
                              </m:r>
                            </m:e>
                          </m:d>
                          <m:r>
                            <a:rPr lang="cs-CZ" sz="1800" i="1">
                              <a:effectLst/>
                              <a:latin typeface="Cambria Math" panose="02040503050406030204" pitchFamily="18" charset="0"/>
                              <a:ea typeface="Times New Roman" panose="02020603050405020304" pitchFamily="18" charset="0"/>
                              <a:cs typeface="Times New Roman" panose="02020603050405020304" pitchFamily="18" charset="0"/>
                            </a:rPr>
                            <m:t>−8</m:t>
                          </m:r>
                          <m:r>
                            <a:rPr lang="cs-CZ" sz="1800" i="1">
                              <a:effectLst/>
                              <a:latin typeface="Cambria Math" panose="02040503050406030204" pitchFamily="18" charset="0"/>
                              <a:ea typeface="Times New Roman" panose="02020603050405020304" pitchFamily="18" charset="0"/>
                              <a:cs typeface="Times New Roman" panose="02020603050405020304" pitchFamily="18" charset="0"/>
                            </a:rPr>
                            <m:t>𝜈</m:t>
                          </m:r>
                          <m:r>
                            <a:rPr lang="cs-CZ" sz="1800" i="1">
                              <a:effectLst/>
                              <a:latin typeface="Cambria Math" panose="02040503050406030204" pitchFamily="18" charset="0"/>
                              <a:ea typeface="Times New Roman" panose="02020603050405020304" pitchFamily="18" charset="0"/>
                              <a:cs typeface="Times New Roman" panose="02020603050405020304" pitchFamily="18" charset="0"/>
                            </a:rPr>
                            <m:t>+9</m:t>
                          </m:r>
                        </m:den>
                      </m:f>
                    </m:oMath>
                  </m:oMathPara>
                </a14:m>
                <a:endParaRPr lang="en-US" sz="1800" dirty="0">
                  <a:effectLst/>
                  <a:ea typeface="Times New Roman" panose="02020603050405020304" pitchFamily="18"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sSub>
                        <m:sSubPr>
                          <m:ctrlPr>
                            <a:rPr lang="en-US" i="1" smtClean="0">
                              <a:effectLst/>
                              <a:latin typeface="Cambria Math" panose="02040503050406030204" pitchFamily="18" charset="0"/>
                              <a:ea typeface="Times New Roman" panose="02020603050405020304" pitchFamily="18" charset="0"/>
                            </a:rPr>
                          </m:ctrlPr>
                        </m:sSubPr>
                        <m:e>
                          <m:r>
                            <a:rPr lang="cs-CZ" sz="1800" i="1">
                              <a:effectLst/>
                              <a:latin typeface="Cambria Math" panose="02040503050406030204" pitchFamily="18" charset="0"/>
                              <a:ea typeface="Times New Roman" panose="02020603050405020304" pitchFamily="18" charset="0"/>
                              <a:cs typeface="Times New Roman" panose="02020603050405020304" pitchFamily="18" charset="0"/>
                            </a:rPr>
                            <m:t>𝐵</m:t>
                          </m:r>
                        </m:e>
                        <m:sub>
                          <m:r>
                            <a:rPr lang="cs-CZ" sz="1800" i="1">
                              <a:effectLst/>
                              <a:latin typeface="Cambria Math" panose="02040503050406030204" pitchFamily="18" charset="0"/>
                              <a:ea typeface="Times New Roman" panose="02020603050405020304" pitchFamily="18" charset="0"/>
                              <a:cs typeface="Times New Roman" panose="02020603050405020304" pitchFamily="18" charset="0"/>
                            </a:rPr>
                            <m:t>3</m:t>
                          </m:r>
                        </m:sub>
                      </m:sSub>
                      <m:r>
                        <a:rPr lang="cs-CZ" sz="18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i="1">
                              <a:effectLst/>
                              <a:latin typeface="Cambria Math" panose="02040503050406030204" pitchFamily="18" charset="0"/>
                              <a:ea typeface="Times New Roman" panose="02020603050405020304" pitchFamily="18" charset="0"/>
                            </a:rPr>
                          </m:ctrlPr>
                        </m:fPr>
                        <m:num>
                          <m:r>
                            <a:rPr lang="cs-CZ" sz="1800" i="1">
                              <a:effectLst/>
                              <a:latin typeface="Cambria Math" panose="02040503050406030204" pitchFamily="18" charset="0"/>
                              <a:ea typeface="Times New Roman" panose="02020603050405020304" pitchFamily="18" charset="0"/>
                              <a:cs typeface="Times New Roman" panose="02020603050405020304" pitchFamily="18" charset="0"/>
                            </a:rPr>
                            <m:t>6</m:t>
                          </m:r>
                          <m:sSub>
                            <m:sSubPr>
                              <m:ctrlPr>
                                <a:rPr lang="en-US" i="1">
                                  <a:effectLst/>
                                  <a:latin typeface="Cambria Math" panose="02040503050406030204" pitchFamily="18" charset="0"/>
                                  <a:ea typeface="Times New Roman" panose="02020603050405020304" pitchFamily="18" charset="0"/>
                                </a:rPr>
                              </m:ctrlPr>
                            </m:sSubPr>
                            <m:e>
                              <m:r>
                                <a:rPr lang="cs-CZ" sz="1800" i="1">
                                  <a:effectLst/>
                                  <a:latin typeface="Cambria Math" panose="02040503050406030204" pitchFamily="18" charset="0"/>
                                  <a:ea typeface="Times New Roman" panose="02020603050405020304" pitchFamily="18" charset="0"/>
                                  <a:cs typeface="Times New Roman" panose="02020603050405020304" pitchFamily="18" charset="0"/>
                                </a:rPr>
                                <m:t>𝐾</m:t>
                              </m:r>
                            </m:e>
                            <m:sub>
                              <m:r>
                                <a:rPr lang="cs-CZ" sz="1800" i="1">
                                  <a:effectLst/>
                                  <a:latin typeface="Cambria Math" panose="02040503050406030204" pitchFamily="18" charset="0"/>
                                  <a:ea typeface="Times New Roman" panose="02020603050405020304" pitchFamily="18" charset="0"/>
                                  <a:cs typeface="Times New Roman" panose="02020603050405020304" pitchFamily="18" charset="0"/>
                                </a:rPr>
                                <m:t>𝐼𝐼</m:t>
                              </m:r>
                            </m:sub>
                          </m:sSub>
                        </m:num>
                        <m:den>
                          <m:r>
                            <a:rPr lang="cs-CZ" sz="1800" i="1">
                              <a:effectLst/>
                              <a:latin typeface="Cambria Math" panose="02040503050406030204" pitchFamily="18" charset="0"/>
                              <a:ea typeface="Times New Roman" panose="02020603050405020304" pitchFamily="18" charset="0"/>
                              <a:cs typeface="Times New Roman" panose="02020603050405020304" pitchFamily="18" charset="0"/>
                            </a:rPr>
                            <m:t>𝐸</m:t>
                          </m:r>
                          <m:sSub>
                            <m:sSubPr>
                              <m:ctrlPr>
                                <a:rPr lang="en-US" i="1" smtClean="0">
                                  <a:solidFill>
                                    <a:srgbClr val="FF0000"/>
                                  </a:solidFill>
                                  <a:effectLst/>
                                  <a:latin typeface="Cambria Math" panose="02040503050406030204" pitchFamily="18" charset="0"/>
                                  <a:ea typeface="Times New Roman" panose="02020603050405020304" pitchFamily="18" charset="0"/>
                                </a:rPr>
                              </m:ctrlPr>
                            </m:sSubPr>
                            <m:e>
                              <m:r>
                                <a:rPr lang="cs-CZ" sz="1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𝑙</m:t>
                              </m:r>
                            </m:e>
                            <m:sub>
                              <m:r>
                                <a:rPr lang="cs-CZ" sz="1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0</m:t>
                              </m:r>
                            </m:sub>
                          </m:sSub>
                          <m:sSup>
                            <m:sSupPr>
                              <m:ctrlPr>
                                <a:rPr lang="en-US" i="1">
                                  <a:effectLst/>
                                  <a:latin typeface="Cambria Math" panose="02040503050406030204" pitchFamily="18" charset="0"/>
                                  <a:ea typeface="Times New Roman" panose="02020603050405020304" pitchFamily="18" charset="0"/>
                                </a:rPr>
                              </m:ctrlPr>
                            </m:sSupPr>
                            <m:e>
                              <m:d>
                                <m:dPr>
                                  <m:ctrlPr>
                                    <a:rPr lang="en-US" i="1">
                                      <a:effectLst/>
                                      <a:latin typeface="Cambria Math" panose="02040503050406030204" pitchFamily="18" charset="0"/>
                                      <a:ea typeface="Times New Roman" panose="02020603050405020304" pitchFamily="18" charset="0"/>
                                    </a:rPr>
                                  </m:ctrlPr>
                                </m:dPr>
                                <m:e>
                                  <m:r>
                                    <a:rPr lang="cs-CZ" sz="1800" i="1">
                                      <a:effectLst/>
                                      <a:latin typeface="Cambria Math" panose="02040503050406030204" pitchFamily="18" charset="0"/>
                                      <a:ea typeface="Times New Roman" panose="02020603050405020304" pitchFamily="18" charset="0"/>
                                      <a:cs typeface="Times New Roman" panose="02020603050405020304" pitchFamily="18" charset="0"/>
                                    </a:rPr>
                                    <m:t>2</m:t>
                                  </m:r>
                                  <m:r>
                                    <a:rPr lang="cs-CZ" sz="1800" i="1">
                                      <a:effectLst/>
                                      <a:latin typeface="Cambria Math" panose="02040503050406030204" pitchFamily="18" charset="0"/>
                                      <a:ea typeface="Times New Roman" panose="02020603050405020304" pitchFamily="18" charset="0"/>
                                      <a:cs typeface="Times New Roman" panose="02020603050405020304" pitchFamily="18" charset="0"/>
                                    </a:rPr>
                                    <m:t>𝜋</m:t>
                                  </m:r>
                                </m:e>
                              </m:d>
                            </m:e>
                            <m:sup>
                              <m:f>
                                <m:fPr>
                                  <m:type m:val="lin"/>
                                  <m:ctrlPr>
                                    <a:rPr lang="en-US" i="1">
                                      <a:effectLst/>
                                      <a:latin typeface="Cambria Math" panose="02040503050406030204" pitchFamily="18" charset="0"/>
                                      <a:ea typeface="Times New Roman" panose="02020603050405020304" pitchFamily="18" charset="0"/>
                                    </a:rPr>
                                  </m:ctrlPr>
                                </m:fPr>
                                <m:num>
                                  <m:r>
                                    <a:rPr lang="cs-CZ" sz="18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cs-CZ" sz="1800" i="1">
                                      <a:effectLst/>
                                      <a:latin typeface="Cambria Math" panose="02040503050406030204" pitchFamily="18" charset="0"/>
                                      <a:ea typeface="Times New Roman" panose="02020603050405020304" pitchFamily="18" charset="0"/>
                                      <a:cs typeface="Times New Roman" panose="02020603050405020304" pitchFamily="18" charset="0"/>
                                    </a:rPr>
                                    <m:t>2 </m:t>
                                  </m:r>
                                </m:den>
                              </m:f>
                            </m:sup>
                          </m:sSup>
                        </m:den>
                      </m:f>
                      <m:f>
                        <m:fPr>
                          <m:ctrlPr>
                            <a:rPr lang="en-US" i="1">
                              <a:effectLst/>
                              <a:latin typeface="Cambria Math" panose="02040503050406030204" pitchFamily="18" charset="0"/>
                              <a:ea typeface="Times New Roman" panose="02020603050405020304" pitchFamily="18" charset="0"/>
                            </a:rPr>
                          </m:ctrlPr>
                        </m:fPr>
                        <m:num>
                          <m:r>
                            <a:rPr lang="cs-CZ" sz="1800" i="1">
                              <a:effectLst/>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n-US" i="1">
                                  <a:effectLst/>
                                  <a:latin typeface="Cambria Math" panose="02040503050406030204" pitchFamily="18" charset="0"/>
                                  <a:ea typeface="Times New Roman" panose="02020603050405020304" pitchFamily="18" charset="0"/>
                                </a:rPr>
                              </m:ctrlPr>
                            </m:sSupPr>
                            <m:e>
                              <m:r>
                                <a:rPr lang="cs-CZ" sz="1800" i="1">
                                  <a:effectLst/>
                                  <a:latin typeface="Cambria Math" panose="02040503050406030204" pitchFamily="18" charset="0"/>
                                  <a:ea typeface="Times New Roman" panose="02020603050405020304" pitchFamily="18" charset="0"/>
                                  <a:cs typeface="Times New Roman" panose="02020603050405020304" pitchFamily="18" charset="0"/>
                                </a:rPr>
                                <m:t>𝜈</m:t>
                              </m:r>
                            </m:e>
                            <m:sup>
                              <m:r>
                                <a:rPr lang="cs-CZ" sz="18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cs-CZ"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cs-CZ" sz="1800" i="1">
                              <a:effectLst/>
                              <a:latin typeface="Cambria Math" panose="02040503050406030204" pitchFamily="18" charset="0"/>
                              <a:ea typeface="Times New Roman" panose="02020603050405020304" pitchFamily="18" charset="0"/>
                              <a:cs typeface="Times New Roman" panose="02020603050405020304" pitchFamily="18" charset="0"/>
                            </a:rPr>
                            <m:t>𝜈</m:t>
                          </m:r>
                          <m:r>
                            <a:rPr lang="cs-CZ" sz="1800" i="1">
                              <a:effectLst/>
                              <a:latin typeface="Cambria Math" panose="02040503050406030204" pitchFamily="18" charset="0"/>
                              <a:ea typeface="Times New Roman" panose="02020603050405020304" pitchFamily="18" charset="0"/>
                              <a:cs typeface="Times New Roman" panose="02020603050405020304" pitchFamily="18" charset="0"/>
                            </a:rPr>
                            <m:t>−1</m:t>
                          </m:r>
                        </m:num>
                        <m:den>
                          <m:sSub>
                            <m:sSubPr>
                              <m:ctrlPr>
                                <a:rPr lang="en-US" i="1">
                                  <a:effectLst/>
                                  <a:latin typeface="Cambria Math" panose="02040503050406030204" pitchFamily="18" charset="0"/>
                                  <a:ea typeface="Times New Roman" panose="02020603050405020304" pitchFamily="18" charset="0"/>
                                </a:rPr>
                              </m:ctrlPr>
                            </m:sSubPr>
                            <m:e>
                              <m:r>
                                <a:rPr lang="cs-CZ" sz="1800" i="1">
                                  <a:effectLst/>
                                  <a:latin typeface="Cambria Math" panose="02040503050406030204" pitchFamily="18" charset="0"/>
                                  <a:ea typeface="Times New Roman" panose="02020603050405020304" pitchFamily="18" charset="0"/>
                                  <a:cs typeface="Times New Roman" panose="02020603050405020304" pitchFamily="18" charset="0"/>
                                </a:rPr>
                                <m:t>𝑙</m:t>
                              </m:r>
                            </m:e>
                            <m:sub>
                              <m:r>
                                <a:rPr lang="cs-CZ" sz="1800" i="1">
                                  <a:effectLst/>
                                  <a:latin typeface="Cambria Math" panose="02040503050406030204" pitchFamily="18" charset="0"/>
                                  <a:ea typeface="Times New Roman" panose="02020603050405020304" pitchFamily="18" charset="0"/>
                                  <a:cs typeface="Times New Roman" panose="02020603050405020304" pitchFamily="18" charset="0"/>
                                </a:rPr>
                                <m:t>12</m:t>
                              </m:r>
                            </m:sub>
                          </m:sSub>
                          <m:d>
                            <m:dPr>
                              <m:ctrlPr>
                                <a:rPr lang="en-US" i="1">
                                  <a:effectLst/>
                                  <a:latin typeface="Cambria Math" panose="02040503050406030204" pitchFamily="18" charset="0"/>
                                  <a:ea typeface="Times New Roman" panose="02020603050405020304" pitchFamily="18" charset="0"/>
                                </a:rPr>
                              </m:ctrlPr>
                            </m:dPr>
                            <m:e>
                              <m:r>
                                <a:rPr lang="cs-CZ" sz="1800" i="1">
                                  <a:effectLst/>
                                  <a:latin typeface="Cambria Math" panose="02040503050406030204" pitchFamily="18" charset="0"/>
                                  <a:ea typeface="Times New Roman" panose="02020603050405020304" pitchFamily="18" charset="0"/>
                                  <a:cs typeface="Times New Roman" panose="02020603050405020304" pitchFamily="18" charset="0"/>
                                </a:rPr>
                                <m:t>8</m:t>
                              </m:r>
                              <m:r>
                                <a:rPr lang="cs-CZ" sz="1800" i="1">
                                  <a:effectLst/>
                                  <a:latin typeface="Cambria Math" panose="02040503050406030204" pitchFamily="18" charset="0"/>
                                  <a:ea typeface="Times New Roman" panose="02020603050405020304" pitchFamily="18" charset="0"/>
                                  <a:cs typeface="Times New Roman" panose="02020603050405020304" pitchFamily="18" charset="0"/>
                                </a:rPr>
                                <m:t>𝜈</m:t>
                              </m:r>
                              <m:r>
                                <a:rPr lang="cs-CZ" sz="1800" i="1">
                                  <a:effectLst/>
                                  <a:latin typeface="Cambria Math" panose="02040503050406030204" pitchFamily="18" charset="0"/>
                                  <a:ea typeface="Times New Roman" panose="02020603050405020304" pitchFamily="18" charset="0"/>
                                  <a:cs typeface="Times New Roman" panose="02020603050405020304" pitchFamily="18" charset="0"/>
                                </a:rPr>
                                <m:t>−1</m:t>
                              </m:r>
                            </m:e>
                          </m:d>
                          <m:r>
                            <a:rPr lang="cs-CZ" sz="1800" i="1">
                              <a:effectLst/>
                              <a:latin typeface="Cambria Math" panose="02040503050406030204" pitchFamily="18" charset="0"/>
                              <a:ea typeface="Times New Roman" panose="02020603050405020304" pitchFamily="18" charset="0"/>
                              <a:cs typeface="Times New Roman" panose="02020603050405020304" pitchFamily="18" charset="0"/>
                            </a:rPr>
                            <m:t>−8</m:t>
                          </m:r>
                          <m:r>
                            <a:rPr lang="cs-CZ" sz="1800" i="1">
                              <a:effectLst/>
                              <a:latin typeface="Cambria Math" panose="02040503050406030204" pitchFamily="18" charset="0"/>
                              <a:ea typeface="Times New Roman" panose="02020603050405020304" pitchFamily="18" charset="0"/>
                              <a:cs typeface="Times New Roman" panose="02020603050405020304" pitchFamily="18" charset="0"/>
                            </a:rPr>
                            <m:t>𝜈</m:t>
                          </m:r>
                          <m:r>
                            <a:rPr lang="cs-CZ" sz="1800" i="1">
                              <a:effectLst/>
                              <a:latin typeface="Cambria Math" panose="02040503050406030204" pitchFamily="18" charset="0"/>
                              <a:ea typeface="Times New Roman" panose="02020603050405020304" pitchFamily="18" charset="0"/>
                              <a:cs typeface="Times New Roman" panose="02020603050405020304" pitchFamily="18" charset="0"/>
                            </a:rPr>
                            <m:t>+9</m:t>
                          </m:r>
                        </m:den>
                      </m:f>
                    </m:oMath>
                  </m:oMathPara>
                </a14:m>
                <a:endParaRPr lang="en-US" sz="1800" dirty="0">
                  <a:effectLst/>
                  <a:ea typeface="Times New Roman" panose="02020603050405020304" pitchFamily="18"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sSub>
                        <m:sSubPr>
                          <m:ctrlPr>
                            <a:rPr lang="en-US" i="1" smtClean="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cs-CZ" sz="1800" i="1">
                              <a:effectLst/>
                              <a:latin typeface="Cambria Math" panose="02040503050406030204" pitchFamily="18" charset="0"/>
                              <a:ea typeface="Times New Roman" panose="02020603050405020304" pitchFamily="18" charset="0"/>
                              <a:cs typeface="Times New Roman" panose="02020603050405020304" pitchFamily="18" charset="0"/>
                            </a:rPr>
                            <m:t>𝐵</m:t>
                          </m:r>
                        </m:e>
                        <m:sub>
                          <m:r>
                            <a:rPr lang="cs-CZ" sz="1800" i="1">
                              <a:effectLst/>
                              <a:latin typeface="Cambria Math" panose="02040503050406030204" pitchFamily="18" charset="0"/>
                              <a:ea typeface="Times New Roman" panose="02020603050405020304" pitchFamily="18" charset="0"/>
                              <a:cs typeface="Times New Roman" panose="02020603050405020304" pitchFamily="18" charset="0"/>
                            </a:rPr>
                            <m:t>4</m:t>
                          </m:r>
                        </m:sub>
                      </m:sSub>
                      <m:r>
                        <a:rPr lang="cs-CZ" sz="18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cs-CZ" sz="1800" i="1">
                                  <a:effectLst/>
                                  <a:latin typeface="Cambria Math" panose="02040503050406030204" pitchFamily="18" charset="0"/>
                                  <a:ea typeface="Times New Roman" panose="02020603050405020304" pitchFamily="18" charset="0"/>
                                  <a:cs typeface="Times New Roman" panose="02020603050405020304" pitchFamily="18" charset="0"/>
                                </a:rPr>
                                <m:t>𝐾</m:t>
                              </m:r>
                            </m:e>
                            <m:sub>
                              <m:r>
                                <a:rPr lang="cs-CZ" sz="1800" i="1">
                                  <a:effectLst/>
                                  <a:latin typeface="Cambria Math" panose="02040503050406030204" pitchFamily="18" charset="0"/>
                                  <a:ea typeface="Times New Roman" panose="02020603050405020304" pitchFamily="18" charset="0"/>
                                  <a:cs typeface="Times New Roman" panose="02020603050405020304" pitchFamily="18" charset="0"/>
                                </a:rPr>
                                <m:t>𝐼𝐼</m:t>
                              </m:r>
                            </m:sub>
                          </m:sSub>
                        </m:num>
                        <m:den>
                          <m:r>
                            <a:rPr lang="cs-CZ" sz="1800" i="1">
                              <a:effectLst/>
                              <a:latin typeface="Cambria Math" panose="02040503050406030204" pitchFamily="18" charset="0"/>
                              <a:ea typeface="Times New Roman" panose="02020603050405020304" pitchFamily="18" charset="0"/>
                              <a:cs typeface="Times New Roman" panose="02020603050405020304" pitchFamily="18" charset="0"/>
                            </a:rPr>
                            <m:t>6</m:t>
                          </m:r>
                          <m:r>
                            <a:rPr lang="cs-CZ" sz="1800" i="1">
                              <a:effectLst/>
                              <a:latin typeface="Cambria Math" panose="02040503050406030204" pitchFamily="18" charset="0"/>
                              <a:ea typeface="Times New Roman" panose="02020603050405020304" pitchFamily="18" charset="0"/>
                              <a:cs typeface="Times New Roman" panose="02020603050405020304" pitchFamily="18" charset="0"/>
                            </a:rPr>
                            <m:t>𝐸</m:t>
                          </m:r>
                          <m:sSub>
                            <m:sSubPr>
                              <m:ctrlPr>
                                <a:rPr lang="en-US"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cs-CZ" sz="1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𝑙</m:t>
                              </m:r>
                            </m:e>
                            <m:sub>
                              <m:r>
                                <a:rPr lang="cs-CZ" sz="1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0</m:t>
                              </m:r>
                            </m:sub>
                          </m:sSub>
                          <m:sSup>
                            <m:sSup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cs-CZ" sz="1800" i="1">
                                      <a:effectLst/>
                                      <a:latin typeface="Cambria Math" panose="02040503050406030204" pitchFamily="18" charset="0"/>
                                      <a:ea typeface="Times New Roman" panose="02020603050405020304" pitchFamily="18" charset="0"/>
                                      <a:cs typeface="Times New Roman" panose="02020603050405020304" pitchFamily="18" charset="0"/>
                                    </a:rPr>
                                    <m:t>2</m:t>
                                  </m:r>
                                  <m:r>
                                    <a:rPr lang="cs-CZ" sz="1800" i="1">
                                      <a:effectLst/>
                                      <a:latin typeface="Cambria Math" panose="02040503050406030204" pitchFamily="18" charset="0"/>
                                      <a:ea typeface="Times New Roman" panose="02020603050405020304" pitchFamily="18" charset="0"/>
                                      <a:cs typeface="Times New Roman" panose="02020603050405020304" pitchFamily="18" charset="0"/>
                                    </a:rPr>
                                    <m:t>𝜋</m:t>
                                  </m:r>
                                </m:e>
                              </m:d>
                            </m:e>
                            <m:sup>
                              <m:f>
                                <m:fPr>
                                  <m:type m:val="lin"/>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cs-CZ" sz="18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cs-CZ" sz="1800" i="1">
                                      <a:effectLst/>
                                      <a:latin typeface="Cambria Math" panose="02040503050406030204" pitchFamily="18" charset="0"/>
                                      <a:ea typeface="Times New Roman" panose="02020603050405020304" pitchFamily="18" charset="0"/>
                                      <a:cs typeface="Times New Roman" panose="02020603050405020304" pitchFamily="18" charset="0"/>
                                    </a:rPr>
                                    <m:t>2</m:t>
                                  </m:r>
                                </m:den>
                              </m:f>
                            </m:sup>
                          </m:sSup>
                        </m:den>
                      </m:f>
                      <m:d>
                        <m:d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cs-CZ" sz="1800" i="1">
                              <a:effectLst/>
                              <a:latin typeface="Cambria Math" panose="02040503050406030204" pitchFamily="18" charset="0"/>
                              <a:ea typeface="Times New Roman" panose="02020603050405020304" pitchFamily="18" charset="0"/>
                              <a:cs typeface="Times New Roman" panose="02020603050405020304" pitchFamily="18" charset="0"/>
                            </a:rPr>
                            <m:t>12</m:t>
                          </m:r>
                          <m:sSup>
                            <m:sSup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cs-CZ" sz="1800" i="1">
                                  <a:effectLst/>
                                  <a:latin typeface="Cambria Math" panose="02040503050406030204" pitchFamily="18" charset="0"/>
                                  <a:ea typeface="Times New Roman" panose="02020603050405020304" pitchFamily="18" charset="0"/>
                                  <a:cs typeface="Times New Roman" panose="02020603050405020304" pitchFamily="18" charset="0"/>
                                </a:rPr>
                                <m:t>𝜈</m:t>
                              </m:r>
                            </m:e>
                            <m:sup>
                              <m:r>
                                <a:rPr lang="cs-CZ" sz="18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cs-CZ"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cs-CZ" sz="1800" i="1">
                              <a:effectLst/>
                              <a:latin typeface="Cambria Math" panose="02040503050406030204" pitchFamily="18" charset="0"/>
                              <a:ea typeface="Times New Roman" panose="02020603050405020304" pitchFamily="18" charset="0"/>
                              <a:cs typeface="Times New Roman" panose="02020603050405020304" pitchFamily="18" charset="0"/>
                            </a:rPr>
                            <m:t>𝜈</m:t>
                          </m:r>
                          <m:r>
                            <a:rPr lang="cs-CZ" sz="1800" i="1">
                              <a:effectLst/>
                              <a:latin typeface="Cambria Math" panose="02040503050406030204" pitchFamily="18" charset="0"/>
                              <a:ea typeface="Times New Roman" panose="02020603050405020304" pitchFamily="18" charset="0"/>
                              <a:cs typeface="Times New Roman" panose="02020603050405020304" pitchFamily="18" charset="0"/>
                            </a:rPr>
                            <m:t>−11</m:t>
                          </m:r>
                        </m:e>
                      </m:d>
                      <m:r>
                        <a:rPr lang="cs-CZ" sz="1800" i="1">
                          <a:effectLst/>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n-US" sz="1800" dirty="0">
                  <a:effectLst/>
                  <a:ea typeface="Times New Roman" panose="02020603050405020304" pitchFamily="18" charset="0"/>
                  <a:cs typeface="Times New Roman" panose="02020603050405020304" pitchFamily="18" charset="0"/>
                </a:endParaRPr>
              </a:p>
            </p:txBody>
          </p:sp>
        </mc:Choice>
        <mc:Fallback xmlns="">
          <p:sp>
            <p:nvSpPr>
              <p:cNvPr id="26" name="TextovéPole 25">
                <a:extLst>
                  <a:ext uri="{FF2B5EF4-FFF2-40B4-BE49-F238E27FC236}">
                    <a16:creationId xmlns:a16="http://schemas.microsoft.com/office/drawing/2014/main" id="{12CE7692-E0D0-486D-8AA8-84AA25819F16}"/>
                  </a:ext>
                </a:extLst>
              </p:cNvPr>
              <p:cNvSpPr txBox="1">
                <a:spLocks noRot="1" noChangeAspect="1" noMove="1" noResize="1" noEditPoints="1" noAdjustHandles="1" noChangeArrowheads="1" noChangeShapeType="1" noTextEdit="1"/>
              </p:cNvSpPr>
              <p:nvPr/>
            </p:nvSpPr>
            <p:spPr>
              <a:xfrm>
                <a:off x="6445538" y="3659756"/>
                <a:ext cx="5511094" cy="2470548"/>
              </a:xfrm>
              <a:prstGeom prst="rect">
                <a:avLst/>
              </a:prstGeom>
              <a:blipFill>
                <a:blip r:embed="rId10"/>
                <a:stretch>
                  <a:fillRect/>
                </a:stretch>
              </a:blipFill>
            </p:spPr>
            <p:txBody>
              <a:bodyPr/>
              <a:lstStyle/>
              <a:p>
                <a:r>
                  <a:rPr lang="en-US">
                    <a:noFill/>
                  </a:rPr>
                  <a:t> </a:t>
                </a:r>
              </a:p>
            </p:txBody>
          </p:sp>
        </mc:Fallback>
      </mc:AlternateContent>
      <p:cxnSp>
        <p:nvCxnSpPr>
          <p:cNvPr id="27" name="Spojnice: zakřivená 26">
            <a:extLst>
              <a:ext uri="{FF2B5EF4-FFF2-40B4-BE49-F238E27FC236}">
                <a16:creationId xmlns:a16="http://schemas.microsoft.com/office/drawing/2014/main" id="{1BB8DD55-96BC-4E83-907C-DEC88BBDAB51}"/>
              </a:ext>
            </a:extLst>
          </p:cNvPr>
          <p:cNvCxnSpPr>
            <a:cxnSpLocks/>
          </p:cNvCxnSpPr>
          <p:nvPr/>
        </p:nvCxnSpPr>
        <p:spPr>
          <a:xfrm rot="16200000" flipH="1">
            <a:off x="2239057" y="3482811"/>
            <a:ext cx="408425" cy="322730"/>
          </a:xfrm>
          <a:prstGeom prst="curvedConnector3">
            <a:avLst>
              <a:gd name="adj1" fmla="val 50000"/>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28" name="TextovéPole 27">
            <a:extLst>
              <a:ext uri="{FF2B5EF4-FFF2-40B4-BE49-F238E27FC236}">
                <a16:creationId xmlns:a16="http://schemas.microsoft.com/office/drawing/2014/main" id="{C02069A2-DBB5-4059-98F4-03A6EF8734C2}"/>
              </a:ext>
            </a:extLst>
          </p:cNvPr>
          <p:cNvSpPr txBox="1"/>
          <p:nvPr/>
        </p:nvSpPr>
        <p:spPr>
          <a:xfrm>
            <a:off x="902507" y="3119149"/>
            <a:ext cx="1540762" cy="369332"/>
          </a:xfrm>
          <a:prstGeom prst="rect">
            <a:avLst/>
          </a:prstGeom>
          <a:noFill/>
        </p:spPr>
        <p:txBody>
          <a:bodyPr wrap="square" rtlCol="0">
            <a:spAutoFit/>
          </a:bodyPr>
          <a:lstStyle/>
          <a:p>
            <a:pPr algn="ctr"/>
            <a:r>
              <a:rPr lang="en-GB" dirty="0">
                <a:solidFill>
                  <a:srgbClr val="FF0000"/>
                </a:solidFill>
                <a:latin typeface="Corbel" panose="020B0503020204020204" pitchFamily="34" charset="0"/>
              </a:rPr>
              <a:t>Poisson ratio</a:t>
            </a:r>
            <a:endParaRPr lang="en-GB" sz="1800" dirty="0">
              <a:solidFill>
                <a:srgbClr val="FF0000"/>
              </a:solidFill>
              <a:latin typeface="Corbel" panose="020B0503020204020204" pitchFamily="34" charset="0"/>
            </a:endParaRPr>
          </a:p>
        </p:txBody>
      </p:sp>
      <p:cxnSp>
        <p:nvCxnSpPr>
          <p:cNvPr id="29" name="Spojnice: zakřivená 28">
            <a:extLst>
              <a:ext uri="{FF2B5EF4-FFF2-40B4-BE49-F238E27FC236}">
                <a16:creationId xmlns:a16="http://schemas.microsoft.com/office/drawing/2014/main" id="{778B7F50-B2A4-4D2D-9ACB-F53B973F8FC9}"/>
              </a:ext>
            </a:extLst>
          </p:cNvPr>
          <p:cNvCxnSpPr>
            <a:cxnSpLocks/>
            <a:stCxn id="30" idx="3"/>
          </p:cNvCxnSpPr>
          <p:nvPr/>
        </p:nvCxnSpPr>
        <p:spPr>
          <a:xfrm flipV="1">
            <a:off x="7044906" y="6129920"/>
            <a:ext cx="197142" cy="208648"/>
          </a:xfrm>
          <a:prstGeom prst="curvedConnector2">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30" name="TextovéPole 29">
            <a:extLst>
              <a:ext uri="{FF2B5EF4-FFF2-40B4-BE49-F238E27FC236}">
                <a16:creationId xmlns:a16="http://schemas.microsoft.com/office/drawing/2014/main" id="{EABDE27D-9E41-4F4E-A338-F0609E6ACD2C}"/>
              </a:ext>
            </a:extLst>
          </p:cNvPr>
          <p:cNvSpPr txBox="1"/>
          <p:nvPr/>
        </p:nvSpPr>
        <p:spPr>
          <a:xfrm>
            <a:off x="4946904" y="6153902"/>
            <a:ext cx="2098002" cy="369332"/>
          </a:xfrm>
          <a:prstGeom prst="rect">
            <a:avLst/>
          </a:prstGeom>
          <a:noFill/>
        </p:spPr>
        <p:txBody>
          <a:bodyPr wrap="square" rtlCol="0">
            <a:spAutoFit/>
          </a:bodyPr>
          <a:lstStyle/>
          <a:p>
            <a:pPr algn="r"/>
            <a:r>
              <a:rPr lang="en-GB" dirty="0">
                <a:solidFill>
                  <a:srgbClr val="FF0000"/>
                </a:solidFill>
                <a:latin typeface="Corbel" panose="020B0503020204020204" pitchFamily="34" charset="0"/>
              </a:rPr>
              <a:t>Young’s modulus</a:t>
            </a:r>
            <a:endParaRPr lang="en-GB" sz="1800" dirty="0">
              <a:solidFill>
                <a:srgbClr val="FF0000"/>
              </a:solidFill>
              <a:latin typeface="Corbel" panose="020B0503020204020204" pitchFamily="34" charset="0"/>
            </a:endParaRPr>
          </a:p>
        </p:txBody>
      </p:sp>
    </p:spTree>
    <p:extLst>
      <p:ext uri="{BB962C8B-B14F-4D97-AF65-F5344CB8AC3E}">
        <p14:creationId xmlns:p14="http://schemas.microsoft.com/office/powerpoint/2010/main" val="16224287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12C985A5-453D-42F6-BD75-7EAFD0A42938}"/>
              </a:ext>
            </a:extLst>
          </p:cNvPr>
          <p:cNvSpPr txBox="1"/>
          <p:nvPr/>
        </p:nvSpPr>
        <p:spPr>
          <a:xfrm>
            <a:off x="0" y="6485860"/>
            <a:ext cx="12192000" cy="369332"/>
          </a:xfrm>
          <a:prstGeom prst="rect">
            <a:avLst/>
          </a:prstGeom>
          <a:noFill/>
        </p:spPr>
        <p:txBody>
          <a:bodyPr wrap="square" rtlCol="0">
            <a:spAutoFit/>
          </a:bodyPr>
          <a:lstStyle/>
          <a:p>
            <a:pPr algn="ctr"/>
            <a:r>
              <a:rPr lang="en-US" dirty="0">
                <a:solidFill>
                  <a:schemeClr val="tx1">
                    <a:lumMod val="50000"/>
                    <a:lumOff val="50000"/>
                  </a:schemeClr>
                </a:solidFill>
                <a:latin typeface="Corbel" panose="020B0503020204020204" pitchFamily="34" charset="0"/>
              </a:rPr>
              <a:t>LUND UNIVERSITY</a:t>
            </a:r>
            <a:r>
              <a:rPr lang="cs-CZ" dirty="0">
                <a:solidFill>
                  <a:schemeClr val="tx1">
                    <a:lumMod val="50000"/>
                    <a:lumOff val="50000"/>
                  </a:schemeClr>
                </a:solidFill>
                <a:latin typeface="Corbel" panose="020B0503020204020204" pitchFamily="34" charset="0"/>
              </a:rPr>
              <a:t>, </a:t>
            </a:r>
            <a:r>
              <a:rPr lang="en-US" dirty="0">
                <a:solidFill>
                  <a:schemeClr val="tx1">
                    <a:lumMod val="50000"/>
                    <a:lumOff val="50000"/>
                  </a:schemeClr>
                </a:solidFill>
                <a:latin typeface="Corbel" panose="020B0503020204020204" pitchFamily="34" charset="0"/>
              </a:rPr>
              <a:t>Department of Mechanical Engineering Sciences</a:t>
            </a:r>
            <a:r>
              <a:rPr lang="cs-CZ" dirty="0">
                <a:solidFill>
                  <a:schemeClr val="tx1">
                    <a:lumMod val="50000"/>
                    <a:lumOff val="50000"/>
                  </a:schemeClr>
                </a:solidFill>
                <a:latin typeface="Corbel" panose="020B0503020204020204" pitchFamily="34" charset="0"/>
              </a:rPr>
              <a:t>, </a:t>
            </a:r>
            <a:r>
              <a:rPr lang="en-US" dirty="0">
                <a:solidFill>
                  <a:schemeClr val="tx1">
                    <a:lumMod val="50000"/>
                    <a:lumOff val="50000"/>
                  </a:schemeClr>
                </a:solidFill>
                <a:latin typeface="Corbel" panose="020B0503020204020204" pitchFamily="34" charset="0"/>
              </a:rPr>
              <a:t>September</a:t>
            </a:r>
            <a:r>
              <a:rPr lang="cs-CZ" dirty="0">
                <a:solidFill>
                  <a:schemeClr val="tx1">
                    <a:lumMod val="50000"/>
                    <a:lumOff val="50000"/>
                  </a:schemeClr>
                </a:solidFill>
                <a:latin typeface="Corbel" panose="020B0503020204020204" pitchFamily="34" charset="0"/>
              </a:rPr>
              <a:t> 2024</a:t>
            </a:r>
            <a:endParaRPr lang="en-US" dirty="0">
              <a:solidFill>
                <a:schemeClr val="tx1">
                  <a:lumMod val="50000"/>
                  <a:lumOff val="50000"/>
                </a:schemeClr>
              </a:solidFill>
              <a:latin typeface="Corbel" panose="020B0503020204020204" pitchFamily="34" charset="0"/>
            </a:endParaRPr>
          </a:p>
        </p:txBody>
      </p:sp>
      <p:pic>
        <p:nvPicPr>
          <p:cNvPr id="5" name="Picture 4">
            <a:extLst>
              <a:ext uri="{FF2B5EF4-FFF2-40B4-BE49-F238E27FC236}">
                <a16:creationId xmlns:a16="http://schemas.microsoft.com/office/drawing/2014/main" id="{33641377-FBF7-44D7-8F7C-E8F5F81E27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11008924" y="176186"/>
            <a:ext cx="922424" cy="9263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6A8C07B1-6C16-4D4C-A424-04644FD77A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260652" y="408882"/>
            <a:ext cx="1348477" cy="460959"/>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13" name="TextovéPole 12">
                <a:extLst>
                  <a:ext uri="{FF2B5EF4-FFF2-40B4-BE49-F238E27FC236}">
                    <a16:creationId xmlns:a16="http://schemas.microsoft.com/office/drawing/2014/main" id="{2CD2C8EF-3B46-4C1F-B89D-B04AB5E726D0}"/>
                  </a:ext>
                </a:extLst>
              </p:cNvPr>
              <p:cNvSpPr txBox="1"/>
              <p:nvPr/>
            </p:nvSpPr>
            <p:spPr>
              <a:xfrm>
                <a:off x="0" y="589157"/>
                <a:ext cx="12192000" cy="523220"/>
              </a:xfrm>
              <a:prstGeom prst="rect">
                <a:avLst/>
              </a:prstGeom>
              <a:noFill/>
            </p:spPr>
            <p:txBody>
              <a:bodyPr wrap="square">
                <a:spAutoFit/>
              </a:bodyPr>
              <a:lstStyle/>
              <a:p>
                <a:pPr algn="ctr"/>
                <a14:m>
                  <m:oMath xmlns:m="http://schemas.openxmlformats.org/officeDocument/2006/math">
                    <m:r>
                      <a:rPr lang="en-US" sz="2800" b="1" i="1" dirty="0" smtClean="0">
                        <a:latin typeface="Cambria Math" panose="02040503050406030204" pitchFamily="18" charset="0"/>
                      </a:rPr>
                      <m:t>𝑱</m:t>
                    </m:r>
                  </m:oMath>
                </a14:m>
                <a:r>
                  <a:rPr lang="en-US" sz="2800" b="1" dirty="0">
                    <a:latin typeface="Corbel" panose="020B0503020204020204" pitchFamily="34" charset="0"/>
                  </a:rPr>
                  <a:t>-integral (</a:t>
                </a:r>
                <a14:m>
                  <m:oMath xmlns:m="http://schemas.openxmlformats.org/officeDocument/2006/math">
                    <m:sSub>
                      <m:sSubPr>
                        <m:ctrlPr>
                          <a:rPr lang="en-US" sz="2800" b="1" i="1" smtClean="0">
                            <a:latin typeface="Cambria Math" panose="02040503050406030204" pitchFamily="18" charset="0"/>
                          </a:rPr>
                        </m:ctrlPr>
                      </m:sSubPr>
                      <m:e>
                        <m:r>
                          <a:rPr lang="en-US" sz="2800" b="1" i="1" smtClean="0">
                            <a:latin typeface="Cambria Math" panose="02040503050406030204" pitchFamily="18" charset="0"/>
                          </a:rPr>
                          <m:t>𝒍</m:t>
                        </m:r>
                      </m:e>
                      <m:sub>
                        <m:r>
                          <a:rPr lang="en-US" sz="2800" b="1" i="1" smtClean="0">
                            <a:latin typeface="Cambria Math" panose="02040503050406030204" pitchFamily="18" charset="0"/>
                          </a:rPr>
                          <m:t>𝟎</m:t>
                        </m:r>
                      </m:sub>
                    </m:sSub>
                  </m:oMath>
                </a14:m>
                <a:r>
                  <a:rPr lang="en-US" sz="2800" b="1" dirty="0">
                    <a:latin typeface="Corbel" panose="020B0503020204020204" pitchFamily="34" charset="0"/>
                  </a:rPr>
                  <a:t> evaluation)</a:t>
                </a:r>
              </a:p>
            </p:txBody>
          </p:sp>
        </mc:Choice>
        <mc:Fallback xmlns="">
          <p:sp>
            <p:nvSpPr>
              <p:cNvPr id="13" name="TextovéPole 12">
                <a:extLst>
                  <a:ext uri="{FF2B5EF4-FFF2-40B4-BE49-F238E27FC236}">
                    <a16:creationId xmlns:a16="http://schemas.microsoft.com/office/drawing/2014/main" id="{2CD2C8EF-3B46-4C1F-B89D-B04AB5E726D0}"/>
                  </a:ext>
                </a:extLst>
              </p:cNvPr>
              <p:cNvSpPr txBox="1">
                <a:spLocks noRot="1" noChangeAspect="1" noMove="1" noResize="1" noEditPoints="1" noAdjustHandles="1" noChangeArrowheads="1" noChangeShapeType="1" noTextEdit="1"/>
              </p:cNvSpPr>
              <p:nvPr/>
            </p:nvSpPr>
            <p:spPr>
              <a:xfrm>
                <a:off x="0" y="589157"/>
                <a:ext cx="12192000" cy="523220"/>
              </a:xfrm>
              <a:prstGeom prst="rect">
                <a:avLst/>
              </a:prstGeom>
              <a:blipFill>
                <a:blip r:embed="rId5"/>
                <a:stretch>
                  <a:fillRect t="-11765" b="-34118"/>
                </a:stretch>
              </a:blipFill>
            </p:spPr>
            <p:txBody>
              <a:bodyPr/>
              <a:lstStyle/>
              <a:p>
                <a:r>
                  <a:rPr lang="en-US">
                    <a:noFill/>
                  </a:rPr>
                  <a:t> </a:t>
                </a:r>
              </a:p>
            </p:txBody>
          </p:sp>
        </mc:Fallback>
      </mc:AlternateContent>
      <p:cxnSp>
        <p:nvCxnSpPr>
          <p:cNvPr id="29" name="Spojnice: zakřivená 28">
            <a:extLst>
              <a:ext uri="{FF2B5EF4-FFF2-40B4-BE49-F238E27FC236}">
                <a16:creationId xmlns:a16="http://schemas.microsoft.com/office/drawing/2014/main" id="{778B7F50-B2A4-4D2D-9ACB-F53B973F8FC9}"/>
              </a:ext>
            </a:extLst>
          </p:cNvPr>
          <p:cNvCxnSpPr>
            <a:cxnSpLocks/>
            <a:stCxn id="11" idx="2"/>
            <a:endCxn id="31" idx="0"/>
          </p:cNvCxnSpPr>
          <p:nvPr/>
        </p:nvCxnSpPr>
        <p:spPr>
          <a:xfrm rot="16200000" flipH="1">
            <a:off x="1158268" y="1933552"/>
            <a:ext cx="386583" cy="185955"/>
          </a:xfrm>
          <a:prstGeom prst="curvedConnector3">
            <a:avLst>
              <a:gd name="adj1" fmla="val 50000"/>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mc:AlternateContent xmlns:mc="http://schemas.openxmlformats.org/markup-compatibility/2006">
        <mc:Choice xmlns:a14="http://schemas.microsoft.com/office/drawing/2010/main" Requires="a14">
          <p:sp>
            <p:nvSpPr>
              <p:cNvPr id="21" name="TextovéPole 20">
                <a:extLst>
                  <a:ext uri="{FF2B5EF4-FFF2-40B4-BE49-F238E27FC236}">
                    <a16:creationId xmlns:a16="http://schemas.microsoft.com/office/drawing/2014/main" id="{9A4FB49E-D26D-4E3A-A77F-E991791A9AE3}"/>
                  </a:ext>
                </a:extLst>
              </p:cNvPr>
              <p:cNvSpPr txBox="1"/>
              <p:nvPr/>
            </p:nvSpPr>
            <p:spPr>
              <a:xfrm>
                <a:off x="3008376" y="2153264"/>
                <a:ext cx="9064752" cy="1342291"/>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p>
                        <m:sSupPr>
                          <m:ctrlPr>
                            <a:rPr lang="en-US" i="1" smtClean="0">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𝐽</m:t>
                          </m:r>
                        </m:e>
                        <m:sup>
                          <m:r>
                            <a:rPr lang="en-US" i="1">
                              <a:solidFill>
                                <a:schemeClr val="tx1"/>
                              </a:solidFill>
                              <a:latin typeface="Cambria Math" panose="02040503050406030204" pitchFamily="18" charset="0"/>
                            </a:rPr>
                            <m:t>𝐼</m:t>
                          </m:r>
                        </m:sup>
                      </m:sSup>
                      <m:r>
                        <a:rPr lang="en-US" i="0">
                          <a:solidFill>
                            <a:schemeClr val="tx1"/>
                          </a:solidFill>
                          <a:latin typeface="Cambria Math" panose="02040503050406030204" pitchFamily="18" charset="0"/>
                        </a:rPr>
                        <m:t>=</m:t>
                      </m:r>
                      <m:f>
                        <m:fPr>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𝜇𝜋</m:t>
                          </m:r>
                          <m:r>
                            <a:rPr lang="en-US" i="1">
                              <a:solidFill>
                                <a:schemeClr val="tx1"/>
                              </a:solidFill>
                              <a:latin typeface="Cambria Math" panose="02040503050406030204" pitchFamily="18" charset="0"/>
                            </a:rPr>
                            <m:t>𝑙</m:t>
                          </m:r>
                        </m:num>
                        <m:den>
                          <m:r>
                            <a:rPr lang="en-US" i="0">
                              <a:solidFill>
                                <a:schemeClr val="tx1"/>
                              </a:solidFill>
                              <a:latin typeface="Cambria Math" panose="02040503050406030204" pitchFamily="18" charset="0"/>
                            </a:rPr>
                            <m:t>16</m:t>
                          </m:r>
                          <m:d>
                            <m:dPr>
                              <m:ctrlPr>
                                <a:rPr lang="en-US" i="1">
                                  <a:solidFill>
                                    <a:schemeClr val="tx1"/>
                                  </a:solidFill>
                                  <a:latin typeface="Cambria Math" panose="02040503050406030204" pitchFamily="18" charset="0"/>
                                </a:rPr>
                              </m:ctrlPr>
                            </m:dPr>
                            <m:e>
                              <m:r>
                                <a:rPr lang="en-US" i="0">
                                  <a:solidFill>
                                    <a:schemeClr val="tx1"/>
                                  </a:solidFill>
                                  <a:latin typeface="Cambria Math" panose="02040503050406030204" pitchFamily="18" charset="0"/>
                                </a:rPr>
                                <m:t>1−</m:t>
                              </m:r>
                              <m:r>
                                <a:rPr lang="en-US" i="1">
                                  <a:solidFill>
                                    <a:schemeClr val="tx1"/>
                                  </a:solidFill>
                                  <a:latin typeface="Cambria Math" panose="02040503050406030204" pitchFamily="18" charset="0"/>
                                </a:rPr>
                                <m:t>𝜈</m:t>
                              </m:r>
                            </m:e>
                          </m:d>
                        </m:den>
                      </m:f>
                      <m:d>
                        <m:dPr>
                          <m:begChr m:val="["/>
                          <m:endChr m:val="]"/>
                          <m:ctrlPr>
                            <a:rPr lang="en-US" i="1">
                              <a:solidFill>
                                <a:schemeClr val="tx1"/>
                              </a:solidFill>
                              <a:latin typeface="Cambria Math" panose="02040503050406030204" pitchFamily="18" charset="0"/>
                            </a:rPr>
                          </m:ctrlPr>
                        </m:dPr>
                        <m:e>
                          <m:f>
                            <m:fPr>
                              <m:ctrlPr>
                                <a:rPr lang="en-US" i="1">
                                  <a:solidFill>
                                    <a:schemeClr val="tx1"/>
                                  </a:solidFill>
                                  <a:latin typeface="Cambria Math" panose="02040503050406030204" pitchFamily="18" charset="0"/>
                                </a:rPr>
                              </m:ctrlPr>
                            </m:fPr>
                            <m:num>
                              <m:r>
                                <a:rPr lang="en-US" i="0">
                                  <a:solidFill>
                                    <a:schemeClr val="tx1"/>
                                  </a:solidFill>
                                  <a:latin typeface="Cambria Math" panose="02040503050406030204" pitchFamily="18" charset="0"/>
                                </a:rPr>
                                <m:t>5−4</m:t>
                              </m:r>
                              <m:r>
                                <a:rPr lang="en-US" i="1">
                                  <a:solidFill>
                                    <a:schemeClr val="tx1"/>
                                  </a:solidFill>
                                  <a:latin typeface="Cambria Math" panose="02040503050406030204" pitchFamily="18" charset="0"/>
                                </a:rPr>
                                <m:t>𝜈</m:t>
                              </m:r>
                              <m:r>
                                <a:rPr lang="en-US" i="0">
                                  <a:solidFill>
                                    <a:schemeClr val="tx1"/>
                                  </a:solidFill>
                                  <a:latin typeface="Cambria Math" panose="02040503050406030204" pitchFamily="18" charset="0"/>
                                </a:rPr>
                                <m:t>−</m:t>
                              </m:r>
                              <m:d>
                                <m:dPr>
                                  <m:ctrlPr>
                                    <a:rPr lang="en-US" i="1">
                                      <a:solidFill>
                                        <a:schemeClr val="tx1"/>
                                      </a:solidFill>
                                      <a:latin typeface="Cambria Math" panose="02040503050406030204" pitchFamily="18" charset="0"/>
                                    </a:rPr>
                                  </m:ctrlPr>
                                </m:dPr>
                                <m:e>
                                  <m:r>
                                    <a:rPr lang="en-US" i="0">
                                      <a:solidFill>
                                        <a:schemeClr val="tx1"/>
                                      </a:solidFill>
                                      <a:latin typeface="Cambria Math" panose="02040503050406030204" pitchFamily="18" charset="0"/>
                                    </a:rPr>
                                    <m:t>7−6</m:t>
                                  </m:r>
                                  <m:r>
                                    <a:rPr lang="en-US" i="1">
                                      <a:solidFill>
                                        <a:schemeClr val="tx1"/>
                                      </a:solidFill>
                                      <a:latin typeface="Cambria Math" panose="02040503050406030204" pitchFamily="18" charset="0"/>
                                    </a:rPr>
                                    <m:t>𝜈</m:t>
                                  </m:r>
                                </m:e>
                              </m:d>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𝛼</m:t>
                                  </m:r>
                                </m:e>
                                <m:sup>
                                  <m:r>
                                    <a:rPr lang="en-US" i="0">
                                      <a:solidFill>
                                        <a:schemeClr val="tx1"/>
                                      </a:solidFill>
                                      <a:latin typeface="Cambria Math" panose="02040503050406030204" pitchFamily="18" charset="0"/>
                                    </a:rPr>
                                    <m:t>2</m:t>
                                  </m:r>
                                </m:sup>
                              </m:sSup>
                            </m:num>
                            <m:den>
                              <m:r>
                                <a:rPr lang="en-US" i="0">
                                  <a:solidFill>
                                    <a:schemeClr val="tx1"/>
                                  </a:solidFill>
                                  <a:latin typeface="Cambria Math" panose="02040503050406030204" pitchFamily="18" charset="0"/>
                                </a:rPr>
                                <m:t>1−</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𝛼</m:t>
                                  </m:r>
                                </m:e>
                                <m:sup>
                                  <m:r>
                                    <a:rPr lang="en-US" i="0">
                                      <a:solidFill>
                                        <a:schemeClr val="tx1"/>
                                      </a:solidFill>
                                      <a:latin typeface="Cambria Math" panose="02040503050406030204" pitchFamily="18" charset="0"/>
                                    </a:rPr>
                                    <m:t>2</m:t>
                                  </m:r>
                                </m:sup>
                              </m:sSup>
                            </m:den>
                          </m:f>
                          <m:sSup>
                            <m:sSupPr>
                              <m:ctrlPr>
                                <a:rPr lang="en-US" i="1">
                                  <a:solidFill>
                                    <a:schemeClr val="tx1"/>
                                  </a:solidFill>
                                  <a:latin typeface="Cambria Math" panose="02040503050406030204" pitchFamily="18" charset="0"/>
                                </a:rPr>
                              </m:ctrlPr>
                            </m:sSupPr>
                            <m:e>
                              <m:d>
                                <m:dPr>
                                  <m:ctrlPr>
                                    <a:rPr lang="en-US" i="1">
                                      <a:solidFill>
                                        <a:schemeClr val="tx1"/>
                                      </a:solidFill>
                                      <a:latin typeface="Cambria Math" panose="02040503050406030204" pitchFamily="18" charset="0"/>
                                    </a:rPr>
                                  </m:ctrlPr>
                                </m:dPr>
                                <m:e>
                                  <m:r>
                                    <a:rPr lang="en-US" i="0">
                                      <a:solidFill>
                                        <a:schemeClr val="tx1"/>
                                      </a:solidFill>
                                      <a:latin typeface="Cambria Math" panose="02040503050406030204" pitchFamily="18" charset="0"/>
                                    </a:rPr>
                                    <m:t>3</m:t>
                                  </m:r>
                                  <m:sSub>
                                    <m:sSubPr>
                                      <m:ctrlPr>
                                        <a:rPr lang="en-US" i="1" smtClean="0">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𝐶</m:t>
                                      </m:r>
                                    </m:e>
                                    <m:sub>
                                      <m:r>
                                        <a:rPr lang="en-US" i="0">
                                          <a:solidFill>
                                            <a:srgbClr val="FF0000"/>
                                          </a:solidFill>
                                          <a:latin typeface="Cambria Math" panose="02040503050406030204" pitchFamily="18" charset="0"/>
                                        </a:rPr>
                                        <m:t>11</m:t>
                                      </m:r>
                                    </m:sub>
                                  </m:sSub>
                                  <m:r>
                                    <a:rPr lang="en-US" i="0">
                                      <a:solidFill>
                                        <a:schemeClr val="tx1"/>
                                      </a:solidFill>
                                      <a:latin typeface="Cambria Math" panose="02040503050406030204" pitchFamily="18" charset="0"/>
                                    </a:rPr>
                                    <m:t>−2</m:t>
                                  </m:r>
                                  <m:sSub>
                                    <m:sSubPr>
                                      <m:ctrlPr>
                                        <a:rPr lang="en-US" i="1" smtClean="0">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𝐶</m:t>
                                      </m:r>
                                    </m:e>
                                    <m:sub>
                                      <m:r>
                                        <a:rPr lang="en-US" i="0">
                                          <a:solidFill>
                                            <a:srgbClr val="FF0000"/>
                                          </a:solidFill>
                                          <a:latin typeface="Cambria Math" panose="02040503050406030204" pitchFamily="18" charset="0"/>
                                        </a:rPr>
                                        <m:t>12</m:t>
                                      </m:r>
                                    </m:sub>
                                  </m:sSub>
                                </m:e>
                              </m:d>
                            </m:e>
                            <m:sup>
                              <m:r>
                                <a:rPr lang="en-US" i="0">
                                  <a:solidFill>
                                    <a:schemeClr val="tx1"/>
                                  </a:solidFill>
                                  <a:latin typeface="Cambria Math" panose="02040503050406030204" pitchFamily="18" charset="0"/>
                                </a:rPr>
                                <m:t>2</m:t>
                              </m:r>
                            </m:sup>
                          </m:sSup>
                          <m:r>
                            <a:rPr lang="en-US" i="0">
                              <a:solidFill>
                                <a:schemeClr val="tx1"/>
                              </a:solidFill>
                              <a:latin typeface="Cambria Math" panose="02040503050406030204" pitchFamily="18" charset="0"/>
                            </a:rPr>
                            <m:t>+8</m:t>
                          </m:r>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𝐶</m:t>
                              </m:r>
                            </m:e>
                            <m:sub>
                              <m:r>
                                <a:rPr lang="en-US" i="0">
                                  <a:solidFill>
                                    <a:srgbClr val="FF0000"/>
                                  </a:solidFill>
                                  <a:latin typeface="Cambria Math" panose="02040503050406030204" pitchFamily="18" charset="0"/>
                                </a:rPr>
                                <m:t>12</m:t>
                              </m:r>
                            </m:sub>
                            <m:sup>
                              <m:r>
                                <a:rPr lang="en-US" i="0">
                                  <a:solidFill>
                                    <a:srgbClr val="FF0000"/>
                                  </a:solidFill>
                                  <a:latin typeface="Cambria Math" panose="02040503050406030204" pitchFamily="18" charset="0"/>
                                </a:rPr>
                                <m:t>2</m:t>
                              </m:r>
                            </m:sup>
                          </m:sSubSup>
                        </m:e>
                      </m:d>
                    </m:oMath>
                  </m:oMathPara>
                </a14:m>
                <a:endParaRPr lang="en-US" dirty="0">
                  <a:solidFill>
                    <a:schemeClr val="tx1"/>
                  </a:solidFill>
                </a:endParaRPr>
              </a:p>
              <a:p>
                <a:pPr/>
                <a14:m>
                  <m:oMathPara xmlns:m="http://schemas.openxmlformats.org/officeDocument/2006/math">
                    <m:oMathParaPr>
                      <m:jc m:val="left"/>
                    </m:oMathParaPr>
                    <m:oMath xmlns:m="http://schemas.openxmlformats.org/officeDocument/2006/math">
                      <m:sSup>
                        <m:sSupPr>
                          <m:ctrlPr>
                            <a:rPr lang="en-US" i="1" smtClean="0">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𝐽</m:t>
                          </m:r>
                        </m:e>
                        <m:sup>
                          <m:r>
                            <a:rPr lang="en-US" i="1">
                              <a:solidFill>
                                <a:schemeClr val="tx1"/>
                              </a:solidFill>
                              <a:latin typeface="Cambria Math" panose="02040503050406030204" pitchFamily="18" charset="0"/>
                            </a:rPr>
                            <m:t>𝐼𝐼</m:t>
                          </m:r>
                        </m:sup>
                      </m:sSup>
                      <m:r>
                        <a:rPr lang="en-US" i="0">
                          <a:solidFill>
                            <a:schemeClr val="tx1"/>
                          </a:solidFill>
                          <a:latin typeface="Cambria Math" panose="02040503050406030204" pitchFamily="18" charset="0"/>
                        </a:rPr>
                        <m:t>=</m:t>
                      </m:r>
                      <m:r>
                        <a:rPr lang="en-US" i="1">
                          <a:solidFill>
                            <a:schemeClr val="tx1"/>
                          </a:solidFill>
                          <a:latin typeface="Cambria Math" panose="02040503050406030204" pitchFamily="18" charset="0"/>
                        </a:rPr>
                        <m:t>𝜇𝜋</m:t>
                      </m:r>
                      <m:r>
                        <a:rPr lang="en-US" i="1">
                          <a:solidFill>
                            <a:schemeClr val="tx1"/>
                          </a:solidFill>
                          <a:latin typeface="Cambria Math" panose="02040503050406030204" pitchFamily="18" charset="0"/>
                        </a:rPr>
                        <m:t>𝑙</m:t>
                      </m:r>
                      <m:sSup>
                        <m:sSupPr>
                          <m:ctrlPr>
                            <a:rPr lang="en-US" i="1">
                              <a:solidFill>
                                <a:schemeClr val="tx1"/>
                              </a:solidFill>
                              <a:latin typeface="Cambria Math" panose="02040503050406030204" pitchFamily="18" charset="0"/>
                            </a:rPr>
                          </m:ctrlPr>
                        </m:sSupPr>
                        <m:e>
                          <m:d>
                            <m:dPr>
                              <m:ctrlPr>
                                <a:rPr lang="en-US" i="1">
                                  <a:solidFill>
                                    <a:schemeClr val="tx1"/>
                                  </a:solidFill>
                                  <a:latin typeface="Cambria Math" panose="02040503050406030204" pitchFamily="18" charset="0"/>
                                </a:rPr>
                              </m:ctrlPr>
                            </m:dPr>
                            <m:e>
                              <m:r>
                                <a:rPr lang="en-US" i="0">
                                  <a:solidFill>
                                    <a:schemeClr val="tx1"/>
                                  </a:solidFill>
                                  <a:latin typeface="Cambria Math" panose="02040503050406030204" pitchFamily="18" charset="0"/>
                                </a:rPr>
                                <m:t>1−</m:t>
                              </m:r>
                              <m:r>
                                <a:rPr lang="en-US" i="1">
                                  <a:solidFill>
                                    <a:schemeClr val="tx1"/>
                                  </a:solidFill>
                                  <a:latin typeface="Cambria Math" panose="02040503050406030204" pitchFamily="18" charset="0"/>
                                </a:rPr>
                                <m:t>𝛼</m:t>
                              </m:r>
                            </m:e>
                          </m:d>
                        </m:e>
                        <m:sup>
                          <m:r>
                            <a:rPr lang="en-US" i="0">
                              <a:solidFill>
                                <a:schemeClr val="tx1"/>
                              </a:solidFill>
                              <a:latin typeface="Cambria Math" panose="02040503050406030204" pitchFamily="18" charset="0"/>
                            </a:rPr>
                            <m:t>2</m:t>
                          </m:r>
                        </m:sup>
                      </m:sSup>
                      <m:d>
                        <m:dPr>
                          <m:begChr m:val="["/>
                          <m:endChr m:val="]"/>
                          <m:ctrlPr>
                            <a:rPr lang="en-US" i="1">
                              <a:solidFill>
                                <a:schemeClr val="tx1"/>
                              </a:solidFill>
                              <a:latin typeface="Cambria Math" panose="02040503050406030204" pitchFamily="18" charset="0"/>
                            </a:rPr>
                          </m:ctrlPr>
                        </m:dPr>
                        <m:e>
                          <m:f>
                            <m:fPr>
                              <m:ctrlPr>
                                <a:rPr lang="en-US" i="1">
                                  <a:solidFill>
                                    <a:schemeClr val="tx1"/>
                                  </a:solidFill>
                                  <a:latin typeface="Cambria Math" panose="02040503050406030204" pitchFamily="18" charset="0"/>
                                </a:rPr>
                              </m:ctrlPr>
                            </m:fPr>
                            <m:num>
                              <m:r>
                                <a:rPr lang="en-US" i="0">
                                  <a:solidFill>
                                    <a:schemeClr val="tx1"/>
                                  </a:solidFill>
                                  <a:latin typeface="Cambria Math" panose="02040503050406030204" pitchFamily="18" charset="0"/>
                                </a:rPr>
                                <m:t>4</m:t>
                              </m:r>
                              <m:d>
                                <m:dPr>
                                  <m:ctrlPr>
                                    <a:rPr lang="en-US" i="1">
                                      <a:solidFill>
                                        <a:schemeClr val="tx1"/>
                                      </a:solidFill>
                                      <a:latin typeface="Cambria Math" panose="02040503050406030204" pitchFamily="18" charset="0"/>
                                    </a:rPr>
                                  </m:ctrlPr>
                                </m:dPr>
                                <m:e>
                                  <m:r>
                                    <a:rPr lang="en-US" i="0">
                                      <a:solidFill>
                                        <a:schemeClr val="tx1"/>
                                      </a:solidFill>
                                      <a:latin typeface="Cambria Math" panose="02040503050406030204" pitchFamily="18" charset="0"/>
                                    </a:rPr>
                                    <m:t>1−</m:t>
                                  </m:r>
                                  <m:r>
                                    <a:rPr lang="en-US" i="1">
                                      <a:solidFill>
                                        <a:schemeClr val="tx1"/>
                                      </a:solidFill>
                                      <a:latin typeface="Cambria Math" panose="02040503050406030204" pitchFamily="18" charset="0"/>
                                    </a:rPr>
                                    <m:t>𝜈</m:t>
                                  </m:r>
                                </m:e>
                              </m:d>
                              <m:d>
                                <m:dPr>
                                  <m:begChr m:val="["/>
                                  <m:endChr m:val="]"/>
                                  <m:ctrlPr>
                                    <a:rPr lang="en-US" i="1">
                                      <a:solidFill>
                                        <a:schemeClr val="tx1"/>
                                      </a:solidFill>
                                      <a:latin typeface="Cambria Math" panose="02040503050406030204" pitchFamily="18" charset="0"/>
                                    </a:rPr>
                                  </m:ctrlPr>
                                </m:dPr>
                                <m:e>
                                  <m:r>
                                    <a:rPr lang="en-US" i="0">
                                      <a:solidFill>
                                        <a:schemeClr val="tx1"/>
                                      </a:solidFill>
                                      <a:latin typeface="Cambria Math" panose="02040503050406030204" pitchFamily="18" charset="0"/>
                                    </a:rPr>
                                    <m:t>5−4</m:t>
                                  </m:r>
                                  <m:r>
                                    <a:rPr lang="en-US" i="1">
                                      <a:solidFill>
                                        <a:schemeClr val="tx1"/>
                                      </a:solidFill>
                                      <a:latin typeface="Cambria Math" panose="02040503050406030204" pitchFamily="18" charset="0"/>
                                    </a:rPr>
                                    <m:t>𝜈</m:t>
                                  </m:r>
                                  <m:r>
                                    <a:rPr lang="en-US" i="0">
                                      <a:solidFill>
                                        <a:schemeClr val="tx1"/>
                                      </a:solidFill>
                                      <a:latin typeface="Cambria Math" panose="02040503050406030204" pitchFamily="18" charset="0"/>
                                    </a:rPr>
                                    <m:t>−</m:t>
                                  </m:r>
                                  <m:d>
                                    <m:dPr>
                                      <m:ctrlPr>
                                        <a:rPr lang="en-US" i="1">
                                          <a:solidFill>
                                            <a:schemeClr val="tx1"/>
                                          </a:solidFill>
                                          <a:latin typeface="Cambria Math" panose="02040503050406030204" pitchFamily="18" charset="0"/>
                                        </a:rPr>
                                      </m:ctrlPr>
                                    </m:dPr>
                                    <m:e>
                                      <m:r>
                                        <a:rPr lang="en-US" i="0">
                                          <a:solidFill>
                                            <a:schemeClr val="tx1"/>
                                          </a:solidFill>
                                          <a:latin typeface="Cambria Math" panose="02040503050406030204" pitchFamily="18" charset="0"/>
                                        </a:rPr>
                                        <m:t>7−6</m:t>
                                      </m:r>
                                      <m:r>
                                        <a:rPr lang="en-US" i="1">
                                          <a:solidFill>
                                            <a:schemeClr val="tx1"/>
                                          </a:solidFill>
                                          <a:latin typeface="Cambria Math" panose="02040503050406030204" pitchFamily="18" charset="0"/>
                                        </a:rPr>
                                        <m:t>𝜈</m:t>
                                      </m:r>
                                    </m:e>
                                  </m:d>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𝛼</m:t>
                                      </m:r>
                                    </m:e>
                                    <m:sup>
                                      <m:r>
                                        <a:rPr lang="en-US" i="0">
                                          <a:solidFill>
                                            <a:schemeClr val="tx1"/>
                                          </a:solidFill>
                                          <a:latin typeface="Cambria Math" panose="02040503050406030204" pitchFamily="18" charset="0"/>
                                        </a:rPr>
                                        <m:t>2</m:t>
                                      </m:r>
                                    </m:sup>
                                  </m:sSup>
                                </m:e>
                              </m:d>
                            </m:num>
                            <m:den>
                              <m:sSup>
                                <m:sSupPr>
                                  <m:ctrlPr>
                                    <a:rPr lang="en-US" i="1">
                                      <a:solidFill>
                                        <a:schemeClr val="tx1"/>
                                      </a:solidFill>
                                      <a:latin typeface="Cambria Math" panose="02040503050406030204" pitchFamily="18" charset="0"/>
                                    </a:rPr>
                                  </m:ctrlPr>
                                </m:sSupPr>
                                <m:e>
                                  <m:d>
                                    <m:dPr>
                                      <m:ctrlPr>
                                        <a:rPr lang="en-US" i="1">
                                          <a:solidFill>
                                            <a:schemeClr val="tx1"/>
                                          </a:solidFill>
                                          <a:latin typeface="Cambria Math" panose="02040503050406030204" pitchFamily="18" charset="0"/>
                                        </a:rPr>
                                      </m:ctrlPr>
                                    </m:dPr>
                                    <m:e>
                                      <m:r>
                                        <a:rPr lang="en-US" i="0">
                                          <a:solidFill>
                                            <a:schemeClr val="tx1"/>
                                          </a:solidFill>
                                          <a:latin typeface="Cambria Math" panose="02040503050406030204" pitchFamily="18" charset="0"/>
                                        </a:rPr>
                                        <m:t>2</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𝛼</m:t>
                                          </m:r>
                                        </m:e>
                                        <m:sup>
                                          <m:r>
                                            <a:rPr lang="en-US" i="0">
                                              <a:solidFill>
                                                <a:schemeClr val="tx1"/>
                                              </a:solidFill>
                                              <a:latin typeface="Cambria Math" panose="02040503050406030204" pitchFamily="18" charset="0"/>
                                            </a:rPr>
                                            <m:t>2</m:t>
                                          </m:r>
                                        </m:sup>
                                      </m:sSup>
                                      <m:r>
                                        <a:rPr lang="en-US" i="1">
                                          <a:solidFill>
                                            <a:schemeClr val="tx1"/>
                                          </a:solidFill>
                                          <a:latin typeface="Cambria Math" panose="02040503050406030204" pitchFamily="18" charset="0"/>
                                        </a:rPr>
                                        <m:t>𝜈</m:t>
                                      </m:r>
                                      <m:r>
                                        <a:rPr lang="en-US" i="0">
                                          <a:solidFill>
                                            <a:schemeClr val="tx1"/>
                                          </a:solidFill>
                                          <a:latin typeface="Cambria Math" panose="02040503050406030204" pitchFamily="18" charset="0"/>
                                        </a:rPr>
                                        <m:t>−3</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𝛼</m:t>
                                          </m:r>
                                        </m:e>
                                        <m:sup>
                                          <m:r>
                                            <a:rPr lang="en-US" i="0">
                                              <a:solidFill>
                                                <a:schemeClr val="tx1"/>
                                              </a:solidFill>
                                              <a:latin typeface="Cambria Math" panose="02040503050406030204" pitchFamily="18" charset="0"/>
                                            </a:rPr>
                                            <m:t>2</m:t>
                                          </m:r>
                                        </m:sup>
                                      </m:sSup>
                                      <m:r>
                                        <a:rPr lang="en-US" i="0">
                                          <a:solidFill>
                                            <a:schemeClr val="tx1"/>
                                          </a:solidFill>
                                          <a:latin typeface="Cambria Math" panose="02040503050406030204" pitchFamily="18" charset="0"/>
                                        </a:rPr>
                                        <m:t>+1</m:t>
                                      </m:r>
                                    </m:e>
                                  </m:d>
                                </m:e>
                                <m:sup>
                                  <m:r>
                                    <a:rPr lang="en-US" i="0">
                                      <a:solidFill>
                                        <a:schemeClr val="tx1"/>
                                      </a:solidFill>
                                      <a:latin typeface="Cambria Math" panose="02040503050406030204" pitchFamily="18" charset="0"/>
                                    </a:rPr>
                                    <m:t>2</m:t>
                                  </m:r>
                                </m:sup>
                              </m:sSup>
                            </m:den>
                          </m:f>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𝐶</m:t>
                              </m:r>
                            </m:e>
                            <m:sub>
                              <m:r>
                                <a:rPr lang="en-US" i="0">
                                  <a:solidFill>
                                    <a:srgbClr val="FF0000"/>
                                  </a:solidFill>
                                  <a:latin typeface="Cambria Math" panose="02040503050406030204" pitchFamily="18" charset="0"/>
                                </a:rPr>
                                <m:t>12</m:t>
                              </m:r>
                            </m:sub>
                            <m:sup>
                              <m:r>
                                <a:rPr lang="en-US" i="0">
                                  <a:solidFill>
                                    <a:srgbClr val="FF0000"/>
                                  </a:solidFill>
                                  <a:latin typeface="Cambria Math" panose="02040503050406030204" pitchFamily="18" charset="0"/>
                                </a:rPr>
                                <m:t>2</m:t>
                              </m:r>
                            </m:sup>
                          </m:sSubSup>
                          <m:r>
                            <a:rPr lang="en-US" i="0">
                              <a:solidFill>
                                <a:schemeClr val="tx1"/>
                              </a:solidFill>
                              <a:latin typeface="Cambria Math" panose="02040503050406030204" pitchFamily="18" charset="0"/>
                            </a:rPr>
                            <m:t>+</m:t>
                          </m:r>
                          <m:f>
                            <m:fPr>
                              <m:ctrlPr>
                                <a:rPr lang="en-US" i="1">
                                  <a:solidFill>
                                    <a:schemeClr val="tx1"/>
                                  </a:solidFill>
                                  <a:latin typeface="Cambria Math" panose="02040503050406030204" pitchFamily="18" charset="0"/>
                                </a:rPr>
                              </m:ctrlPr>
                            </m:fPr>
                            <m:num>
                              <m:r>
                                <a:rPr lang="en-US" i="0">
                                  <a:solidFill>
                                    <a:schemeClr val="tx1"/>
                                  </a:solidFill>
                                  <a:latin typeface="Cambria Math" panose="02040503050406030204" pitchFamily="18" charset="0"/>
                                </a:rPr>
                                <m:t>1−</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𝛼</m:t>
                                  </m:r>
                                </m:e>
                                <m:sup>
                                  <m:r>
                                    <a:rPr lang="en-US" i="0">
                                      <a:solidFill>
                                        <a:schemeClr val="tx1"/>
                                      </a:solidFill>
                                      <a:latin typeface="Cambria Math" panose="02040503050406030204" pitchFamily="18" charset="0"/>
                                    </a:rPr>
                                    <m:t>2</m:t>
                                  </m:r>
                                </m:sup>
                              </m:sSup>
                              <m:r>
                                <a:rPr lang="en-US" i="0">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𝛼</m:t>
                                      </m:r>
                                      <m:r>
                                        <a:rPr lang="en-US" i="0">
                                          <a:solidFill>
                                            <a:schemeClr val="tx1"/>
                                          </a:solidFill>
                                          <a:latin typeface="Cambria Math" panose="02040503050406030204" pitchFamily="18" charset="0"/>
                                        </a:rPr>
                                        <m:t>−</m:t>
                                      </m:r>
                                      <m:r>
                                        <a:rPr lang="en-US" i="1">
                                          <a:solidFill>
                                            <a:schemeClr val="tx1"/>
                                          </a:solidFill>
                                          <a:latin typeface="Cambria Math" panose="02040503050406030204" pitchFamily="18" charset="0"/>
                                        </a:rPr>
                                        <m:t>𝛽</m:t>
                                      </m:r>
                                    </m:e>
                                  </m:d>
                                </m:e>
                                <m:sup>
                                  <m:r>
                                    <a:rPr lang="en-US" i="0">
                                      <a:solidFill>
                                        <a:schemeClr val="tx1"/>
                                      </a:solidFill>
                                      <a:latin typeface="Cambria Math" panose="02040503050406030204" pitchFamily="18" charset="0"/>
                                    </a:rPr>
                                    <m:t>2</m:t>
                                  </m:r>
                                </m:sup>
                              </m:sSup>
                              <m:d>
                                <m:dPr>
                                  <m:ctrlPr>
                                    <a:rPr lang="en-US" i="1">
                                      <a:solidFill>
                                        <a:schemeClr val="tx1"/>
                                      </a:solidFill>
                                      <a:latin typeface="Cambria Math" panose="02040503050406030204" pitchFamily="18" charset="0"/>
                                    </a:rPr>
                                  </m:ctrlPr>
                                </m:dPr>
                                <m:e>
                                  <m:r>
                                    <a:rPr lang="en-US" i="0">
                                      <a:solidFill>
                                        <a:schemeClr val="tx1"/>
                                      </a:solidFill>
                                      <a:latin typeface="Cambria Math" panose="02040503050406030204" pitchFamily="18" charset="0"/>
                                    </a:rPr>
                                    <m:t>1−2</m:t>
                                  </m:r>
                                  <m:r>
                                    <a:rPr lang="en-US" i="1">
                                      <a:solidFill>
                                        <a:schemeClr val="tx1"/>
                                      </a:solidFill>
                                      <a:latin typeface="Cambria Math" panose="02040503050406030204" pitchFamily="18" charset="0"/>
                                    </a:rPr>
                                    <m:t>𝜈</m:t>
                                  </m:r>
                                </m:e>
                              </m:d>
                            </m:num>
                            <m:den>
                              <m:d>
                                <m:dPr>
                                  <m:ctrlPr>
                                    <a:rPr lang="en-US" i="1">
                                      <a:solidFill>
                                        <a:schemeClr val="tx1"/>
                                      </a:solidFill>
                                      <a:latin typeface="Cambria Math" panose="02040503050406030204" pitchFamily="18" charset="0"/>
                                    </a:rPr>
                                  </m:ctrlPr>
                                </m:dPr>
                                <m:e>
                                  <m:r>
                                    <a:rPr lang="en-US" i="0">
                                      <a:solidFill>
                                        <a:schemeClr val="tx1"/>
                                      </a:solidFill>
                                      <a:latin typeface="Cambria Math" panose="02040503050406030204" pitchFamily="18" charset="0"/>
                                    </a:rPr>
                                    <m:t>1−</m:t>
                                  </m:r>
                                  <m:r>
                                    <a:rPr lang="en-US" i="1">
                                      <a:solidFill>
                                        <a:schemeClr val="tx1"/>
                                      </a:solidFill>
                                      <a:latin typeface="Cambria Math" panose="02040503050406030204" pitchFamily="18" charset="0"/>
                                    </a:rPr>
                                    <m:t>𝛼𝛽</m:t>
                                  </m:r>
                                </m:e>
                              </m:d>
                              <m:d>
                                <m:dPr>
                                  <m:ctrlPr>
                                    <a:rPr lang="en-US" i="1">
                                      <a:solidFill>
                                        <a:schemeClr val="tx1"/>
                                      </a:solidFill>
                                      <a:latin typeface="Cambria Math" panose="02040503050406030204" pitchFamily="18" charset="0"/>
                                    </a:rPr>
                                  </m:ctrlPr>
                                </m:dPr>
                                <m:e>
                                  <m:r>
                                    <a:rPr lang="en-US" i="0">
                                      <a:solidFill>
                                        <a:schemeClr val="tx1"/>
                                      </a:solidFill>
                                      <a:latin typeface="Cambria Math" panose="02040503050406030204" pitchFamily="18" charset="0"/>
                                    </a:rPr>
                                    <m:t>1−2</m:t>
                                  </m:r>
                                  <m:r>
                                    <a:rPr lang="en-US" i="1">
                                      <a:solidFill>
                                        <a:schemeClr val="tx1"/>
                                      </a:solidFill>
                                      <a:latin typeface="Cambria Math" panose="02040503050406030204" pitchFamily="18" charset="0"/>
                                    </a:rPr>
                                    <m:t>𝜈</m:t>
                                  </m:r>
                                </m:e>
                              </m:d>
                            </m:den>
                          </m:f>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𝐶</m:t>
                              </m:r>
                            </m:e>
                            <m:sub>
                              <m:r>
                                <a:rPr lang="en-US" i="0">
                                  <a:solidFill>
                                    <a:srgbClr val="FF0000"/>
                                  </a:solidFill>
                                  <a:latin typeface="Cambria Math" panose="02040503050406030204" pitchFamily="18" charset="0"/>
                                </a:rPr>
                                <m:t>22</m:t>
                              </m:r>
                            </m:sub>
                            <m:sup>
                              <m:r>
                                <a:rPr lang="en-US" i="0">
                                  <a:solidFill>
                                    <a:srgbClr val="FF0000"/>
                                  </a:solidFill>
                                  <a:latin typeface="Cambria Math" panose="02040503050406030204" pitchFamily="18" charset="0"/>
                                </a:rPr>
                                <m:t>2</m:t>
                              </m:r>
                            </m:sup>
                          </m:sSubSup>
                        </m:e>
                      </m:d>
                    </m:oMath>
                  </m:oMathPara>
                </a14:m>
                <a:endParaRPr lang="en-US" dirty="0">
                  <a:solidFill>
                    <a:schemeClr val="tx1"/>
                  </a:solidFill>
                </a:endParaRPr>
              </a:p>
            </p:txBody>
          </p:sp>
        </mc:Choice>
        <mc:Fallback>
          <p:sp>
            <p:nvSpPr>
              <p:cNvPr id="21" name="TextovéPole 20">
                <a:extLst>
                  <a:ext uri="{FF2B5EF4-FFF2-40B4-BE49-F238E27FC236}">
                    <a16:creationId xmlns:a16="http://schemas.microsoft.com/office/drawing/2014/main" id="{9A4FB49E-D26D-4E3A-A77F-E991791A9AE3}"/>
                  </a:ext>
                </a:extLst>
              </p:cNvPr>
              <p:cNvSpPr txBox="1">
                <a:spLocks noRot="1" noChangeAspect="1" noMove="1" noResize="1" noEditPoints="1" noAdjustHandles="1" noChangeArrowheads="1" noChangeShapeType="1" noTextEdit="1"/>
              </p:cNvSpPr>
              <p:nvPr/>
            </p:nvSpPr>
            <p:spPr>
              <a:xfrm>
                <a:off x="3008376" y="2153264"/>
                <a:ext cx="9064752" cy="134229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ovéPole 30">
                <a:extLst>
                  <a:ext uri="{FF2B5EF4-FFF2-40B4-BE49-F238E27FC236}">
                    <a16:creationId xmlns:a16="http://schemas.microsoft.com/office/drawing/2014/main" id="{18B8A47B-6AD0-4013-957A-40D00DAD29D5}"/>
                  </a:ext>
                </a:extLst>
              </p:cNvPr>
              <p:cNvSpPr txBox="1"/>
              <p:nvPr/>
            </p:nvSpPr>
            <p:spPr>
              <a:xfrm>
                <a:off x="342685" y="2219822"/>
                <a:ext cx="2203704" cy="1209177"/>
              </a:xfrm>
              <a:prstGeom prst="rect">
                <a:avLst/>
              </a:prstGeom>
              <a:noFill/>
              <a:ln w="19050">
                <a:noFill/>
              </a:ln>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i="1" smtClean="0">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𝐽</m:t>
                          </m:r>
                        </m:e>
                        <m:sup>
                          <m:r>
                            <a:rPr lang="en-US" i="1">
                              <a:solidFill>
                                <a:schemeClr val="tx1"/>
                              </a:solidFill>
                              <a:latin typeface="Cambria Math" panose="02040503050406030204" pitchFamily="18" charset="0"/>
                            </a:rPr>
                            <m:t>𝐼</m:t>
                          </m:r>
                        </m:sup>
                      </m:sSup>
                      <m:r>
                        <a:rPr lang="en-US" i="0">
                          <a:solidFill>
                            <a:schemeClr val="tx1"/>
                          </a:solidFill>
                          <a:latin typeface="Cambria Math" panose="02040503050406030204" pitchFamily="18" charset="0"/>
                        </a:rPr>
                        <m:t>=</m:t>
                      </m:r>
                      <m:f>
                        <m:fPr>
                          <m:ctrlPr>
                            <a:rPr lang="en-US" i="1">
                              <a:solidFill>
                                <a:schemeClr val="tx1"/>
                              </a:solidFill>
                              <a:latin typeface="Cambria Math" panose="02040503050406030204" pitchFamily="18" charset="0"/>
                            </a:rPr>
                          </m:ctrlPr>
                        </m:fPr>
                        <m:num>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𝐾</m:t>
                              </m:r>
                            </m:e>
                            <m:sub>
                              <m:r>
                                <a:rPr lang="en-US" i="1">
                                  <a:solidFill>
                                    <a:schemeClr val="tx1"/>
                                  </a:solidFill>
                                  <a:latin typeface="Cambria Math" panose="02040503050406030204" pitchFamily="18" charset="0"/>
                                </a:rPr>
                                <m:t>𝐼</m:t>
                              </m:r>
                            </m:sub>
                            <m:sup>
                              <m:r>
                                <a:rPr lang="en-US" i="0">
                                  <a:solidFill>
                                    <a:schemeClr val="tx1"/>
                                  </a:solidFill>
                                  <a:latin typeface="Cambria Math" panose="02040503050406030204" pitchFamily="18" charset="0"/>
                                </a:rPr>
                                <m:t>2</m:t>
                              </m:r>
                            </m:sup>
                          </m:sSubSup>
                        </m:num>
                        <m:den>
                          <m:r>
                            <a:rPr lang="en-US" i="1">
                              <a:solidFill>
                                <a:schemeClr val="tx1"/>
                              </a:solidFill>
                              <a:latin typeface="Cambria Math" panose="02040503050406030204" pitchFamily="18" charset="0"/>
                            </a:rPr>
                            <m:t>𝐸</m:t>
                          </m:r>
                        </m:den>
                      </m:f>
                      <m:d>
                        <m:dPr>
                          <m:ctrlPr>
                            <a:rPr lang="en-US" i="1">
                              <a:solidFill>
                                <a:schemeClr val="tx1"/>
                              </a:solidFill>
                              <a:latin typeface="Cambria Math" panose="02040503050406030204" pitchFamily="18" charset="0"/>
                            </a:rPr>
                          </m:ctrlPr>
                        </m:dPr>
                        <m:e>
                          <m:r>
                            <a:rPr lang="en-US" i="0">
                              <a:solidFill>
                                <a:schemeClr val="tx1"/>
                              </a:solidFill>
                              <a:latin typeface="Cambria Math" panose="02040503050406030204" pitchFamily="18" charset="0"/>
                            </a:rPr>
                            <m:t>1−</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𝜈</m:t>
                              </m:r>
                            </m:e>
                            <m:sup>
                              <m:r>
                                <a:rPr lang="en-US" i="0">
                                  <a:solidFill>
                                    <a:schemeClr val="tx1"/>
                                  </a:solidFill>
                                  <a:latin typeface="Cambria Math" panose="02040503050406030204" pitchFamily="18" charset="0"/>
                                </a:rPr>
                                <m:t>2</m:t>
                              </m:r>
                            </m:sup>
                          </m:sSup>
                        </m:e>
                      </m:d>
                    </m:oMath>
                  </m:oMathPara>
                </a14:m>
                <a:endParaRPr lang="en-US" dirty="0">
                  <a:solidFill>
                    <a:schemeClr val="tx1"/>
                  </a:solidFill>
                </a:endParaRPr>
              </a:p>
              <a:p>
                <a:pPr/>
                <a14:m>
                  <m:oMathPara xmlns:m="http://schemas.openxmlformats.org/officeDocument/2006/math">
                    <m:oMathParaPr>
                      <m:jc m:val="centerGroup"/>
                    </m:oMathParaPr>
                    <m:oMath xmlns:m="http://schemas.openxmlformats.org/officeDocument/2006/math">
                      <m:sSup>
                        <m:sSupPr>
                          <m:ctrlPr>
                            <a:rPr lang="en-US" i="1" smtClean="0">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𝐽</m:t>
                          </m:r>
                        </m:e>
                        <m:sup>
                          <m:r>
                            <a:rPr lang="en-US" i="1">
                              <a:solidFill>
                                <a:schemeClr val="tx1"/>
                              </a:solidFill>
                              <a:latin typeface="Cambria Math" panose="02040503050406030204" pitchFamily="18" charset="0"/>
                            </a:rPr>
                            <m:t>𝐼𝐼</m:t>
                          </m:r>
                        </m:sup>
                      </m:sSup>
                      <m:r>
                        <a:rPr lang="en-US" i="0">
                          <a:solidFill>
                            <a:schemeClr val="tx1"/>
                          </a:solidFill>
                          <a:latin typeface="Cambria Math" panose="02040503050406030204" pitchFamily="18" charset="0"/>
                        </a:rPr>
                        <m:t>=</m:t>
                      </m:r>
                      <m:f>
                        <m:fPr>
                          <m:ctrlPr>
                            <a:rPr lang="en-US" i="1">
                              <a:solidFill>
                                <a:schemeClr val="tx1"/>
                              </a:solidFill>
                              <a:latin typeface="Cambria Math" panose="02040503050406030204" pitchFamily="18" charset="0"/>
                            </a:rPr>
                          </m:ctrlPr>
                        </m:fPr>
                        <m:num>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𝐾</m:t>
                              </m:r>
                            </m:e>
                            <m:sub>
                              <m:r>
                                <a:rPr lang="en-US" i="1">
                                  <a:solidFill>
                                    <a:schemeClr val="tx1"/>
                                  </a:solidFill>
                                  <a:latin typeface="Cambria Math" panose="02040503050406030204" pitchFamily="18" charset="0"/>
                                </a:rPr>
                                <m:t>𝐼𝐼</m:t>
                              </m:r>
                            </m:sub>
                            <m:sup>
                              <m:r>
                                <a:rPr lang="en-US" i="0">
                                  <a:solidFill>
                                    <a:schemeClr val="tx1"/>
                                  </a:solidFill>
                                  <a:latin typeface="Cambria Math" panose="02040503050406030204" pitchFamily="18" charset="0"/>
                                </a:rPr>
                                <m:t>2</m:t>
                              </m:r>
                            </m:sup>
                          </m:sSubSup>
                        </m:num>
                        <m:den>
                          <m:r>
                            <a:rPr lang="en-US" i="1">
                              <a:solidFill>
                                <a:schemeClr val="tx1"/>
                              </a:solidFill>
                              <a:latin typeface="Cambria Math" panose="02040503050406030204" pitchFamily="18" charset="0"/>
                            </a:rPr>
                            <m:t>𝐸</m:t>
                          </m:r>
                        </m:den>
                      </m:f>
                      <m:d>
                        <m:dPr>
                          <m:ctrlPr>
                            <a:rPr lang="en-US" i="1">
                              <a:solidFill>
                                <a:schemeClr val="tx1"/>
                              </a:solidFill>
                              <a:latin typeface="Cambria Math" panose="02040503050406030204" pitchFamily="18" charset="0"/>
                            </a:rPr>
                          </m:ctrlPr>
                        </m:dPr>
                        <m:e>
                          <m:r>
                            <a:rPr lang="en-US" i="0">
                              <a:solidFill>
                                <a:schemeClr val="tx1"/>
                              </a:solidFill>
                              <a:latin typeface="Cambria Math" panose="02040503050406030204" pitchFamily="18" charset="0"/>
                            </a:rPr>
                            <m:t>1−</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𝜈</m:t>
                              </m:r>
                            </m:e>
                            <m:sup>
                              <m:r>
                                <a:rPr lang="en-US" i="0">
                                  <a:solidFill>
                                    <a:schemeClr val="tx1"/>
                                  </a:solidFill>
                                  <a:latin typeface="Cambria Math" panose="02040503050406030204" pitchFamily="18" charset="0"/>
                                </a:rPr>
                                <m:t>2</m:t>
                              </m:r>
                            </m:sup>
                          </m:sSup>
                        </m:e>
                      </m:d>
                    </m:oMath>
                  </m:oMathPara>
                </a14:m>
                <a:endParaRPr lang="en-US" dirty="0">
                  <a:solidFill>
                    <a:schemeClr val="tx1"/>
                  </a:solidFill>
                </a:endParaRPr>
              </a:p>
            </p:txBody>
          </p:sp>
        </mc:Choice>
        <mc:Fallback xmlns="">
          <p:sp>
            <p:nvSpPr>
              <p:cNvPr id="31" name="TextovéPole 30">
                <a:extLst>
                  <a:ext uri="{FF2B5EF4-FFF2-40B4-BE49-F238E27FC236}">
                    <a16:creationId xmlns:a16="http://schemas.microsoft.com/office/drawing/2014/main" id="{18B8A47B-6AD0-4013-957A-40D00DAD29D5}"/>
                  </a:ext>
                </a:extLst>
              </p:cNvPr>
              <p:cNvSpPr txBox="1">
                <a:spLocks noRot="1" noChangeAspect="1" noMove="1" noResize="1" noEditPoints="1" noAdjustHandles="1" noChangeArrowheads="1" noChangeShapeType="1" noTextEdit="1"/>
              </p:cNvSpPr>
              <p:nvPr/>
            </p:nvSpPr>
            <p:spPr>
              <a:xfrm>
                <a:off x="342685" y="2219822"/>
                <a:ext cx="2203704" cy="1209177"/>
              </a:xfrm>
              <a:prstGeom prst="rect">
                <a:avLst/>
              </a:prstGeom>
              <a:blipFill>
                <a:blip r:embed="rId7"/>
                <a:stretch>
                  <a:fillRect/>
                </a:stretch>
              </a:blipFill>
              <a:ln w="19050">
                <a:noFill/>
              </a:ln>
            </p:spPr>
            <p:txBody>
              <a:bodyPr/>
              <a:lstStyle/>
              <a:p>
                <a:r>
                  <a:rPr lang="en-US">
                    <a:noFill/>
                  </a:rPr>
                  <a:t> </a:t>
                </a:r>
              </a:p>
            </p:txBody>
          </p:sp>
        </mc:Fallback>
      </mc:AlternateContent>
      <p:sp>
        <p:nvSpPr>
          <p:cNvPr id="32" name="TextovéPole 31">
            <a:extLst>
              <a:ext uri="{FF2B5EF4-FFF2-40B4-BE49-F238E27FC236}">
                <a16:creationId xmlns:a16="http://schemas.microsoft.com/office/drawing/2014/main" id="{B3F939D2-EF0E-4701-8869-AA1B8FBA8DFA}"/>
              </a:ext>
            </a:extLst>
          </p:cNvPr>
          <p:cNvSpPr txBox="1"/>
          <p:nvPr/>
        </p:nvSpPr>
        <p:spPr>
          <a:xfrm>
            <a:off x="3837978" y="3592051"/>
            <a:ext cx="6637020" cy="307777"/>
          </a:xfrm>
          <a:prstGeom prst="rect">
            <a:avLst/>
          </a:prstGeom>
          <a:noFill/>
        </p:spPr>
        <p:txBody>
          <a:bodyPr wrap="square">
            <a:spAutoFit/>
          </a:bodyPr>
          <a:lstStyle/>
          <a:p>
            <a:pPr algn="ctr"/>
            <a:r>
              <a:rPr lang="en-GB" sz="1400" dirty="0">
                <a:effectLst/>
                <a:latin typeface="Corbel" panose="020B0503020204020204" pitchFamily="34" charset="0"/>
                <a:ea typeface="Calibri" panose="020F0502020204030204" pitchFamily="34" charset="0"/>
                <a:cs typeface="Times New Roman" panose="02020603050405020304" pitchFamily="18" charset="0"/>
              </a:rPr>
              <a:t>S. Mao, P. K. Purohit, </a:t>
            </a:r>
            <a:r>
              <a:rPr lang="en-GB" sz="1400" i="1" dirty="0">
                <a:effectLst/>
                <a:latin typeface="Corbel" panose="020B0503020204020204" pitchFamily="34" charset="0"/>
                <a:ea typeface="Calibri" panose="020F0502020204030204" pitchFamily="34" charset="0"/>
                <a:cs typeface="Times New Roman" panose="02020603050405020304" pitchFamily="18" charset="0"/>
              </a:rPr>
              <a:t>Journal of the Mechanics and Physics of Solids, </a:t>
            </a:r>
            <a:r>
              <a:rPr lang="en-GB" sz="1400" dirty="0">
                <a:effectLst/>
                <a:latin typeface="Corbel" panose="020B0503020204020204" pitchFamily="34" charset="0"/>
                <a:ea typeface="Calibri" panose="020F0502020204030204" pitchFamily="34" charset="0"/>
                <a:cs typeface="Times New Roman" panose="02020603050405020304" pitchFamily="18" charset="0"/>
              </a:rPr>
              <a:t>84, 95-115, 2015</a:t>
            </a:r>
            <a:endParaRPr lang="en-US" sz="1400" dirty="0">
              <a:latin typeface="Corbel" panose="020B0503020204020204" pitchFamily="34" charset="0"/>
            </a:endParaRPr>
          </a:p>
        </p:txBody>
      </p:sp>
      <p:sp>
        <p:nvSpPr>
          <p:cNvPr id="11" name="TextovéPole 10">
            <a:extLst>
              <a:ext uri="{FF2B5EF4-FFF2-40B4-BE49-F238E27FC236}">
                <a16:creationId xmlns:a16="http://schemas.microsoft.com/office/drawing/2014/main" id="{16D2B282-1BFF-40C0-A453-AB4F9D04A220}"/>
              </a:ext>
            </a:extLst>
          </p:cNvPr>
          <p:cNvSpPr txBox="1"/>
          <p:nvPr/>
        </p:nvSpPr>
        <p:spPr>
          <a:xfrm>
            <a:off x="336534" y="1463907"/>
            <a:ext cx="1844095" cy="369332"/>
          </a:xfrm>
          <a:prstGeom prst="rect">
            <a:avLst/>
          </a:prstGeom>
          <a:noFill/>
        </p:spPr>
        <p:txBody>
          <a:bodyPr wrap="square" rtlCol="0">
            <a:spAutoFit/>
          </a:bodyPr>
          <a:lstStyle/>
          <a:p>
            <a:r>
              <a:rPr lang="en-US" dirty="0">
                <a:solidFill>
                  <a:srgbClr val="FF0000"/>
                </a:solidFill>
              </a:rPr>
              <a:t>Classical elasticity</a:t>
            </a:r>
          </a:p>
        </p:txBody>
      </p:sp>
      <p:sp>
        <p:nvSpPr>
          <p:cNvPr id="33" name="TextovéPole 32">
            <a:extLst>
              <a:ext uri="{FF2B5EF4-FFF2-40B4-BE49-F238E27FC236}">
                <a16:creationId xmlns:a16="http://schemas.microsoft.com/office/drawing/2014/main" id="{EE56A591-B52E-45BF-8B8C-757275F5F456}"/>
              </a:ext>
            </a:extLst>
          </p:cNvPr>
          <p:cNvSpPr txBox="1"/>
          <p:nvPr/>
        </p:nvSpPr>
        <p:spPr>
          <a:xfrm>
            <a:off x="8309174" y="1617953"/>
            <a:ext cx="3546292" cy="369332"/>
          </a:xfrm>
          <a:prstGeom prst="rect">
            <a:avLst/>
          </a:prstGeom>
          <a:noFill/>
        </p:spPr>
        <p:txBody>
          <a:bodyPr wrap="square" rtlCol="0">
            <a:spAutoFit/>
          </a:bodyPr>
          <a:lstStyle/>
          <a:p>
            <a:pPr algn="ctr"/>
            <a:r>
              <a:rPr lang="en-US" dirty="0">
                <a:solidFill>
                  <a:srgbClr val="FF0000"/>
                </a:solidFill>
              </a:rPr>
              <a:t>Gradient elasticity - flexoelectricity</a:t>
            </a:r>
          </a:p>
        </p:txBody>
      </p:sp>
      <p:cxnSp>
        <p:nvCxnSpPr>
          <p:cNvPr id="34" name="Spojnice: zakřivená 33">
            <a:extLst>
              <a:ext uri="{FF2B5EF4-FFF2-40B4-BE49-F238E27FC236}">
                <a16:creationId xmlns:a16="http://schemas.microsoft.com/office/drawing/2014/main" id="{F293C096-59F9-407B-9F7D-94D6ABFB52E3}"/>
              </a:ext>
            </a:extLst>
          </p:cNvPr>
          <p:cNvCxnSpPr>
            <a:cxnSpLocks/>
            <a:stCxn id="33" idx="1"/>
          </p:cNvCxnSpPr>
          <p:nvPr/>
        </p:nvCxnSpPr>
        <p:spPr>
          <a:xfrm rot="10800000" flipV="1">
            <a:off x="7995534" y="1802619"/>
            <a:ext cx="313641" cy="417204"/>
          </a:xfrm>
          <a:prstGeom prst="curvedConnector2">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35" name="Šipka: dolů 34">
            <a:extLst>
              <a:ext uri="{FF2B5EF4-FFF2-40B4-BE49-F238E27FC236}">
                <a16:creationId xmlns:a16="http://schemas.microsoft.com/office/drawing/2014/main" id="{1CB51873-9844-4906-B2B2-12678DED9F6F}"/>
              </a:ext>
            </a:extLst>
          </p:cNvPr>
          <p:cNvSpPr/>
          <p:nvPr/>
        </p:nvSpPr>
        <p:spPr>
          <a:xfrm>
            <a:off x="5917474" y="4823480"/>
            <a:ext cx="357051" cy="33797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6" name="Pravá složená závorka 35">
            <a:extLst>
              <a:ext uri="{FF2B5EF4-FFF2-40B4-BE49-F238E27FC236}">
                <a16:creationId xmlns:a16="http://schemas.microsoft.com/office/drawing/2014/main" id="{7D6152CF-FA3D-4156-974E-FCFAFFAA8483}"/>
              </a:ext>
            </a:extLst>
          </p:cNvPr>
          <p:cNvSpPr/>
          <p:nvPr/>
        </p:nvSpPr>
        <p:spPr>
          <a:xfrm rot="5400000">
            <a:off x="5911333" y="-1268203"/>
            <a:ext cx="369332" cy="11224532"/>
          </a:xfrm>
          <a:prstGeom prst="rightBrace">
            <a:avLst>
              <a:gd name="adj1" fmla="val 72681"/>
              <a:gd name="adj2" fmla="val 50000"/>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9" name="TextovéPole 38">
                <a:extLst>
                  <a:ext uri="{FF2B5EF4-FFF2-40B4-BE49-F238E27FC236}">
                    <a16:creationId xmlns:a16="http://schemas.microsoft.com/office/drawing/2014/main" id="{840B1344-1ABD-4AE9-8A1F-EEC5C9C41C69}"/>
                  </a:ext>
                </a:extLst>
              </p:cNvPr>
              <p:cNvSpPr txBox="1"/>
              <p:nvPr/>
            </p:nvSpPr>
            <p:spPr>
              <a:xfrm>
                <a:off x="5773420" y="5347185"/>
                <a:ext cx="645159" cy="553998"/>
              </a:xfrm>
              <a:prstGeom prst="rect">
                <a:avLst/>
              </a:prstGeom>
              <a:solidFill>
                <a:srgbClr val="FF0000"/>
              </a:solidFill>
            </p:spPr>
            <p:txBody>
              <a:bodyPr wrap="square" lIns="0" tIns="0" rIns="0" bIns="0" rtlCol="0">
                <a:spAutoFit/>
              </a:bodyPr>
              <a:lstStyle/>
              <a:p>
                <a:pPr/>
                <a14:m>
                  <m:oMathPara xmlns:m="http://schemas.openxmlformats.org/officeDocument/2006/math">
                    <m:oMathParaPr>
                      <m:jc m:val="center"/>
                    </m:oMathParaPr>
                    <m:oMath xmlns:m="http://schemas.openxmlformats.org/officeDocument/2006/math">
                      <m:sSub>
                        <m:sSubPr>
                          <m:ctrlPr>
                            <a:rPr lang="en-US" sz="3600" b="0" i="1" smtClean="0">
                              <a:solidFill>
                                <a:schemeClr val="bg1"/>
                              </a:solidFill>
                              <a:latin typeface="Cambria Math" panose="02040503050406030204" pitchFamily="18" charset="0"/>
                            </a:rPr>
                          </m:ctrlPr>
                        </m:sSubPr>
                        <m:e>
                          <m:r>
                            <a:rPr lang="en-US" sz="3600" b="0" i="1" smtClean="0">
                              <a:solidFill>
                                <a:schemeClr val="bg1"/>
                              </a:solidFill>
                              <a:latin typeface="Cambria Math" panose="02040503050406030204" pitchFamily="18" charset="0"/>
                            </a:rPr>
                            <m:t>𝑙</m:t>
                          </m:r>
                        </m:e>
                        <m:sub>
                          <m:r>
                            <a:rPr lang="en-US" sz="3600" b="0" i="1" smtClean="0">
                              <a:solidFill>
                                <a:schemeClr val="bg1"/>
                              </a:solidFill>
                              <a:latin typeface="Cambria Math" panose="02040503050406030204" pitchFamily="18" charset="0"/>
                            </a:rPr>
                            <m:t>0</m:t>
                          </m:r>
                        </m:sub>
                      </m:sSub>
                    </m:oMath>
                  </m:oMathPara>
                </a14:m>
                <a:endParaRPr lang="en-US" sz="3600" dirty="0">
                  <a:solidFill>
                    <a:schemeClr val="bg1"/>
                  </a:solidFill>
                </a:endParaRPr>
              </a:p>
            </p:txBody>
          </p:sp>
        </mc:Choice>
        <mc:Fallback xmlns="">
          <p:sp>
            <p:nvSpPr>
              <p:cNvPr id="39" name="TextovéPole 38">
                <a:extLst>
                  <a:ext uri="{FF2B5EF4-FFF2-40B4-BE49-F238E27FC236}">
                    <a16:creationId xmlns:a16="http://schemas.microsoft.com/office/drawing/2014/main" id="{840B1344-1ABD-4AE9-8A1F-EEC5C9C41C69}"/>
                  </a:ext>
                </a:extLst>
              </p:cNvPr>
              <p:cNvSpPr txBox="1">
                <a:spLocks noRot="1" noChangeAspect="1" noMove="1" noResize="1" noEditPoints="1" noAdjustHandles="1" noChangeArrowheads="1" noChangeShapeType="1" noTextEdit="1"/>
              </p:cNvSpPr>
              <p:nvPr/>
            </p:nvSpPr>
            <p:spPr>
              <a:xfrm>
                <a:off x="5773420" y="5347185"/>
                <a:ext cx="645159" cy="553998"/>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3671420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Obrázek 21">
            <a:extLst>
              <a:ext uri="{FF2B5EF4-FFF2-40B4-BE49-F238E27FC236}">
                <a16:creationId xmlns:a16="http://schemas.microsoft.com/office/drawing/2014/main" id="{54C20B98-0638-4898-9C48-8C4D3178A9C1}"/>
              </a:ext>
            </a:extLst>
          </p:cNvPr>
          <p:cNvPicPr/>
          <p:nvPr/>
        </p:nvPicPr>
        <p:blipFill>
          <a:blip r:embed="rId2">
            <a:extLst>
              <a:ext uri="{28A0092B-C50C-407E-A947-70E740481C1C}">
                <a14:useLocalDpi xmlns:a14="http://schemas.microsoft.com/office/drawing/2010/main" val="0"/>
              </a:ext>
            </a:extLst>
          </a:blip>
          <a:srcRect/>
          <a:stretch/>
        </p:blipFill>
        <p:spPr>
          <a:xfrm>
            <a:off x="2769648" y="682625"/>
            <a:ext cx="6652702" cy="4989527"/>
          </a:xfrm>
          <a:prstGeom prst="rect">
            <a:avLst/>
          </a:prstGeom>
        </p:spPr>
      </p:pic>
      <mc:AlternateContent xmlns:mc="http://schemas.openxmlformats.org/markup-compatibility/2006" xmlns:a14="http://schemas.microsoft.com/office/drawing/2010/main">
        <mc:Choice Requires="a14">
          <p:sp>
            <p:nvSpPr>
              <p:cNvPr id="20" name="TextovéPole 19">
                <a:extLst>
                  <a:ext uri="{FF2B5EF4-FFF2-40B4-BE49-F238E27FC236}">
                    <a16:creationId xmlns:a16="http://schemas.microsoft.com/office/drawing/2014/main" id="{2F8D9C8E-E758-4132-A880-123B5BC7BA70}"/>
                  </a:ext>
                </a:extLst>
              </p:cNvPr>
              <p:cNvSpPr txBox="1"/>
              <p:nvPr/>
            </p:nvSpPr>
            <p:spPr>
              <a:xfrm>
                <a:off x="0" y="589157"/>
                <a:ext cx="12192000" cy="523220"/>
              </a:xfrm>
              <a:prstGeom prst="rect">
                <a:avLst/>
              </a:prstGeom>
              <a:noFill/>
            </p:spPr>
            <p:txBody>
              <a:bodyPr wrap="square">
                <a:spAutoFit/>
              </a:bodyPr>
              <a:lstStyle/>
              <a:p>
                <a:pPr algn="ctr"/>
                <a14:m>
                  <m:oMath xmlns:m="http://schemas.openxmlformats.org/officeDocument/2006/math">
                    <m:sSub>
                      <m:sSubPr>
                        <m:ctrlPr>
                          <a:rPr lang="en-US" sz="2800" b="1" i="1" smtClean="0">
                            <a:latin typeface="Cambria Math" panose="02040503050406030204" pitchFamily="18" charset="0"/>
                          </a:rPr>
                        </m:ctrlPr>
                      </m:sSubPr>
                      <m:e>
                        <m:r>
                          <a:rPr lang="en-US" sz="2800" b="1" i="1" smtClean="0">
                            <a:latin typeface="Cambria Math" panose="02040503050406030204" pitchFamily="18" charset="0"/>
                          </a:rPr>
                          <m:t>𝒍</m:t>
                        </m:r>
                      </m:e>
                      <m:sub>
                        <m:r>
                          <a:rPr lang="en-US" sz="2800" b="1" i="1" smtClean="0">
                            <a:latin typeface="Cambria Math" panose="02040503050406030204" pitchFamily="18" charset="0"/>
                          </a:rPr>
                          <m:t>𝟎</m:t>
                        </m:r>
                      </m:sub>
                    </m:sSub>
                  </m:oMath>
                </a14:m>
                <a:r>
                  <a:rPr lang="en-US" sz="2800" b="1" dirty="0">
                    <a:latin typeface="Corbel" panose="020B0503020204020204" pitchFamily="34" charset="0"/>
                  </a:rPr>
                  <a:t> evaluation, mode I loading</a:t>
                </a:r>
              </a:p>
            </p:txBody>
          </p:sp>
        </mc:Choice>
        <mc:Fallback xmlns="">
          <p:sp>
            <p:nvSpPr>
              <p:cNvPr id="20" name="TextovéPole 19">
                <a:extLst>
                  <a:ext uri="{FF2B5EF4-FFF2-40B4-BE49-F238E27FC236}">
                    <a16:creationId xmlns:a16="http://schemas.microsoft.com/office/drawing/2014/main" id="{2F8D9C8E-E758-4132-A880-123B5BC7BA70}"/>
                  </a:ext>
                </a:extLst>
              </p:cNvPr>
              <p:cNvSpPr txBox="1">
                <a:spLocks noRot="1" noChangeAspect="1" noMove="1" noResize="1" noEditPoints="1" noAdjustHandles="1" noChangeArrowheads="1" noChangeShapeType="1" noTextEdit="1"/>
              </p:cNvSpPr>
              <p:nvPr/>
            </p:nvSpPr>
            <p:spPr>
              <a:xfrm>
                <a:off x="0" y="589157"/>
                <a:ext cx="12192000" cy="523220"/>
              </a:xfrm>
              <a:prstGeom prst="rect">
                <a:avLst/>
              </a:prstGeom>
              <a:blipFill>
                <a:blip r:embed="rId3"/>
                <a:stretch>
                  <a:fillRect t="-11765" b="-34118"/>
                </a:stretch>
              </a:blipFill>
            </p:spPr>
            <p:txBody>
              <a:bodyPr/>
              <a:lstStyle/>
              <a:p>
                <a:r>
                  <a:rPr lang="en-US">
                    <a:noFill/>
                  </a:rPr>
                  <a:t> </a:t>
                </a:r>
              </a:p>
            </p:txBody>
          </p:sp>
        </mc:Fallback>
      </mc:AlternateContent>
      <p:sp>
        <p:nvSpPr>
          <p:cNvPr id="4" name="TextovéPole 3">
            <a:extLst>
              <a:ext uri="{FF2B5EF4-FFF2-40B4-BE49-F238E27FC236}">
                <a16:creationId xmlns:a16="http://schemas.microsoft.com/office/drawing/2014/main" id="{12C985A5-453D-42F6-BD75-7EAFD0A42938}"/>
              </a:ext>
            </a:extLst>
          </p:cNvPr>
          <p:cNvSpPr txBox="1"/>
          <p:nvPr/>
        </p:nvSpPr>
        <p:spPr>
          <a:xfrm>
            <a:off x="0" y="6485860"/>
            <a:ext cx="12192000" cy="369332"/>
          </a:xfrm>
          <a:prstGeom prst="rect">
            <a:avLst/>
          </a:prstGeom>
          <a:noFill/>
        </p:spPr>
        <p:txBody>
          <a:bodyPr wrap="square" rtlCol="0">
            <a:spAutoFit/>
          </a:bodyPr>
          <a:lstStyle/>
          <a:p>
            <a:pPr algn="ctr"/>
            <a:r>
              <a:rPr lang="en-US" dirty="0">
                <a:solidFill>
                  <a:schemeClr val="tx1">
                    <a:lumMod val="50000"/>
                    <a:lumOff val="50000"/>
                  </a:schemeClr>
                </a:solidFill>
                <a:latin typeface="Corbel" panose="020B0503020204020204" pitchFamily="34" charset="0"/>
              </a:rPr>
              <a:t>LUND UNIVERSITY</a:t>
            </a:r>
            <a:r>
              <a:rPr lang="cs-CZ" dirty="0">
                <a:solidFill>
                  <a:schemeClr val="tx1">
                    <a:lumMod val="50000"/>
                    <a:lumOff val="50000"/>
                  </a:schemeClr>
                </a:solidFill>
                <a:latin typeface="Corbel" panose="020B0503020204020204" pitchFamily="34" charset="0"/>
              </a:rPr>
              <a:t>, </a:t>
            </a:r>
            <a:r>
              <a:rPr lang="en-US" dirty="0">
                <a:solidFill>
                  <a:schemeClr val="tx1">
                    <a:lumMod val="50000"/>
                    <a:lumOff val="50000"/>
                  </a:schemeClr>
                </a:solidFill>
                <a:latin typeface="Corbel" panose="020B0503020204020204" pitchFamily="34" charset="0"/>
              </a:rPr>
              <a:t>Department of Mechanical Engineering Sciences</a:t>
            </a:r>
            <a:r>
              <a:rPr lang="cs-CZ" dirty="0">
                <a:solidFill>
                  <a:schemeClr val="tx1">
                    <a:lumMod val="50000"/>
                    <a:lumOff val="50000"/>
                  </a:schemeClr>
                </a:solidFill>
                <a:latin typeface="Corbel" panose="020B0503020204020204" pitchFamily="34" charset="0"/>
              </a:rPr>
              <a:t>, </a:t>
            </a:r>
            <a:r>
              <a:rPr lang="en-US" dirty="0">
                <a:solidFill>
                  <a:schemeClr val="tx1">
                    <a:lumMod val="50000"/>
                    <a:lumOff val="50000"/>
                  </a:schemeClr>
                </a:solidFill>
                <a:latin typeface="Corbel" panose="020B0503020204020204" pitchFamily="34" charset="0"/>
              </a:rPr>
              <a:t>September</a:t>
            </a:r>
            <a:r>
              <a:rPr lang="cs-CZ" dirty="0">
                <a:solidFill>
                  <a:schemeClr val="tx1">
                    <a:lumMod val="50000"/>
                    <a:lumOff val="50000"/>
                  </a:schemeClr>
                </a:solidFill>
                <a:latin typeface="Corbel" panose="020B0503020204020204" pitchFamily="34" charset="0"/>
              </a:rPr>
              <a:t> 2024</a:t>
            </a:r>
            <a:endParaRPr lang="en-US" dirty="0">
              <a:solidFill>
                <a:schemeClr val="tx1">
                  <a:lumMod val="50000"/>
                  <a:lumOff val="50000"/>
                </a:schemeClr>
              </a:solidFill>
              <a:latin typeface="Corbel" panose="020B0503020204020204" pitchFamily="34" charset="0"/>
            </a:endParaRPr>
          </a:p>
        </p:txBody>
      </p:sp>
      <p:pic>
        <p:nvPicPr>
          <p:cNvPr id="5" name="Picture 4">
            <a:extLst>
              <a:ext uri="{FF2B5EF4-FFF2-40B4-BE49-F238E27FC236}">
                <a16:creationId xmlns:a16="http://schemas.microsoft.com/office/drawing/2014/main" id="{33641377-FBF7-44D7-8F7C-E8F5F81E27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11008924" y="176186"/>
            <a:ext cx="922424" cy="9263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6A8C07B1-6C16-4D4C-A424-04644FD77A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260652" y="408882"/>
            <a:ext cx="1348477" cy="460959"/>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19" name="TextovéPole 18">
                <a:extLst>
                  <a:ext uri="{FF2B5EF4-FFF2-40B4-BE49-F238E27FC236}">
                    <a16:creationId xmlns:a16="http://schemas.microsoft.com/office/drawing/2014/main" id="{548C6A3D-6438-4B94-89AB-86427135F91E}"/>
                  </a:ext>
                </a:extLst>
              </p:cNvPr>
              <p:cNvSpPr txBox="1"/>
              <p:nvPr/>
            </p:nvSpPr>
            <p:spPr>
              <a:xfrm>
                <a:off x="0" y="5672152"/>
                <a:ext cx="12192000" cy="387222"/>
              </a:xfrm>
              <a:prstGeom prst="rect">
                <a:avLst/>
              </a:prstGeom>
              <a:noFill/>
            </p:spPr>
            <p:txBody>
              <a:bodyPr wrap="square">
                <a:spAutoFit/>
              </a:bodyPr>
              <a:lstStyle/>
              <a:p>
                <a:pPr algn="ctr"/>
                <a:r>
                  <a:rPr lang="en-GB" dirty="0"/>
                  <a:t>Distance </a:t>
                </a:r>
                <a14:m>
                  <m:oMath xmlns:m="http://schemas.openxmlformats.org/officeDocument/2006/math">
                    <m:sSubSup>
                      <m:sSubSupPr>
                        <m:ctrlPr>
                          <a:rPr lang="en-US" i="1">
                            <a:latin typeface="Cambria Math" panose="02040503050406030204" pitchFamily="18" charset="0"/>
                          </a:rPr>
                        </m:ctrlPr>
                      </m:sSubSupPr>
                      <m:e>
                        <m:r>
                          <a:rPr lang="en-GB" i="1">
                            <a:latin typeface="Cambria Math" panose="02040503050406030204" pitchFamily="18" charset="0"/>
                          </a:rPr>
                          <m:t>𝑙</m:t>
                        </m:r>
                      </m:e>
                      <m:sub>
                        <m:r>
                          <a:rPr lang="en-GB" i="1">
                            <a:latin typeface="Cambria Math" panose="02040503050406030204" pitchFamily="18" charset="0"/>
                          </a:rPr>
                          <m:t>0</m:t>
                        </m:r>
                      </m:sub>
                      <m:sup>
                        <m:r>
                          <a:rPr lang="en-GB" i="1">
                            <a:latin typeface="Cambria Math" panose="02040503050406030204" pitchFamily="18" charset="0"/>
                          </a:rPr>
                          <m:t>𝐼</m:t>
                        </m:r>
                      </m:sup>
                    </m:sSubSup>
                  </m:oMath>
                </a14:m>
                <a:r>
                  <a:rPr lang="en-GB" dirty="0"/>
                  <a:t> as a function of the flexoelectric parameter </a:t>
                </a:r>
                <a14:m>
                  <m:oMath xmlns:m="http://schemas.openxmlformats.org/officeDocument/2006/math">
                    <m:r>
                      <a:rPr lang="en-GB" i="1">
                        <a:latin typeface="Cambria Math" panose="02040503050406030204" pitchFamily="18" charset="0"/>
                      </a:rPr>
                      <m:t>𝛼</m:t>
                    </m:r>
                  </m:oMath>
                </a14:m>
                <a:r>
                  <a:rPr lang="en-GB" dirty="0"/>
                  <a:t> and </a:t>
                </a:r>
                <a14:m>
                  <m:oMath xmlns:m="http://schemas.openxmlformats.org/officeDocument/2006/math">
                    <m:r>
                      <a:rPr lang="en-GB" i="1">
                        <a:latin typeface="Cambria Math" panose="02040503050406030204" pitchFamily="18" charset="0"/>
                      </a:rPr>
                      <m:t>𝛽</m:t>
                    </m:r>
                    <m:r>
                      <a:rPr lang="en-GB" i="1">
                        <a:latin typeface="Cambria Math" panose="02040503050406030204" pitchFamily="18" charset="0"/>
                      </a:rPr>
                      <m:t>=0</m:t>
                    </m:r>
                  </m:oMath>
                </a14:m>
                <a:r>
                  <a:rPr lang="en-GB" dirty="0"/>
                  <a:t> </a:t>
                </a:r>
                <a:endParaRPr lang="en-US" dirty="0">
                  <a:latin typeface="Corbel" panose="020B0503020204020204" pitchFamily="34" charset="0"/>
                </a:endParaRPr>
              </a:p>
            </p:txBody>
          </p:sp>
        </mc:Choice>
        <mc:Fallback xmlns="">
          <p:sp>
            <p:nvSpPr>
              <p:cNvPr id="19" name="TextovéPole 18">
                <a:extLst>
                  <a:ext uri="{FF2B5EF4-FFF2-40B4-BE49-F238E27FC236}">
                    <a16:creationId xmlns:a16="http://schemas.microsoft.com/office/drawing/2014/main" id="{548C6A3D-6438-4B94-89AB-86427135F91E}"/>
                  </a:ext>
                </a:extLst>
              </p:cNvPr>
              <p:cNvSpPr txBox="1">
                <a:spLocks noRot="1" noChangeAspect="1" noMove="1" noResize="1" noEditPoints="1" noAdjustHandles="1" noChangeArrowheads="1" noChangeShapeType="1" noTextEdit="1"/>
              </p:cNvSpPr>
              <p:nvPr/>
            </p:nvSpPr>
            <p:spPr>
              <a:xfrm>
                <a:off x="0" y="5672152"/>
                <a:ext cx="12192000" cy="387222"/>
              </a:xfrm>
              <a:prstGeom prst="rect">
                <a:avLst/>
              </a:prstGeom>
              <a:blipFill>
                <a:blip r:embed="rId6"/>
                <a:stretch>
                  <a:fillRect t="-3125" b="-234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ovéPole 22">
                <a:extLst>
                  <a:ext uri="{FF2B5EF4-FFF2-40B4-BE49-F238E27FC236}">
                    <a16:creationId xmlns:a16="http://schemas.microsoft.com/office/drawing/2014/main" id="{AF7437AF-685F-4263-81ED-40D8DF583D41}"/>
                  </a:ext>
                </a:extLst>
              </p:cNvPr>
              <p:cNvSpPr txBox="1"/>
              <p:nvPr/>
            </p:nvSpPr>
            <p:spPr>
              <a:xfrm>
                <a:off x="728496" y="2404099"/>
                <a:ext cx="1623012" cy="1546577"/>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US" i="1" smtClean="0">
                          <a:latin typeface="Cambria Math" panose="02040503050406030204" pitchFamily="18" charset="0"/>
                        </a:rPr>
                        <m:t>𝛼</m:t>
                      </m:r>
                      <m:r>
                        <a:rPr lang="en-US" i="0">
                          <a:latin typeface="Cambria Math" panose="02040503050406030204" pitchFamily="18" charset="0"/>
                        </a:rPr>
                        <m:t>=</m:t>
                      </m:r>
                      <m:f>
                        <m:fPr>
                          <m:ctrlPr>
                            <a:rPr lang="en-US" i="1">
                              <a:solidFill>
                                <a:srgbClr val="836967"/>
                              </a:solidFill>
                              <a:latin typeface="Cambria Math" panose="02040503050406030204" pitchFamily="18" charset="0"/>
                            </a:rPr>
                          </m:ctrlPr>
                        </m:fPr>
                        <m:num>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𝑓</m:t>
                              </m:r>
                            </m:e>
                            <m:sub>
                              <m:r>
                                <a:rPr lang="en-US" i="0">
                                  <a:latin typeface="Cambria Math" panose="02040503050406030204" pitchFamily="18" charset="0"/>
                                </a:rPr>
                                <m:t>2</m:t>
                              </m:r>
                            </m:sub>
                          </m:sSub>
                        </m:num>
                        <m:den>
                          <m:r>
                            <a:rPr lang="en-US" i="1">
                              <a:latin typeface="Cambria Math" panose="02040503050406030204" pitchFamily="18" charset="0"/>
                            </a:rPr>
                            <m:t>𝑙</m:t>
                          </m:r>
                          <m:rad>
                            <m:radPr>
                              <m:degHide m:val="on"/>
                              <m:ctrlPr>
                                <a:rPr lang="en-US" i="1">
                                  <a:solidFill>
                                    <a:srgbClr val="836967"/>
                                  </a:solidFill>
                                  <a:latin typeface="Cambria Math" panose="02040503050406030204" pitchFamily="18" charset="0"/>
                                </a:rPr>
                              </m:ctrlPr>
                            </m:radPr>
                            <m:deg/>
                            <m:e>
                              <m:r>
                                <a:rPr lang="en-US" i="1">
                                  <a:latin typeface="Cambria Math" panose="02040503050406030204" pitchFamily="18" charset="0"/>
                                </a:rPr>
                                <m:t>𝑎</m:t>
                              </m:r>
                              <m:r>
                                <a:rPr lang="en-US" i="1">
                                  <a:latin typeface="Cambria Math" panose="02040503050406030204" pitchFamily="18" charset="0"/>
                                </a:rPr>
                                <m:t>𝜇</m:t>
                              </m:r>
                            </m:e>
                          </m:rad>
                        </m:den>
                      </m:f>
                    </m:oMath>
                  </m:oMathPara>
                </a14:m>
                <a:endParaRPr lang="en-US" i="1" dirty="0">
                  <a:latin typeface="Cambria Math" panose="02040503050406030204" pitchFamily="18" charset="0"/>
                </a:endParaRPr>
              </a:p>
              <a:p>
                <a:endParaRPr lang="en-US"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i="1">
                          <a:latin typeface="Cambria Math" panose="02040503050406030204" pitchFamily="18" charset="0"/>
                        </a:rPr>
                        <m:t>𝛽</m:t>
                      </m:r>
                      <m:r>
                        <a:rPr lang="en-US" i="0">
                          <a:latin typeface="Cambria Math" panose="02040503050406030204" pitchFamily="18" charset="0"/>
                        </a:rPr>
                        <m:t>=</m:t>
                      </m:r>
                      <m:f>
                        <m:fPr>
                          <m:ctrlPr>
                            <a:rPr lang="en-US" i="1">
                              <a:solidFill>
                                <a:srgbClr val="836967"/>
                              </a:solidFill>
                              <a:latin typeface="Cambria Math" panose="02040503050406030204" pitchFamily="18" charset="0"/>
                            </a:rPr>
                          </m:ctrlPr>
                        </m:fPr>
                        <m:num>
                          <m:sSub>
                            <m:sSubPr>
                              <m:ctrlPr>
                                <a:rPr lang="en-US" i="1" smtClean="0">
                                  <a:solidFill>
                                    <a:srgbClr val="836967"/>
                                  </a:solidFill>
                                  <a:latin typeface="Cambria Math" panose="02040503050406030204" pitchFamily="18" charset="0"/>
                                </a:rPr>
                              </m:ctrlPr>
                            </m:sSubPr>
                            <m:e>
                              <m:r>
                                <a:rPr lang="en-US" i="1">
                                  <a:latin typeface="Cambria Math" panose="02040503050406030204" pitchFamily="18" charset="0"/>
                                </a:rPr>
                                <m:t>𝑓</m:t>
                              </m:r>
                            </m:e>
                            <m:sub>
                              <m:r>
                                <a:rPr lang="en-US" i="0">
                                  <a:latin typeface="Cambria Math" panose="02040503050406030204" pitchFamily="18" charset="0"/>
                                </a:rPr>
                                <m:t>1</m:t>
                              </m:r>
                            </m:sub>
                          </m:sSub>
                          <m:r>
                            <a:rPr lang="en-US" i="0">
                              <a:latin typeface="Cambria Math" panose="02040503050406030204" pitchFamily="18" charset="0"/>
                            </a:rPr>
                            <m:t>+2</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𝑓</m:t>
                              </m:r>
                            </m:e>
                            <m:sub>
                              <m:r>
                                <a:rPr lang="en-US" i="0">
                                  <a:latin typeface="Cambria Math" panose="02040503050406030204" pitchFamily="18" charset="0"/>
                                </a:rPr>
                                <m:t>2</m:t>
                              </m:r>
                            </m:sub>
                          </m:sSub>
                        </m:num>
                        <m:den>
                          <m:r>
                            <a:rPr lang="en-US" i="1">
                              <a:latin typeface="Cambria Math" panose="02040503050406030204" pitchFamily="18" charset="0"/>
                            </a:rPr>
                            <m:t>𝑙</m:t>
                          </m:r>
                          <m:rad>
                            <m:radPr>
                              <m:degHide m:val="on"/>
                              <m:ctrlPr>
                                <a:rPr lang="en-US" i="1">
                                  <a:solidFill>
                                    <a:srgbClr val="836967"/>
                                  </a:solidFill>
                                  <a:latin typeface="Cambria Math" panose="02040503050406030204" pitchFamily="18" charset="0"/>
                                </a:rPr>
                              </m:ctrlPr>
                            </m:radPr>
                            <m:deg/>
                            <m:e>
                              <m:r>
                                <a:rPr lang="en-US" i="1">
                                  <a:latin typeface="Cambria Math" panose="02040503050406030204" pitchFamily="18" charset="0"/>
                                </a:rPr>
                                <m:t>𝑎</m:t>
                              </m:r>
                              <m:r>
                                <a:rPr lang="en-US" i="1">
                                  <a:latin typeface="Cambria Math" panose="02040503050406030204" pitchFamily="18" charset="0"/>
                                </a:rPr>
                                <m:t>𝜇</m:t>
                              </m:r>
                            </m:e>
                          </m:rad>
                        </m:den>
                      </m:f>
                    </m:oMath>
                  </m:oMathPara>
                </a14:m>
                <a:endParaRPr lang="en-US" dirty="0"/>
              </a:p>
            </p:txBody>
          </p:sp>
        </mc:Choice>
        <mc:Fallback xmlns="">
          <p:sp>
            <p:nvSpPr>
              <p:cNvPr id="23" name="TextovéPole 22">
                <a:extLst>
                  <a:ext uri="{FF2B5EF4-FFF2-40B4-BE49-F238E27FC236}">
                    <a16:creationId xmlns:a16="http://schemas.microsoft.com/office/drawing/2014/main" id="{AF7437AF-685F-4263-81ED-40D8DF583D41}"/>
                  </a:ext>
                </a:extLst>
              </p:cNvPr>
              <p:cNvSpPr txBox="1">
                <a:spLocks noRot="1" noChangeAspect="1" noMove="1" noResize="1" noEditPoints="1" noAdjustHandles="1" noChangeArrowheads="1" noChangeShapeType="1" noTextEdit="1"/>
              </p:cNvSpPr>
              <p:nvPr/>
            </p:nvSpPr>
            <p:spPr>
              <a:xfrm>
                <a:off x="728496" y="2404099"/>
                <a:ext cx="1623012" cy="1546577"/>
              </a:xfrm>
              <a:prstGeom prst="rect">
                <a:avLst/>
              </a:prstGeom>
              <a:blipFill>
                <a:blip r:embed="rId7"/>
                <a:stretch>
                  <a:fillRect/>
                </a:stretch>
              </a:blipFill>
            </p:spPr>
            <p:txBody>
              <a:bodyPr/>
              <a:lstStyle/>
              <a:p>
                <a:r>
                  <a:rPr lang="en-US">
                    <a:noFill/>
                  </a:rPr>
                  <a:t> </a:t>
                </a:r>
              </a:p>
            </p:txBody>
          </p:sp>
        </mc:Fallback>
      </mc:AlternateContent>
      <p:cxnSp>
        <p:nvCxnSpPr>
          <p:cNvPr id="24" name="Spojnice: zakřivená 23">
            <a:extLst>
              <a:ext uri="{FF2B5EF4-FFF2-40B4-BE49-F238E27FC236}">
                <a16:creationId xmlns:a16="http://schemas.microsoft.com/office/drawing/2014/main" id="{F6D8783A-B5F7-4106-B1F4-967E72671143}"/>
              </a:ext>
            </a:extLst>
          </p:cNvPr>
          <p:cNvCxnSpPr>
            <a:cxnSpLocks/>
          </p:cNvCxnSpPr>
          <p:nvPr/>
        </p:nvCxnSpPr>
        <p:spPr>
          <a:xfrm rot="16200000" flipV="1">
            <a:off x="839024" y="4117493"/>
            <a:ext cx="510871" cy="177237"/>
          </a:xfrm>
          <a:prstGeom prst="curvedConnector3">
            <a:avLst>
              <a:gd name="adj1" fmla="val 50000"/>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25" name="TextovéPole 24">
            <a:extLst>
              <a:ext uri="{FF2B5EF4-FFF2-40B4-BE49-F238E27FC236}">
                <a16:creationId xmlns:a16="http://schemas.microsoft.com/office/drawing/2014/main" id="{7059DF07-5815-44E9-A0C5-93CF9FDAFDDA}"/>
              </a:ext>
            </a:extLst>
          </p:cNvPr>
          <p:cNvSpPr txBox="1"/>
          <p:nvPr/>
        </p:nvSpPr>
        <p:spPr>
          <a:xfrm>
            <a:off x="925013" y="4461547"/>
            <a:ext cx="1844095" cy="923330"/>
          </a:xfrm>
          <a:prstGeom prst="rect">
            <a:avLst/>
          </a:prstGeom>
          <a:noFill/>
        </p:spPr>
        <p:txBody>
          <a:bodyPr wrap="square" rtlCol="0">
            <a:spAutoFit/>
          </a:bodyPr>
          <a:lstStyle/>
          <a:p>
            <a:r>
              <a:rPr lang="en-US" dirty="0">
                <a:solidFill>
                  <a:srgbClr val="FF0000"/>
                </a:solidFill>
              </a:rPr>
              <a:t>Non-dimensional flexoelectric parameters</a:t>
            </a:r>
          </a:p>
        </p:txBody>
      </p:sp>
      <mc:AlternateContent xmlns:mc="http://schemas.openxmlformats.org/markup-compatibility/2006" xmlns:a14="http://schemas.microsoft.com/office/drawing/2010/main">
        <mc:Choice Requires="a14">
          <p:sp>
            <p:nvSpPr>
              <p:cNvPr id="37" name="TextovéPole 36">
                <a:extLst>
                  <a:ext uri="{FF2B5EF4-FFF2-40B4-BE49-F238E27FC236}">
                    <a16:creationId xmlns:a16="http://schemas.microsoft.com/office/drawing/2014/main" id="{1A780689-0086-4B4B-8E8C-281C8C2EDAB2}"/>
                  </a:ext>
                </a:extLst>
              </p:cNvPr>
              <p:cNvSpPr txBox="1"/>
              <p:nvPr/>
            </p:nvSpPr>
            <p:spPr>
              <a:xfrm>
                <a:off x="9047205" y="2854221"/>
                <a:ext cx="1586570" cy="646331"/>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GB" sz="1800" i="1" smtClean="0">
                          <a:effectLst/>
                          <a:latin typeface="Cambria Math" panose="02040503050406030204" pitchFamily="18" charset="0"/>
                          <a:ea typeface="Times New Roman" panose="02020603050405020304" pitchFamily="18" charset="0"/>
                          <a:cs typeface="Times New Roman" panose="02020603050405020304" pitchFamily="18" charset="0"/>
                        </a:rPr>
                        <m:t>𝛿</m:t>
                      </m:r>
                      <m:r>
                        <a:rPr lang="en-GB" sz="1800" i="1" smtClean="0">
                          <a:effectLst/>
                          <a:latin typeface="Cambria Math" panose="02040503050406030204" pitchFamily="18" charset="0"/>
                          <a:ea typeface="Times New Roman" panose="02020603050405020304" pitchFamily="18" charset="0"/>
                          <a:cs typeface="Times New Roman" panose="02020603050405020304" pitchFamily="18" charset="0"/>
                        </a:rPr>
                        <m:t>=0.01</m:t>
                      </m:r>
                    </m:oMath>
                  </m:oMathPara>
                </a14:m>
                <a:endParaRPr lang="en-US" sz="1800" i="1" dirty="0">
                  <a:effectLst/>
                  <a:latin typeface="Cambria Math" panose="02040503050406030204" pitchFamily="18" charset="0"/>
                  <a:ea typeface="Times New Roman" panose="02020603050405020304" pitchFamily="18"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f>
                        <m:fPr>
                          <m:type m:val="lin"/>
                          <m:ctrlPr>
                            <a:rPr lang="en-US" i="1">
                              <a:effectLst/>
                              <a:latin typeface="Cambria Math" panose="02040503050406030204" pitchFamily="18" charset="0"/>
                              <a:ea typeface="Times New Roman" panose="02020603050405020304" pitchFamily="18" charset="0"/>
                            </a:rPr>
                          </m:ctrlPr>
                        </m:fPr>
                        <m:num>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𝜖</m:t>
                          </m:r>
                        </m:num>
                        <m:den>
                          <m:sSub>
                            <m:sSubPr>
                              <m:ctrlPr>
                                <a:rPr lang="en-US" i="1">
                                  <a:effectLst/>
                                  <a:latin typeface="Cambria Math" panose="02040503050406030204" pitchFamily="18" charset="0"/>
                                  <a:ea typeface="Times New Roman" panose="02020603050405020304" pitchFamily="18" charset="0"/>
                                </a:rPr>
                              </m:ctrlPr>
                            </m:sSubPr>
                            <m:e>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𝜖</m:t>
                              </m:r>
                            </m:e>
                            <m:sub>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0</m:t>
                              </m:r>
                            </m:sub>
                          </m:sSub>
                        </m:den>
                      </m:f>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=1000</m:t>
                      </m:r>
                    </m:oMath>
                  </m:oMathPara>
                </a14:m>
                <a:endParaRPr lang="en-US" dirty="0"/>
              </a:p>
            </p:txBody>
          </p:sp>
        </mc:Choice>
        <mc:Fallback xmlns="">
          <p:sp>
            <p:nvSpPr>
              <p:cNvPr id="37" name="TextovéPole 36">
                <a:extLst>
                  <a:ext uri="{FF2B5EF4-FFF2-40B4-BE49-F238E27FC236}">
                    <a16:creationId xmlns:a16="http://schemas.microsoft.com/office/drawing/2014/main" id="{1A780689-0086-4B4B-8E8C-281C8C2EDAB2}"/>
                  </a:ext>
                </a:extLst>
              </p:cNvPr>
              <p:cNvSpPr txBox="1">
                <a:spLocks noRot="1" noChangeAspect="1" noMove="1" noResize="1" noEditPoints="1" noAdjustHandles="1" noChangeArrowheads="1" noChangeShapeType="1" noTextEdit="1"/>
              </p:cNvSpPr>
              <p:nvPr/>
            </p:nvSpPr>
            <p:spPr>
              <a:xfrm>
                <a:off x="9047205" y="2854221"/>
                <a:ext cx="1586570" cy="646331"/>
              </a:xfrm>
              <a:prstGeom prst="rect">
                <a:avLst/>
              </a:prstGeom>
              <a:blipFill>
                <a:blip r:embed="rId8"/>
                <a:stretch>
                  <a:fillRect l="-13077" t="-24528" b="-100943"/>
                </a:stretch>
              </a:blipFill>
            </p:spPr>
            <p:txBody>
              <a:bodyPr/>
              <a:lstStyle/>
              <a:p>
                <a:r>
                  <a:rPr lang="en-US">
                    <a:noFill/>
                  </a:rPr>
                  <a:t> </a:t>
                </a:r>
              </a:p>
            </p:txBody>
          </p:sp>
        </mc:Fallback>
      </mc:AlternateContent>
    </p:spTree>
    <p:extLst>
      <p:ext uri="{BB962C8B-B14F-4D97-AF65-F5344CB8AC3E}">
        <p14:creationId xmlns:p14="http://schemas.microsoft.com/office/powerpoint/2010/main" val="675348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Obrázek 16">
            <a:extLst>
              <a:ext uri="{FF2B5EF4-FFF2-40B4-BE49-F238E27FC236}">
                <a16:creationId xmlns:a16="http://schemas.microsoft.com/office/drawing/2014/main" id="{9B6045EC-3F39-4E04-ADF0-3B328049336C}"/>
              </a:ext>
            </a:extLst>
          </p:cNvPr>
          <p:cNvPicPr/>
          <p:nvPr/>
        </p:nvPicPr>
        <p:blipFill>
          <a:blip r:embed="rId2">
            <a:extLst>
              <a:ext uri="{28A0092B-C50C-407E-A947-70E740481C1C}">
                <a14:useLocalDpi xmlns:a14="http://schemas.microsoft.com/office/drawing/2010/main" val="0"/>
              </a:ext>
            </a:extLst>
          </a:blip>
          <a:srcRect/>
          <a:stretch/>
        </p:blipFill>
        <p:spPr>
          <a:xfrm>
            <a:off x="2729961" y="579316"/>
            <a:ext cx="6732078" cy="5049059"/>
          </a:xfrm>
          <a:prstGeom prst="rect">
            <a:avLst/>
          </a:prstGeom>
        </p:spPr>
      </p:pic>
      <p:sp>
        <p:nvSpPr>
          <p:cNvPr id="4" name="TextovéPole 3">
            <a:extLst>
              <a:ext uri="{FF2B5EF4-FFF2-40B4-BE49-F238E27FC236}">
                <a16:creationId xmlns:a16="http://schemas.microsoft.com/office/drawing/2014/main" id="{12C985A5-453D-42F6-BD75-7EAFD0A42938}"/>
              </a:ext>
            </a:extLst>
          </p:cNvPr>
          <p:cNvSpPr txBox="1"/>
          <p:nvPr/>
        </p:nvSpPr>
        <p:spPr>
          <a:xfrm>
            <a:off x="0" y="6485860"/>
            <a:ext cx="12192000" cy="369332"/>
          </a:xfrm>
          <a:prstGeom prst="rect">
            <a:avLst/>
          </a:prstGeom>
          <a:noFill/>
        </p:spPr>
        <p:txBody>
          <a:bodyPr wrap="square" rtlCol="0">
            <a:spAutoFit/>
          </a:bodyPr>
          <a:lstStyle/>
          <a:p>
            <a:pPr algn="ctr"/>
            <a:r>
              <a:rPr lang="en-US" dirty="0">
                <a:solidFill>
                  <a:schemeClr val="tx1">
                    <a:lumMod val="50000"/>
                    <a:lumOff val="50000"/>
                  </a:schemeClr>
                </a:solidFill>
                <a:latin typeface="Corbel" panose="020B0503020204020204" pitchFamily="34" charset="0"/>
              </a:rPr>
              <a:t>LUND UNIVERSITY</a:t>
            </a:r>
            <a:r>
              <a:rPr lang="cs-CZ" dirty="0">
                <a:solidFill>
                  <a:schemeClr val="tx1">
                    <a:lumMod val="50000"/>
                    <a:lumOff val="50000"/>
                  </a:schemeClr>
                </a:solidFill>
                <a:latin typeface="Corbel" panose="020B0503020204020204" pitchFamily="34" charset="0"/>
              </a:rPr>
              <a:t>, </a:t>
            </a:r>
            <a:r>
              <a:rPr lang="en-US" dirty="0">
                <a:solidFill>
                  <a:schemeClr val="tx1">
                    <a:lumMod val="50000"/>
                    <a:lumOff val="50000"/>
                  </a:schemeClr>
                </a:solidFill>
                <a:latin typeface="Corbel" panose="020B0503020204020204" pitchFamily="34" charset="0"/>
              </a:rPr>
              <a:t>Department of Mechanical Engineering Sciences</a:t>
            </a:r>
            <a:r>
              <a:rPr lang="cs-CZ" dirty="0">
                <a:solidFill>
                  <a:schemeClr val="tx1">
                    <a:lumMod val="50000"/>
                    <a:lumOff val="50000"/>
                  </a:schemeClr>
                </a:solidFill>
                <a:latin typeface="Corbel" panose="020B0503020204020204" pitchFamily="34" charset="0"/>
              </a:rPr>
              <a:t>, </a:t>
            </a:r>
            <a:r>
              <a:rPr lang="en-US" dirty="0">
                <a:solidFill>
                  <a:schemeClr val="tx1">
                    <a:lumMod val="50000"/>
                    <a:lumOff val="50000"/>
                  </a:schemeClr>
                </a:solidFill>
                <a:latin typeface="Corbel" panose="020B0503020204020204" pitchFamily="34" charset="0"/>
              </a:rPr>
              <a:t>September</a:t>
            </a:r>
            <a:r>
              <a:rPr lang="cs-CZ" dirty="0">
                <a:solidFill>
                  <a:schemeClr val="tx1">
                    <a:lumMod val="50000"/>
                    <a:lumOff val="50000"/>
                  </a:schemeClr>
                </a:solidFill>
                <a:latin typeface="Corbel" panose="020B0503020204020204" pitchFamily="34" charset="0"/>
              </a:rPr>
              <a:t> 2024</a:t>
            </a:r>
            <a:endParaRPr lang="en-US" dirty="0">
              <a:solidFill>
                <a:schemeClr val="tx1">
                  <a:lumMod val="50000"/>
                  <a:lumOff val="50000"/>
                </a:schemeClr>
              </a:solidFill>
              <a:latin typeface="Corbel" panose="020B0503020204020204" pitchFamily="34" charset="0"/>
            </a:endParaRPr>
          </a:p>
        </p:txBody>
      </p:sp>
      <p:pic>
        <p:nvPicPr>
          <p:cNvPr id="5" name="Picture 4">
            <a:extLst>
              <a:ext uri="{FF2B5EF4-FFF2-40B4-BE49-F238E27FC236}">
                <a16:creationId xmlns:a16="http://schemas.microsoft.com/office/drawing/2014/main" id="{33641377-FBF7-44D7-8F7C-E8F5F81E27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11008924" y="176186"/>
            <a:ext cx="922424" cy="9263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6A8C07B1-6C16-4D4C-A424-04644FD77A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260652" y="408882"/>
            <a:ext cx="1348477" cy="460959"/>
          </a:xfrm>
          <a:prstGeom prst="rect">
            <a:avLst/>
          </a:prstGeom>
          <a:noFill/>
          <a:ln w="9525">
            <a:noFill/>
            <a:miter lim="800000"/>
            <a:headEnd/>
            <a:tailEnd/>
          </a:ln>
        </p:spPr>
      </p:pic>
      <p:sp>
        <p:nvSpPr>
          <p:cNvPr id="13" name="TextovéPole 12">
            <a:extLst>
              <a:ext uri="{FF2B5EF4-FFF2-40B4-BE49-F238E27FC236}">
                <a16:creationId xmlns:a16="http://schemas.microsoft.com/office/drawing/2014/main" id="{2CD2C8EF-3B46-4C1F-B89D-B04AB5E726D0}"/>
              </a:ext>
            </a:extLst>
          </p:cNvPr>
          <p:cNvSpPr txBox="1"/>
          <p:nvPr/>
        </p:nvSpPr>
        <p:spPr>
          <a:xfrm>
            <a:off x="0" y="579316"/>
            <a:ext cx="12192000" cy="523220"/>
          </a:xfrm>
          <a:prstGeom prst="rect">
            <a:avLst/>
          </a:prstGeom>
          <a:noFill/>
        </p:spPr>
        <p:txBody>
          <a:bodyPr wrap="square">
            <a:spAutoFit/>
          </a:bodyPr>
          <a:lstStyle/>
          <a:p>
            <a:pPr algn="ctr"/>
            <a:r>
              <a:rPr lang="en-US" sz="2800" b="1" dirty="0">
                <a:latin typeface="Corbel" panose="020B0503020204020204" pitchFamily="34" charset="0"/>
              </a:rPr>
              <a:t>Composite solution , mode I loading</a:t>
            </a:r>
          </a:p>
        </p:txBody>
      </p:sp>
      <mc:AlternateContent xmlns:mc="http://schemas.openxmlformats.org/markup-compatibility/2006" xmlns:a14="http://schemas.microsoft.com/office/drawing/2010/main">
        <mc:Choice Requires="a14">
          <p:sp>
            <p:nvSpPr>
              <p:cNvPr id="19" name="TextovéPole 18">
                <a:extLst>
                  <a:ext uri="{FF2B5EF4-FFF2-40B4-BE49-F238E27FC236}">
                    <a16:creationId xmlns:a16="http://schemas.microsoft.com/office/drawing/2014/main" id="{548C6A3D-6438-4B94-89AB-86427135F91E}"/>
                  </a:ext>
                </a:extLst>
              </p:cNvPr>
              <p:cNvSpPr txBox="1"/>
              <p:nvPr/>
            </p:nvSpPr>
            <p:spPr>
              <a:xfrm>
                <a:off x="0" y="5672152"/>
                <a:ext cx="12192000" cy="391261"/>
              </a:xfrm>
              <a:prstGeom prst="rect">
                <a:avLst/>
              </a:prstGeom>
              <a:noFill/>
            </p:spPr>
            <p:txBody>
              <a:bodyPr wrap="square">
                <a:spAutoFit/>
              </a:bodyPr>
              <a:lstStyle/>
              <a:p>
                <a:pPr algn="ctr"/>
                <a:r>
                  <a:rPr lang="en-GB" sz="1800" dirty="0">
                    <a:effectLst/>
                    <a:latin typeface="Corbel" panose="020B0503020204020204" pitchFamily="34" charset="0"/>
                    <a:ea typeface="Calibri" panose="020F0502020204030204" pitchFamily="34" charset="0"/>
                    <a:cs typeface="Times New Roman" panose="02020603050405020304" pitchFamily="18" charset="0"/>
                  </a:rPr>
                  <a:t>The stress </a:t>
                </a:r>
                <a14:m>
                  <m:oMath xmlns:m="http://schemas.openxmlformats.org/officeDocument/2006/math">
                    <m:sSub>
                      <m:sSubPr>
                        <m:ctrlPr>
                          <a:rPr lang="en-US" i="1">
                            <a:effectLst/>
                            <a:latin typeface="Cambria Math" panose="02040503050406030204" pitchFamily="18" charset="0"/>
                          </a:rPr>
                        </m:ctrlPr>
                      </m:sSubPr>
                      <m:e>
                        <m:r>
                          <a:rPr lang="en-GB" sz="1800" i="1">
                            <a:effectLst/>
                            <a:latin typeface="Cambria Math" panose="02040503050406030204" pitchFamily="18" charset="0"/>
                            <a:ea typeface="Calibri" panose="020F0502020204030204" pitchFamily="34" charset="0"/>
                            <a:cs typeface="Times New Roman" panose="02020603050405020304" pitchFamily="18" charset="0"/>
                          </a:rPr>
                          <m:t>𝜎</m:t>
                        </m:r>
                      </m:e>
                      <m:sub>
                        <m:r>
                          <a:rPr lang="en-GB" sz="1800" i="1">
                            <a:effectLst/>
                            <a:latin typeface="Cambria Math" panose="02040503050406030204" pitchFamily="18" charset="0"/>
                            <a:ea typeface="Calibri" panose="020F0502020204030204" pitchFamily="34" charset="0"/>
                            <a:cs typeface="Times New Roman" panose="02020603050405020304" pitchFamily="18" charset="0"/>
                          </a:rPr>
                          <m:t>𝑦𝑦</m:t>
                        </m:r>
                      </m:sub>
                    </m:sSub>
                  </m:oMath>
                </a14:m>
                <a:r>
                  <a:rPr lang="en-GB" sz="1800" dirty="0">
                    <a:effectLst/>
                    <a:latin typeface="Corbel" panose="020B0503020204020204" pitchFamily="34" charset="0"/>
                    <a:ea typeface="Times New Roman" panose="02020603050405020304" pitchFamily="18" charset="0"/>
                    <a:cs typeface="Times New Roman" panose="02020603050405020304" pitchFamily="18" charset="0"/>
                  </a:rPr>
                  <a:t> in front of the crack tip under the mode I load for </a:t>
                </a:r>
                <a14:m>
                  <m:oMath xmlns:m="http://schemas.openxmlformats.org/officeDocument/2006/math">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𝜈</m:t>
                    </m:r>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=0.1, 0.4</m:t>
                    </m:r>
                  </m:oMath>
                </a14:m>
                <a:r>
                  <a:rPr lang="en-GB" sz="1800" dirty="0">
                    <a:effectLst/>
                    <a:latin typeface="Corbel" panose="020B0503020204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𝛼</m:t>
                    </m:r>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=0.1</m:t>
                    </m:r>
                  </m:oMath>
                </a14:m>
                <a:r>
                  <a:rPr lang="en-GB" sz="1800" dirty="0">
                    <a:effectLst/>
                    <a:latin typeface="Corbel" panose="020B0503020204020204" pitchFamily="34" charset="0"/>
                    <a:ea typeface="Times New Roman" panose="02020603050405020304" pitchFamily="18" charset="0"/>
                    <a:cs typeface="Times New Roman" panose="02020603050405020304" pitchFamily="18" charset="0"/>
                  </a:rPr>
                  <a:t> and </a:t>
                </a:r>
                <a14:m>
                  <m:oMath xmlns:m="http://schemas.openxmlformats.org/officeDocument/2006/math">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𝛽</m:t>
                    </m:r>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=0</m:t>
                    </m:r>
                  </m:oMath>
                </a14:m>
                <a:endParaRPr lang="en-US" dirty="0">
                  <a:latin typeface="Corbel" panose="020B0503020204020204" pitchFamily="34" charset="0"/>
                </a:endParaRPr>
              </a:p>
            </p:txBody>
          </p:sp>
        </mc:Choice>
        <mc:Fallback xmlns="">
          <p:sp>
            <p:nvSpPr>
              <p:cNvPr id="19" name="TextovéPole 18">
                <a:extLst>
                  <a:ext uri="{FF2B5EF4-FFF2-40B4-BE49-F238E27FC236}">
                    <a16:creationId xmlns:a16="http://schemas.microsoft.com/office/drawing/2014/main" id="{548C6A3D-6438-4B94-89AB-86427135F91E}"/>
                  </a:ext>
                </a:extLst>
              </p:cNvPr>
              <p:cNvSpPr txBox="1">
                <a:spLocks noRot="1" noChangeAspect="1" noMove="1" noResize="1" noEditPoints="1" noAdjustHandles="1" noChangeArrowheads="1" noChangeShapeType="1" noTextEdit="1"/>
              </p:cNvSpPr>
              <p:nvPr/>
            </p:nvSpPr>
            <p:spPr>
              <a:xfrm>
                <a:off x="0" y="5672152"/>
                <a:ext cx="12192000" cy="391261"/>
              </a:xfrm>
              <a:prstGeom prst="rect">
                <a:avLst/>
              </a:prstGeom>
              <a:blipFill>
                <a:blip r:embed="rId5"/>
                <a:stretch>
                  <a:fillRect t="-6154" b="-184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ovéPole 7">
                <a:extLst>
                  <a:ext uri="{FF2B5EF4-FFF2-40B4-BE49-F238E27FC236}">
                    <a16:creationId xmlns:a16="http://schemas.microsoft.com/office/drawing/2014/main" id="{27CD1FA5-B019-484C-A4B9-21F5599958B2}"/>
                  </a:ext>
                </a:extLst>
              </p:cNvPr>
              <p:cNvSpPr txBox="1"/>
              <p:nvPr/>
            </p:nvSpPr>
            <p:spPr>
              <a:xfrm>
                <a:off x="9047205" y="2854221"/>
                <a:ext cx="1586570" cy="646331"/>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GB" sz="1800" i="1" smtClean="0">
                          <a:effectLst/>
                          <a:latin typeface="Cambria Math" panose="02040503050406030204" pitchFamily="18" charset="0"/>
                          <a:ea typeface="Times New Roman" panose="02020603050405020304" pitchFamily="18" charset="0"/>
                          <a:cs typeface="Times New Roman" panose="02020603050405020304" pitchFamily="18" charset="0"/>
                        </a:rPr>
                        <m:t>𝛿</m:t>
                      </m:r>
                      <m:r>
                        <a:rPr lang="en-GB" sz="1800" i="1" smtClean="0">
                          <a:effectLst/>
                          <a:latin typeface="Cambria Math" panose="02040503050406030204" pitchFamily="18" charset="0"/>
                          <a:ea typeface="Times New Roman" panose="02020603050405020304" pitchFamily="18" charset="0"/>
                          <a:cs typeface="Times New Roman" panose="02020603050405020304" pitchFamily="18" charset="0"/>
                        </a:rPr>
                        <m:t>=0.01</m:t>
                      </m:r>
                    </m:oMath>
                  </m:oMathPara>
                </a14:m>
                <a:endParaRPr lang="en-US" sz="1800" i="1" dirty="0">
                  <a:effectLst/>
                  <a:latin typeface="Cambria Math" panose="02040503050406030204" pitchFamily="18" charset="0"/>
                  <a:ea typeface="Times New Roman" panose="02020603050405020304" pitchFamily="18"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f>
                        <m:fPr>
                          <m:type m:val="lin"/>
                          <m:ctrlPr>
                            <a:rPr lang="en-US" i="1">
                              <a:effectLst/>
                              <a:latin typeface="Cambria Math" panose="02040503050406030204" pitchFamily="18" charset="0"/>
                              <a:ea typeface="Times New Roman" panose="02020603050405020304" pitchFamily="18" charset="0"/>
                            </a:rPr>
                          </m:ctrlPr>
                        </m:fPr>
                        <m:num>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𝜖</m:t>
                          </m:r>
                        </m:num>
                        <m:den>
                          <m:sSub>
                            <m:sSubPr>
                              <m:ctrlPr>
                                <a:rPr lang="en-US" i="1">
                                  <a:effectLst/>
                                  <a:latin typeface="Cambria Math" panose="02040503050406030204" pitchFamily="18" charset="0"/>
                                  <a:ea typeface="Times New Roman" panose="02020603050405020304" pitchFamily="18" charset="0"/>
                                </a:rPr>
                              </m:ctrlPr>
                            </m:sSubPr>
                            <m:e>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𝜖</m:t>
                              </m:r>
                            </m:e>
                            <m:sub>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0</m:t>
                              </m:r>
                            </m:sub>
                          </m:sSub>
                        </m:den>
                      </m:f>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=1000</m:t>
                      </m:r>
                    </m:oMath>
                  </m:oMathPara>
                </a14:m>
                <a:endParaRPr lang="en-US" dirty="0"/>
              </a:p>
            </p:txBody>
          </p:sp>
        </mc:Choice>
        <mc:Fallback xmlns="">
          <p:sp>
            <p:nvSpPr>
              <p:cNvPr id="8" name="TextovéPole 7">
                <a:extLst>
                  <a:ext uri="{FF2B5EF4-FFF2-40B4-BE49-F238E27FC236}">
                    <a16:creationId xmlns:a16="http://schemas.microsoft.com/office/drawing/2014/main" id="{27CD1FA5-B019-484C-A4B9-21F5599958B2}"/>
                  </a:ext>
                </a:extLst>
              </p:cNvPr>
              <p:cNvSpPr txBox="1">
                <a:spLocks noRot="1" noChangeAspect="1" noMove="1" noResize="1" noEditPoints="1" noAdjustHandles="1" noChangeArrowheads="1" noChangeShapeType="1" noTextEdit="1"/>
              </p:cNvSpPr>
              <p:nvPr/>
            </p:nvSpPr>
            <p:spPr>
              <a:xfrm>
                <a:off x="9047205" y="2854221"/>
                <a:ext cx="1586570" cy="646331"/>
              </a:xfrm>
              <a:prstGeom prst="rect">
                <a:avLst/>
              </a:prstGeom>
              <a:blipFill>
                <a:blip r:embed="rId6"/>
                <a:stretch>
                  <a:fillRect l="-13077" t="-24528" b="-100943"/>
                </a:stretch>
              </a:blipFill>
            </p:spPr>
            <p:txBody>
              <a:bodyPr/>
              <a:lstStyle/>
              <a:p>
                <a:r>
                  <a:rPr lang="en-US">
                    <a:noFill/>
                  </a:rPr>
                  <a:t> </a:t>
                </a:r>
              </a:p>
            </p:txBody>
          </p:sp>
        </mc:Fallback>
      </mc:AlternateContent>
    </p:spTree>
    <p:extLst>
      <p:ext uri="{BB962C8B-B14F-4D97-AF65-F5344CB8AC3E}">
        <p14:creationId xmlns:p14="http://schemas.microsoft.com/office/powerpoint/2010/main" val="1946134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12C985A5-453D-42F6-BD75-7EAFD0A42938}"/>
              </a:ext>
            </a:extLst>
          </p:cNvPr>
          <p:cNvSpPr txBox="1"/>
          <p:nvPr/>
        </p:nvSpPr>
        <p:spPr>
          <a:xfrm>
            <a:off x="0" y="6485860"/>
            <a:ext cx="12192000" cy="369332"/>
          </a:xfrm>
          <a:prstGeom prst="rect">
            <a:avLst/>
          </a:prstGeom>
          <a:noFill/>
        </p:spPr>
        <p:txBody>
          <a:bodyPr wrap="square" rtlCol="0">
            <a:spAutoFit/>
          </a:bodyPr>
          <a:lstStyle/>
          <a:p>
            <a:pPr algn="ctr"/>
            <a:r>
              <a:rPr lang="en-US" dirty="0">
                <a:solidFill>
                  <a:schemeClr val="tx1">
                    <a:lumMod val="50000"/>
                    <a:lumOff val="50000"/>
                  </a:schemeClr>
                </a:solidFill>
                <a:latin typeface="Corbel" panose="020B0503020204020204" pitchFamily="34" charset="0"/>
              </a:rPr>
              <a:t>LUND UNIVERSITY</a:t>
            </a:r>
            <a:r>
              <a:rPr lang="cs-CZ" dirty="0">
                <a:solidFill>
                  <a:schemeClr val="tx1">
                    <a:lumMod val="50000"/>
                    <a:lumOff val="50000"/>
                  </a:schemeClr>
                </a:solidFill>
                <a:latin typeface="Corbel" panose="020B0503020204020204" pitchFamily="34" charset="0"/>
              </a:rPr>
              <a:t>, </a:t>
            </a:r>
            <a:r>
              <a:rPr lang="en-US" dirty="0">
                <a:solidFill>
                  <a:schemeClr val="tx1">
                    <a:lumMod val="50000"/>
                    <a:lumOff val="50000"/>
                  </a:schemeClr>
                </a:solidFill>
                <a:latin typeface="Corbel" panose="020B0503020204020204" pitchFamily="34" charset="0"/>
              </a:rPr>
              <a:t>Department of Mechanical Engineering Sciences</a:t>
            </a:r>
            <a:r>
              <a:rPr lang="cs-CZ" dirty="0">
                <a:solidFill>
                  <a:schemeClr val="tx1">
                    <a:lumMod val="50000"/>
                    <a:lumOff val="50000"/>
                  </a:schemeClr>
                </a:solidFill>
                <a:latin typeface="Corbel" panose="020B0503020204020204" pitchFamily="34" charset="0"/>
              </a:rPr>
              <a:t>, </a:t>
            </a:r>
            <a:r>
              <a:rPr lang="en-US" dirty="0">
                <a:solidFill>
                  <a:schemeClr val="tx1">
                    <a:lumMod val="50000"/>
                    <a:lumOff val="50000"/>
                  </a:schemeClr>
                </a:solidFill>
                <a:latin typeface="Corbel" panose="020B0503020204020204" pitchFamily="34" charset="0"/>
              </a:rPr>
              <a:t>September</a:t>
            </a:r>
            <a:r>
              <a:rPr lang="cs-CZ" dirty="0">
                <a:solidFill>
                  <a:schemeClr val="tx1">
                    <a:lumMod val="50000"/>
                    <a:lumOff val="50000"/>
                  </a:schemeClr>
                </a:solidFill>
                <a:latin typeface="Corbel" panose="020B0503020204020204" pitchFamily="34" charset="0"/>
              </a:rPr>
              <a:t> 2024</a:t>
            </a:r>
            <a:endParaRPr lang="en-US" dirty="0">
              <a:solidFill>
                <a:schemeClr val="tx1">
                  <a:lumMod val="50000"/>
                  <a:lumOff val="50000"/>
                </a:schemeClr>
              </a:solidFill>
              <a:latin typeface="Corbel" panose="020B0503020204020204" pitchFamily="34" charset="0"/>
            </a:endParaRPr>
          </a:p>
        </p:txBody>
      </p:sp>
      <p:pic>
        <p:nvPicPr>
          <p:cNvPr id="5" name="Picture 4">
            <a:extLst>
              <a:ext uri="{FF2B5EF4-FFF2-40B4-BE49-F238E27FC236}">
                <a16:creationId xmlns:a16="http://schemas.microsoft.com/office/drawing/2014/main" id="{33641377-FBF7-44D7-8F7C-E8F5F81E27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11008924" y="176186"/>
            <a:ext cx="922424" cy="9263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6A8C07B1-6C16-4D4C-A424-04644FD77A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260652" y="408882"/>
            <a:ext cx="1348477" cy="460959"/>
          </a:xfrm>
          <a:prstGeom prst="rect">
            <a:avLst/>
          </a:prstGeom>
          <a:noFill/>
          <a:ln w="9525">
            <a:noFill/>
            <a:miter lim="800000"/>
            <a:headEnd/>
            <a:tailEnd/>
          </a:ln>
        </p:spPr>
      </p:pic>
      <p:sp>
        <p:nvSpPr>
          <p:cNvPr id="7" name="Obdélník 6">
            <a:extLst>
              <a:ext uri="{FF2B5EF4-FFF2-40B4-BE49-F238E27FC236}">
                <a16:creationId xmlns:a16="http://schemas.microsoft.com/office/drawing/2014/main" id="{0B935B03-F0E2-4B5D-842D-5540EE51CD2A}"/>
              </a:ext>
            </a:extLst>
          </p:cNvPr>
          <p:cNvSpPr/>
          <p:nvPr/>
        </p:nvSpPr>
        <p:spPr>
          <a:xfrm>
            <a:off x="-2" y="578242"/>
            <a:ext cx="12192000" cy="523220"/>
          </a:xfrm>
          <a:prstGeom prst="rect">
            <a:avLst/>
          </a:prstGeom>
        </p:spPr>
        <p:txBody>
          <a:bodyPr wrap="square">
            <a:spAutoFit/>
          </a:bodyPr>
          <a:lstStyle/>
          <a:p>
            <a:pPr algn="ctr" eaLnBrk="1" fontAlgn="auto" hangingPunct="1">
              <a:spcBef>
                <a:spcPts val="0"/>
              </a:spcBef>
              <a:spcAft>
                <a:spcPts val="600"/>
              </a:spcAft>
              <a:buFont typeface="Arial" panose="020B0604020202020204" pitchFamily="34" charset="0"/>
              <a:buNone/>
              <a:defRPr/>
            </a:pPr>
            <a:r>
              <a:rPr lang="en-GB" sz="2800" b="1" dirty="0">
                <a:latin typeface="Corbel" panose="020B0503020204020204" pitchFamily="34" charset="0"/>
                <a:ea typeface="Yu Gothic" panose="020B0400000000000000" pitchFamily="34" charset="-128"/>
                <a:cs typeface="Times New Roman" panose="02020603050405020304" pitchFamily="18" charset="0"/>
              </a:rPr>
              <a:t>The flexoelectricity in solids</a:t>
            </a:r>
            <a:endParaRPr lang="en-GB" sz="2800" dirty="0">
              <a:latin typeface="Corbel" panose="020B0503020204020204" pitchFamily="34" charset="0"/>
              <a:ea typeface="Yu Gothic" panose="020B0400000000000000" pitchFamily="34" charset="-128"/>
              <a:cs typeface="Times New Roman" panose="02020603050405020304" pitchFamily="18" charset="0"/>
            </a:endParaRPr>
          </a:p>
        </p:txBody>
      </p:sp>
      <p:pic>
        <p:nvPicPr>
          <p:cNvPr id="10" name="Obrázek 9" descr="Obsah obrázku obloha, pracovní stůl, lampa, kancelář&#10;&#10;Popis byl vytvořen automaticky">
            <a:extLst>
              <a:ext uri="{FF2B5EF4-FFF2-40B4-BE49-F238E27FC236}">
                <a16:creationId xmlns:a16="http://schemas.microsoft.com/office/drawing/2014/main" id="{02745E15-16C6-4B49-8BC6-54FF3453DB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08420" y="1113607"/>
            <a:ext cx="4175159" cy="2258573"/>
          </a:xfrm>
          <a:prstGeom prst="rect">
            <a:avLst/>
          </a:prstGeom>
        </p:spPr>
      </p:pic>
      <p:sp>
        <p:nvSpPr>
          <p:cNvPr id="11" name="TextovéPole 10">
            <a:extLst>
              <a:ext uri="{FF2B5EF4-FFF2-40B4-BE49-F238E27FC236}">
                <a16:creationId xmlns:a16="http://schemas.microsoft.com/office/drawing/2014/main" id="{7448AC99-8751-47FA-98B3-23BE67806930}"/>
              </a:ext>
            </a:extLst>
          </p:cNvPr>
          <p:cNvSpPr txBox="1"/>
          <p:nvPr/>
        </p:nvSpPr>
        <p:spPr>
          <a:xfrm>
            <a:off x="3598460" y="3507105"/>
            <a:ext cx="4995077" cy="276999"/>
          </a:xfrm>
          <a:prstGeom prst="rect">
            <a:avLst/>
          </a:prstGeom>
          <a:noFill/>
        </p:spPr>
        <p:txBody>
          <a:bodyPr wrap="square">
            <a:spAutoFit/>
          </a:bodyPr>
          <a:lstStyle/>
          <a:p>
            <a:pPr algn="ctr"/>
            <a:r>
              <a:rPr lang="en-GB" altLang="cs-CZ" sz="1200" i="1" dirty="0">
                <a:latin typeface="Corbel" panose="020B0503020204020204" pitchFamily="34" charset="0"/>
                <a:ea typeface="Yu Gothic" panose="020B0400000000000000" pitchFamily="34" charset="-128"/>
                <a:cs typeface="Times New Roman" panose="02020603050405020304" pitchFamily="18" charset="0"/>
              </a:rPr>
              <a:t>Wang et. al., Progress in Materials Science, 106, 2019</a:t>
            </a:r>
            <a:endParaRPr lang="en-US" sz="1200" dirty="0"/>
          </a:p>
        </p:txBody>
      </p:sp>
      <p:sp>
        <p:nvSpPr>
          <p:cNvPr id="12" name="Obdélník 1">
            <a:extLst>
              <a:ext uri="{FF2B5EF4-FFF2-40B4-BE49-F238E27FC236}">
                <a16:creationId xmlns:a16="http://schemas.microsoft.com/office/drawing/2014/main" id="{3AC92B4B-4700-40B4-8C91-4399BD95438D}"/>
              </a:ext>
            </a:extLst>
          </p:cNvPr>
          <p:cNvSpPr>
            <a:spLocks noChangeArrowheads="1"/>
          </p:cNvSpPr>
          <p:nvPr/>
        </p:nvSpPr>
        <p:spPr bwMode="auto">
          <a:xfrm>
            <a:off x="2231965" y="4091506"/>
            <a:ext cx="8193486"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pPr>
            <a:r>
              <a:rPr lang="en-GB" altLang="cs-CZ" sz="1800" dirty="0">
                <a:solidFill>
                  <a:schemeClr val="tx1"/>
                </a:solidFill>
                <a:latin typeface="Corbel" panose="020B0503020204020204" pitchFamily="34" charset="0"/>
                <a:cs typeface="Times New Roman" panose="02020603050405020304" pitchFamily="18" charset="0"/>
              </a:rPr>
              <a:t>The flexoelectric effect is the consequence of the coupling of the strain gradients and the electric polarization in dielectric materials.</a:t>
            </a:r>
          </a:p>
          <a:p>
            <a:pPr marL="285750" indent="-285750" eaLnBrk="1" hangingPunct="1">
              <a:spcBef>
                <a:spcPct val="0"/>
              </a:spcBef>
            </a:pPr>
            <a:r>
              <a:rPr lang="en-GB" altLang="cs-CZ" sz="1800" dirty="0">
                <a:solidFill>
                  <a:schemeClr val="tx1"/>
                </a:solidFill>
                <a:latin typeface="Corbel" panose="020B0503020204020204" pitchFamily="34" charset="0"/>
                <a:cs typeface="Times New Roman" panose="02020603050405020304" pitchFamily="18" charset="0"/>
              </a:rPr>
              <a:t>The flexoelectric effect is the size dependent material property.</a:t>
            </a:r>
          </a:p>
          <a:p>
            <a:pPr marL="285750" indent="-285750" eaLnBrk="1" hangingPunct="1">
              <a:spcBef>
                <a:spcPct val="0"/>
              </a:spcBef>
            </a:pPr>
            <a:r>
              <a:rPr lang="en-GB" altLang="cs-CZ" sz="1800" dirty="0">
                <a:solidFill>
                  <a:schemeClr val="tx1"/>
                </a:solidFill>
                <a:latin typeface="Corbel" panose="020B0503020204020204" pitchFamily="34" charset="0"/>
                <a:cs typeface="Times New Roman" panose="02020603050405020304" pitchFamily="18" charset="0"/>
              </a:rPr>
              <a:t>The strain gradients usually occur near the crack tip and therefore it is relevant to suppose that the crack formation and propagation is affected by the flexoelectricity in the dielectric materials.</a:t>
            </a:r>
          </a:p>
        </p:txBody>
      </p:sp>
    </p:spTree>
    <p:extLst>
      <p:ext uri="{BB962C8B-B14F-4D97-AF65-F5344CB8AC3E}">
        <p14:creationId xmlns:p14="http://schemas.microsoft.com/office/powerpoint/2010/main" val="25981216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a:extLst>
              <a:ext uri="{FF2B5EF4-FFF2-40B4-BE49-F238E27FC236}">
                <a16:creationId xmlns:a16="http://schemas.microsoft.com/office/drawing/2014/main" id="{C46399F7-0398-4E42-A869-98CD8F8C1AF0}"/>
              </a:ext>
            </a:extLst>
          </p:cNvPr>
          <p:cNvPicPr/>
          <p:nvPr/>
        </p:nvPicPr>
        <p:blipFill>
          <a:blip r:embed="rId2">
            <a:extLst>
              <a:ext uri="{28A0092B-C50C-407E-A947-70E740481C1C}">
                <a14:useLocalDpi xmlns:a14="http://schemas.microsoft.com/office/drawing/2010/main" val="0"/>
              </a:ext>
            </a:extLst>
          </a:blip>
          <a:srcRect/>
          <a:stretch/>
        </p:blipFill>
        <p:spPr>
          <a:xfrm>
            <a:off x="2673651" y="538629"/>
            <a:ext cx="6844697" cy="5133523"/>
          </a:xfrm>
          <a:prstGeom prst="rect">
            <a:avLst/>
          </a:prstGeom>
        </p:spPr>
      </p:pic>
      <p:sp>
        <p:nvSpPr>
          <p:cNvPr id="4" name="TextovéPole 3">
            <a:extLst>
              <a:ext uri="{FF2B5EF4-FFF2-40B4-BE49-F238E27FC236}">
                <a16:creationId xmlns:a16="http://schemas.microsoft.com/office/drawing/2014/main" id="{12C985A5-453D-42F6-BD75-7EAFD0A42938}"/>
              </a:ext>
            </a:extLst>
          </p:cNvPr>
          <p:cNvSpPr txBox="1"/>
          <p:nvPr/>
        </p:nvSpPr>
        <p:spPr>
          <a:xfrm>
            <a:off x="0" y="6485860"/>
            <a:ext cx="12192000" cy="369332"/>
          </a:xfrm>
          <a:prstGeom prst="rect">
            <a:avLst/>
          </a:prstGeom>
          <a:noFill/>
        </p:spPr>
        <p:txBody>
          <a:bodyPr wrap="square" rtlCol="0">
            <a:spAutoFit/>
          </a:bodyPr>
          <a:lstStyle/>
          <a:p>
            <a:pPr algn="ctr"/>
            <a:r>
              <a:rPr lang="en-US" dirty="0">
                <a:solidFill>
                  <a:schemeClr val="tx1">
                    <a:lumMod val="50000"/>
                    <a:lumOff val="50000"/>
                  </a:schemeClr>
                </a:solidFill>
                <a:latin typeface="Corbel" panose="020B0503020204020204" pitchFamily="34" charset="0"/>
              </a:rPr>
              <a:t>LUND UNIVERSITY</a:t>
            </a:r>
            <a:r>
              <a:rPr lang="cs-CZ" dirty="0">
                <a:solidFill>
                  <a:schemeClr val="tx1">
                    <a:lumMod val="50000"/>
                    <a:lumOff val="50000"/>
                  </a:schemeClr>
                </a:solidFill>
                <a:latin typeface="Corbel" panose="020B0503020204020204" pitchFamily="34" charset="0"/>
              </a:rPr>
              <a:t>, </a:t>
            </a:r>
            <a:r>
              <a:rPr lang="en-US" dirty="0">
                <a:solidFill>
                  <a:schemeClr val="tx1">
                    <a:lumMod val="50000"/>
                    <a:lumOff val="50000"/>
                  </a:schemeClr>
                </a:solidFill>
                <a:latin typeface="Corbel" panose="020B0503020204020204" pitchFamily="34" charset="0"/>
              </a:rPr>
              <a:t>Department of Mechanical Engineering Sciences</a:t>
            </a:r>
            <a:r>
              <a:rPr lang="cs-CZ" dirty="0">
                <a:solidFill>
                  <a:schemeClr val="tx1">
                    <a:lumMod val="50000"/>
                    <a:lumOff val="50000"/>
                  </a:schemeClr>
                </a:solidFill>
                <a:latin typeface="Corbel" panose="020B0503020204020204" pitchFamily="34" charset="0"/>
              </a:rPr>
              <a:t>, </a:t>
            </a:r>
            <a:r>
              <a:rPr lang="en-US" dirty="0">
                <a:solidFill>
                  <a:schemeClr val="tx1">
                    <a:lumMod val="50000"/>
                    <a:lumOff val="50000"/>
                  </a:schemeClr>
                </a:solidFill>
                <a:latin typeface="Corbel" panose="020B0503020204020204" pitchFamily="34" charset="0"/>
              </a:rPr>
              <a:t>September</a:t>
            </a:r>
            <a:r>
              <a:rPr lang="cs-CZ" dirty="0">
                <a:solidFill>
                  <a:schemeClr val="tx1">
                    <a:lumMod val="50000"/>
                    <a:lumOff val="50000"/>
                  </a:schemeClr>
                </a:solidFill>
                <a:latin typeface="Corbel" panose="020B0503020204020204" pitchFamily="34" charset="0"/>
              </a:rPr>
              <a:t> 2024</a:t>
            </a:r>
            <a:endParaRPr lang="en-US" dirty="0">
              <a:solidFill>
                <a:schemeClr val="tx1">
                  <a:lumMod val="50000"/>
                  <a:lumOff val="50000"/>
                </a:schemeClr>
              </a:solidFill>
              <a:latin typeface="Corbel" panose="020B0503020204020204" pitchFamily="34" charset="0"/>
            </a:endParaRPr>
          </a:p>
        </p:txBody>
      </p:sp>
      <p:pic>
        <p:nvPicPr>
          <p:cNvPr id="5" name="Picture 4">
            <a:extLst>
              <a:ext uri="{FF2B5EF4-FFF2-40B4-BE49-F238E27FC236}">
                <a16:creationId xmlns:a16="http://schemas.microsoft.com/office/drawing/2014/main" id="{33641377-FBF7-44D7-8F7C-E8F5F81E27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11008924" y="176186"/>
            <a:ext cx="922424" cy="9263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6A8C07B1-6C16-4D4C-A424-04644FD77A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260652" y="408882"/>
            <a:ext cx="1348477" cy="460959"/>
          </a:xfrm>
          <a:prstGeom prst="rect">
            <a:avLst/>
          </a:prstGeom>
          <a:noFill/>
          <a:ln w="9525">
            <a:noFill/>
            <a:miter lim="800000"/>
            <a:headEnd/>
            <a:tailEnd/>
          </a:ln>
        </p:spPr>
      </p:pic>
      <p:sp>
        <p:nvSpPr>
          <p:cNvPr id="13" name="TextovéPole 12">
            <a:extLst>
              <a:ext uri="{FF2B5EF4-FFF2-40B4-BE49-F238E27FC236}">
                <a16:creationId xmlns:a16="http://schemas.microsoft.com/office/drawing/2014/main" id="{2CD2C8EF-3B46-4C1F-B89D-B04AB5E726D0}"/>
              </a:ext>
            </a:extLst>
          </p:cNvPr>
          <p:cNvSpPr txBox="1"/>
          <p:nvPr/>
        </p:nvSpPr>
        <p:spPr>
          <a:xfrm>
            <a:off x="0" y="579316"/>
            <a:ext cx="12192000" cy="523220"/>
          </a:xfrm>
          <a:prstGeom prst="rect">
            <a:avLst/>
          </a:prstGeom>
          <a:noFill/>
        </p:spPr>
        <p:txBody>
          <a:bodyPr wrap="square">
            <a:spAutoFit/>
          </a:bodyPr>
          <a:lstStyle/>
          <a:p>
            <a:pPr algn="ctr"/>
            <a:r>
              <a:rPr lang="en-US" sz="2800" b="1" dirty="0">
                <a:latin typeface="Corbel" panose="020B0503020204020204" pitchFamily="34" charset="0"/>
              </a:rPr>
              <a:t>Composite solution, mode I loading</a:t>
            </a:r>
          </a:p>
        </p:txBody>
      </p:sp>
      <mc:AlternateContent xmlns:mc="http://schemas.openxmlformats.org/markup-compatibility/2006" xmlns:a14="http://schemas.microsoft.com/office/drawing/2010/main">
        <mc:Choice Requires="a14">
          <p:sp>
            <p:nvSpPr>
              <p:cNvPr id="19" name="TextovéPole 18">
                <a:extLst>
                  <a:ext uri="{FF2B5EF4-FFF2-40B4-BE49-F238E27FC236}">
                    <a16:creationId xmlns:a16="http://schemas.microsoft.com/office/drawing/2014/main" id="{548C6A3D-6438-4B94-89AB-86427135F91E}"/>
                  </a:ext>
                </a:extLst>
              </p:cNvPr>
              <p:cNvSpPr txBox="1"/>
              <p:nvPr/>
            </p:nvSpPr>
            <p:spPr>
              <a:xfrm>
                <a:off x="0" y="5672152"/>
                <a:ext cx="12192000" cy="391261"/>
              </a:xfrm>
              <a:prstGeom prst="rect">
                <a:avLst/>
              </a:prstGeom>
              <a:noFill/>
            </p:spPr>
            <p:txBody>
              <a:bodyPr wrap="square">
                <a:spAutoFit/>
              </a:bodyPr>
              <a:lstStyle/>
              <a:p>
                <a:pPr algn="ctr"/>
                <a:r>
                  <a:rPr lang="en-GB" dirty="0"/>
                  <a:t>The crack tip opening displacement </a:t>
                </a:r>
                <a14:m>
                  <m:oMath xmlns:m="http://schemas.openxmlformats.org/officeDocument/2006/math">
                    <m:sSub>
                      <m:sSubPr>
                        <m:ctrlPr>
                          <a:rPr lang="en-US" i="1">
                            <a:latin typeface="Cambria Math" panose="02040503050406030204" pitchFamily="18" charset="0"/>
                          </a:rPr>
                        </m:ctrlPr>
                      </m:sSubPr>
                      <m:e>
                        <m:r>
                          <a:rPr lang="en-GB" i="1">
                            <a:latin typeface="Cambria Math" panose="02040503050406030204" pitchFamily="18" charset="0"/>
                          </a:rPr>
                          <m:t>𝑢</m:t>
                        </m:r>
                      </m:e>
                      <m:sub>
                        <m:r>
                          <a:rPr lang="en-GB" i="1">
                            <a:latin typeface="Cambria Math" panose="02040503050406030204" pitchFamily="18" charset="0"/>
                          </a:rPr>
                          <m:t>𝑦</m:t>
                        </m:r>
                      </m:sub>
                    </m:sSub>
                  </m:oMath>
                </a14:m>
                <a:r>
                  <a:rPr lang="en-GB" dirty="0"/>
                  <a:t> of the crack under the mode I loading for </a:t>
                </a:r>
                <a14:m>
                  <m:oMath xmlns:m="http://schemas.openxmlformats.org/officeDocument/2006/math">
                    <m:r>
                      <a:rPr lang="en-GB" i="1">
                        <a:latin typeface="Cambria Math" panose="02040503050406030204" pitchFamily="18" charset="0"/>
                      </a:rPr>
                      <m:t>𝜈</m:t>
                    </m:r>
                    <m:r>
                      <a:rPr lang="en-GB" i="1">
                        <a:latin typeface="Cambria Math" panose="02040503050406030204" pitchFamily="18" charset="0"/>
                      </a:rPr>
                      <m:t>=0.1, 0.</m:t>
                    </m:r>
                    <m:r>
                      <a:rPr lang="en-US" b="0" i="1" smtClean="0">
                        <a:latin typeface="Cambria Math" panose="02040503050406030204" pitchFamily="18" charset="0"/>
                      </a:rPr>
                      <m:t>4</m:t>
                    </m:r>
                  </m:oMath>
                </a14:m>
                <a:r>
                  <a:rPr lang="en-GB" dirty="0"/>
                  <a:t>, </a:t>
                </a:r>
                <a14:m>
                  <m:oMath xmlns:m="http://schemas.openxmlformats.org/officeDocument/2006/math">
                    <m:r>
                      <a:rPr lang="en-GB" i="1">
                        <a:latin typeface="Cambria Math" panose="02040503050406030204" pitchFamily="18" charset="0"/>
                      </a:rPr>
                      <m:t>𝛼</m:t>
                    </m:r>
                    <m:r>
                      <a:rPr lang="en-GB" i="1">
                        <a:latin typeface="Cambria Math" panose="02040503050406030204" pitchFamily="18" charset="0"/>
                      </a:rPr>
                      <m:t>=0.1</m:t>
                    </m:r>
                  </m:oMath>
                </a14:m>
                <a:r>
                  <a:rPr lang="en-GB" dirty="0"/>
                  <a:t> and </a:t>
                </a:r>
                <a14:m>
                  <m:oMath xmlns:m="http://schemas.openxmlformats.org/officeDocument/2006/math">
                    <m:r>
                      <a:rPr lang="en-GB" i="1">
                        <a:latin typeface="Cambria Math" panose="02040503050406030204" pitchFamily="18" charset="0"/>
                      </a:rPr>
                      <m:t>𝛽</m:t>
                    </m:r>
                    <m:r>
                      <a:rPr lang="en-GB" i="1">
                        <a:latin typeface="Cambria Math" panose="02040503050406030204" pitchFamily="18" charset="0"/>
                      </a:rPr>
                      <m:t>=0</m:t>
                    </m:r>
                  </m:oMath>
                </a14:m>
                <a:endParaRPr lang="en-US" dirty="0">
                  <a:latin typeface="Corbel" panose="020B0503020204020204" pitchFamily="34" charset="0"/>
                </a:endParaRPr>
              </a:p>
            </p:txBody>
          </p:sp>
        </mc:Choice>
        <mc:Fallback xmlns="">
          <p:sp>
            <p:nvSpPr>
              <p:cNvPr id="19" name="TextovéPole 18">
                <a:extLst>
                  <a:ext uri="{FF2B5EF4-FFF2-40B4-BE49-F238E27FC236}">
                    <a16:creationId xmlns:a16="http://schemas.microsoft.com/office/drawing/2014/main" id="{548C6A3D-6438-4B94-89AB-86427135F91E}"/>
                  </a:ext>
                </a:extLst>
              </p:cNvPr>
              <p:cNvSpPr txBox="1">
                <a:spLocks noRot="1" noChangeAspect="1" noMove="1" noResize="1" noEditPoints="1" noAdjustHandles="1" noChangeArrowheads="1" noChangeShapeType="1" noTextEdit="1"/>
              </p:cNvSpPr>
              <p:nvPr/>
            </p:nvSpPr>
            <p:spPr>
              <a:xfrm>
                <a:off x="0" y="5672152"/>
                <a:ext cx="12192000" cy="391261"/>
              </a:xfrm>
              <a:prstGeom prst="rect">
                <a:avLst/>
              </a:prstGeom>
              <a:blipFill>
                <a:blip r:embed="rId5"/>
                <a:stretch>
                  <a:fillRect t="-6154" b="-184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ovéPole 8">
                <a:extLst>
                  <a:ext uri="{FF2B5EF4-FFF2-40B4-BE49-F238E27FC236}">
                    <a16:creationId xmlns:a16="http://schemas.microsoft.com/office/drawing/2014/main" id="{C3E633C3-1195-44A2-A156-ADC07E5C17DD}"/>
                  </a:ext>
                </a:extLst>
              </p:cNvPr>
              <p:cNvSpPr txBox="1"/>
              <p:nvPr/>
            </p:nvSpPr>
            <p:spPr>
              <a:xfrm>
                <a:off x="9047205" y="2854221"/>
                <a:ext cx="1586570" cy="646331"/>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GB" sz="1800" i="1" smtClean="0">
                          <a:effectLst/>
                          <a:latin typeface="Cambria Math" panose="02040503050406030204" pitchFamily="18" charset="0"/>
                          <a:ea typeface="Times New Roman" panose="02020603050405020304" pitchFamily="18" charset="0"/>
                          <a:cs typeface="Times New Roman" panose="02020603050405020304" pitchFamily="18" charset="0"/>
                        </a:rPr>
                        <m:t>𝛿</m:t>
                      </m:r>
                      <m:r>
                        <a:rPr lang="en-GB" sz="1800" i="1" smtClean="0">
                          <a:effectLst/>
                          <a:latin typeface="Cambria Math" panose="02040503050406030204" pitchFamily="18" charset="0"/>
                          <a:ea typeface="Times New Roman" panose="02020603050405020304" pitchFamily="18" charset="0"/>
                          <a:cs typeface="Times New Roman" panose="02020603050405020304" pitchFamily="18" charset="0"/>
                        </a:rPr>
                        <m:t>=0.01</m:t>
                      </m:r>
                    </m:oMath>
                  </m:oMathPara>
                </a14:m>
                <a:endParaRPr lang="en-US" sz="1800" i="1" dirty="0">
                  <a:effectLst/>
                  <a:latin typeface="Cambria Math" panose="02040503050406030204" pitchFamily="18" charset="0"/>
                  <a:ea typeface="Times New Roman" panose="02020603050405020304" pitchFamily="18"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f>
                        <m:fPr>
                          <m:type m:val="lin"/>
                          <m:ctrlPr>
                            <a:rPr lang="en-US" i="1">
                              <a:effectLst/>
                              <a:latin typeface="Cambria Math" panose="02040503050406030204" pitchFamily="18" charset="0"/>
                              <a:ea typeface="Times New Roman" panose="02020603050405020304" pitchFamily="18" charset="0"/>
                            </a:rPr>
                          </m:ctrlPr>
                        </m:fPr>
                        <m:num>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𝜖</m:t>
                          </m:r>
                        </m:num>
                        <m:den>
                          <m:sSub>
                            <m:sSubPr>
                              <m:ctrlPr>
                                <a:rPr lang="en-US" i="1">
                                  <a:effectLst/>
                                  <a:latin typeface="Cambria Math" panose="02040503050406030204" pitchFamily="18" charset="0"/>
                                  <a:ea typeface="Times New Roman" panose="02020603050405020304" pitchFamily="18" charset="0"/>
                                </a:rPr>
                              </m:ctrlPr>
                            </m:sSubPr>
                            <m:e>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𝜖</m:t>
                              </m:r>
                            </m:e>
                            <m:sub>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0</m:t>
                              </m:r>
                            </m:sub>
                          </m:sSub>
                        </m:den>
                      </m:f>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=1000</m:t>
                      </m:r>
                    </m:oMath>
                  </m:oMathPara>
                </a14:m>
                <a:endParaRPr lang="en-US" dirty="0"/>
              </a:p>
            </p:txBody>
          </p:sp>
        </mc:Choice>
        <mc:Fallback xmlns="">
          <p:sp>
            <p:nvSpPr>
              <p:cNvPr id="9" name="TextovéPole 8">
                <a:extLst>
                  <a:ext uri="{FF2B5EF4-FFF2-40B4-BE49-F238E27FC236}">
                    <a16:creationId xmlns:a16="http://schemas.microsoft.com/office/drawing/2014/main" id="{C3E633C3-1195-44A2-A156-ADC07E5C17DD}"/>
                  </a:ext>
                </a:extLst>
              </p:cNvPr>
              <p:cNvSpPr txBox="1">
                <a:spLocks noRot="1" noChangeAspect="1" noMove="1" noResize="1" noEditPoints="1" noAdjustHandles="1" noChangeArrowheads="1" noChangeShapeType="1" noTextEdit="1"/>
              </p:cNvSpPr>
              <p:nvPr/>
            </p:nvSpPr>
            <p:spPr>
              <a:xfrm>
                <a:off x="9047205" y="2854221"/>
                <a:ext cx="1586570" cy="646331"/>
              </a:xfrm>
              <a:prstGeom prst="rect">
                <a:avLst/>
              </a:prstGeom>
              <a:blipFill>
                <a:blip r:embed="rId6"/>
                <a:stretch>
                  <a:fillRect l="-13077" t="-24528" b="-100943"/>
                </a:stretch>
              </a:blipFill>
            </p:spPr>
            <p:txBody>
              <a:bodyPr/>
              <a:lstStyle/>
              <a:p>
                <a:r>
                  <a:rPr lang="en-US">
                    <a:noFill/>
                  </a:rPr>
                  <a:t> </a:t>
                </a:r>
              </a:p>
            </p:txBody>
          </p:sp>
        </mc:Fallback>
      </mc:AlternateContent>
    </p:spTree>
    <p:extLst>
      <p:ext uri="{BB962C8B-B14F-4D97-AF65-F5344CB8AC3E}">
        <p14:creationId xmlns:p14="http://schemas.microsoft.com/office/powerpoint/2010/main" val="33279572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brázek 9">
            <a:extLst>
              <a:ext uri="{FF2B5EF4-FFF2-40B4-BE49-F238E27FC236}">
                <a16:creationId xmlns:a16="http://schemas.microsoft.com/office/drawing/2014/main" id="{CBB659B4-FA1E-44C1-9CF8-BFB1D66D9691}"/>
              </a:ext>
            </a:extLst>
          </p:cNvPr>
          <p:cNvPicPr/>
          <p:nvPr/>
        </p:nvPicPr>
        <p:blipFill>
          <a:blip r:embed="rId2">
            <a:extLst>
              <a:ext uri="{28A0092B-C50C-407E-A947-70E740481C1C}">
                <a14:useLocalDpi xmlns:a14="http://schemas.microsoft.com/office/drawing/2010/main" val="0"/>
              </a:ext>
            </a:extLst>
          </a:blip>
          <a:srcRect/>
          <a:stretch/>
        </p:blipFill>
        <p:spPr>
          <a:xfrm>
            <a:off x="2644140" y="639361"/>
            <a:ext cx="6903720" cy="5177790"/>
          </a:xfrm>
          <a:prstGeom prst="rect">
            <a:avLst/>
          </a:prstGeom>
        </p:spPr>
      </p:pic>
      <p:sp>
        <p:nvSpPr>
          <p:cNvPr id="4" name="TextovéPole 3">
            <a:extLst>
              <a:ext uri="{FF2B5EF4-FFF2-40B4-BE49-F238E27FC236}">
                <a16:creationId xmlns:a16="http://schemas.microsoft.com/office/drawing/2014/main" id="{12C985A5-453D-42F6-BD75-7EAFD0A42938}"/>
              </a:ext>
            </a:extLst>
          </p:cNvPr>
          <p:cNvSpPr txBox="1"/>
          <p:nvPr/>
        </p:nvSpPr>
        <p:spPr>
          <a:xfrm>
            <a:off x="0" y="6485860"/>
            <a:ext cx="12192000" cy="369332"/>
          </a:xfrm>
          <a:prstGeom prst="rect">
            <a:avLst/>
          </a:prstGeom>
          <a:noFill/>
        </p:spPr>
        <p:txBody>
          <a:bodyPr wrap="square" rtlCol="0">
            <a:spAutoFit/>
          </a:bodyPr>
          <a:lstStyle/>
          <a:p>
            <a:pPr algn="ctr"/>
            <a:r>
              <a:rPr lang="en-US" dirty="0">
                <a:solidFill>
                  <a:schemeClr val="tx1">
                    <a:lumMod val="50000"/>
                    <a:lumOff val="50000"/>
                  </a:schemeClr>
                </a:solidFill>
                <a:latin typeface="Corbel" panose="020B0503020204020204" pitchFamily="34" charset="0"/>
              </a:rPr>
              <a:t>LUND UNIVERSITY</a:t>
            </a:r>
            <a:r>
              <a:rPr lang="cs-CZ" dirty="0">
                <a:solidFill>
                  <a:schemeClr val="tx1">
                    <a:lumMod val="50000"/>
                    <a:lumOff val="50000"/>
                  </a:schemeClr>
                </a:solidFill>
                <a:latin typeface="Corbel" panose="020B0503020204020204" pitchFamily="34" charset="0"/>
              </a:rPr>
              <a:t>, </a:t>
            </a:r>
            <a:r>
              <a:rPr lang="en-US" dirty="0">
                <a:solidFill>
                  <a:schemeClr val="tx1">
                    <a:lumMod val="50000"/>
                    <a:lumOff val="50000"/>
                  </a:schemeClr>
                </a:solidFill>
                <a:latin typeface="Corbel" panose="020B0503020204020204" pitchFamily="34" charset="0"/>
              </a:rPr>
              <a:t>Department of Mechanical Engineering Sciences</a:t>
            </a:r>
            <a:r>
              <a:rPr lang="cs-CZ" dirty="0">
                <a:solidFill>
                  <a:schemeClr val="tx1">
                    <a:lumMod val="50000"/>
                    <a:lumOff val="50000"/>
                  </a:schemeClr>
                </a:solidFill>
                <a:latin typeface="Corbel" panose="020B0503020204020204" pitchFamily="34" charset="0"/>
              </a:rPr>
              <a:t>, </a:t>
            </a:r>
            <a:r>
              <a:rPr lang="en-US" dirty="0">
                <a:solidFill>
                  <a:schemeClr val="tx1">
                    <a:lumMod val="50000"/>
                    <a:lumOff val="50000"/>
                  </a:schemeClr>
                </a:solidFill>
                <a:latin typeface="Corbel" panose="020B0503020204020204" pitchFamily="34" charset="0"/>
              </a:rPr>
              <a:t>September</a:t>
            </a:r>
            <a:r>
              <a:rPr lang="cs-CZ" dirty="0">
                <a:solidFill>
                  <a:schemeClr val="tx1">
                    <a:lumMod val="50000"/>
                    <a:lumOff val="50000"/>
                  </a:schemeClr>
                </a:solidFill>
                <a:latin typeface="Corbel" panose="020B0503020204020204" pitchFamily="34" charset="0"/>
              </a:rPr>
              <a:t> 2024</a:t>
            </a:r>
            <a:endParaRPr lang="en-US" dirty="0">
              <a:solidFill>
                <a:schemeClr val="tx1">
                  <a:lumMod val="50000"/>
                  <a:lumOff val="50000"/>
                </a:schemeClr>
              </a:solidFill>
              <a:latin typeface="Corbel" panose="020B0503020204020204" pitchFamily="34" charset="0"/>
            </a:endParaRPr>
          </a:p>
        </p:txBody>
      </p:sp>
      <p:pic>
        <p:nvPicPr>
          <p:cNvPr id="5" name="Picture 4">
            <a:extLst>
              <a:ext uri="{FF2B5EF4-FFF2-40B4-BE49-F238E27FC236}">
                <a16:creationId xmlns:a16="http://schemas.microsoft.com/office/drawing/2014/main" id="{33641377-FBF7-44D7-8F7C-E8F5F81E27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11008924" y="176186"/>
            <a:ext cx="922424" cy="9263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6A8C07B1-6C16-4D4C-A424-04644FD77A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260652" y="408882"/>
            <a:ext cx="1348477" cy="460959"/>
          </a:xfrm>
          <a:prstGeom prst="rect">
            <a:avLst/>
          </a:prstGeom>
          <a:noFill/>
          <a:ln w="9525">
            <a:noFill/>
            <a:miter lim="800000"/>
            <a:headEnd/>
            <a:tailEnd/>
          </a:ln>
        </p:spPr>
      </p:pic>
      <p:sp>
        <p:nvSpPr>
          <p:cNvPr id="13" name="TextovéPole 12">
            <a:extLst>
              <a:ext uri="{FF2B5EF4-FFF2-40B4-BE49-F238E27FC236}">
                <a16:creationId xmlns:a16="http://schemas.microsoft.com/office/drawing/2014/main" id="{2CD2C8EF-3B46-4C1F-B89D-B04AB5E726D0}"/>
              </a:ext>
            </a:extLst>
          </p:cNvPr>
          <p:cNvSpPr txBox="1"/>
          <p:nvPr/>
        </p:nvSpPr>
        <p:spPr>
          <a:xfrm>
            <a:off x="0" y="579316"/>
            <a:ext cx="12192000" cy="523220"/>
          </a:xfrm>
          <a:prstGeom prst="rect">
            <a:avLst/>
          </a:prstGeom>
          <a:noFill/>
        </p:spPr>
        <p:txBody>
          <a:bodyPr wrap="square">
            <a:spAutoFit/>
          </a:bodyPr>
          <a:lstStyle/>
          <a:p>
            <a:pPr algn="ctr"/>
            <a:r>
              <a:rPr lang="en-US" sz="2800" b="1" dirty="0">
                <a:latin typeface="Corbel" panose="020B0503020204020204" pitchFamily="34" charset="0"/>
              </a:rPr>
              <a:t>Composite solution, mode I loading</a:t>
            </a:r>
          </a:p>
        </p:txBody>
      </p:sp>
      <mc:AlternateContent xmlns:mc="http://schemas.openxmlformats.org/markup-compatibility/2006" xmlns:a14="http://schemas.microsoft.com/office/drawing/2010/main">
        <mc:Choice Requires="a14">
          <p:sp>
            <p:nvSpPr>
              <p:cNvPr id="19" name="TextovéPole 18">
                <a:extLst>
                  <a:ext uri="{FF2B5EF4-FFF2-40B4-BE49-F238E27FC236}">
                    <a16:creationId xmlns:a16="http://schemas.microsoft.com/office/drawing/2014/main" id="{548C6A3D-6438-4B94-89AB-86427135F91E}"/>
                  </a:ext>
                </a:extLst>
              </p:cNvPr>
              <p:cNvSpPr txBox="1"/>
              <p:nvPr/>
            </p:nvSpPr>
            <p:spPr>
              <a:xfrm>
                <a:off x="0" y="5672152"/>
                <a:ext cx="12192000" cy="432875"/>
              </a:xfrm>
              <a:prstGeom prst="rect">
                <a:avLst/>
              </a:prstGeom>
              <a:noFill/>
            </p:spPr>
            <p:txBody>
              <a:bodyPr wrap="square">
                <a:spAutoFit/>
              </a:bodyPr>
              <a:lstStyle/>
              <a:p>
                <a:pPr algn="ctr"/>
                <a:r>
                  <a:rPr lang="en-GB" dirty="0"/>
                  <a:t>The auxiliary force traction </a:t>
                </a:r>
                <a14:m>
                  <m:oMath xmlns:m="http://schemas.openxmlformats.org/officeDocument/2006/math">
                    <m:sSubSup>
                      <m:sSubSupPr>
                        <m:ctrlPr>
                          <a:rPr lang="en-US" i="1">
                            <a:latin typeface="Cambria Math" panose="02040503050406030204" pitchFamily="18" charset="0"/>
                          </a:rPr>
                        </m:ctrlPr>
                      </m:sSubSupPr>
                      <m:e>
                        <m:r>
                          <a:rPr lang="en-GB" i="1">
                            <a:latin typeface="Cambria Math" panose="02040503050406030204" pitchFamily="18" charset="0"/>
                          </a:rPr>
                          <m:t>𝑡</m:t>
                        </m:r>
                      </m:e>
                      <m:sub>
                        <m:r>
                          <a:rPr lang="en-GB" i="1">
                            <a:latin typeface="Cambria Math" panose="02040503050406030204" pitchFamily="18" charset="0"/>
                          </a:rPr>
                          <m:t>𝑦</m:t>
                        </m:r>
                      </m:sub>
                      <m:sup>
                        <m:r>
                          <a:rPr lang="en-GB" i="1">
                            <a:latin typeface="Cambria Math" panose="02040503050406030204" pitchFamily="18" charset="0"/>
                          </a:rPr>
                          <m:t>𝑖𝑛</m:t>
                        </m:r>
                        <m:r>
                          <a:rPr lang="en-GB" i="1">
                            <a:latin typeface="Cambria Math" panose="02040503050406030204" pitchFamily="18" charset="0"/>
                          </a:rPr>
                          <m:t>,</m:t>
                        </m:r>
                        <m:r>
                          <a:rPr lang="en-GB" i="1">
                            <a:latin typeface="Cambria Math" panose="02040503050406030204" pitchFamily="18" charset="0"/>
                          </a:rPr>
                          <m:t>𝐼</m:t>
                        </m:r>
                      </m:sup>
                    </m:sSubSup>
                  </m:oMath>
                </a14:m>
                <a:r>
                  <a:rPr lang="en-GB" dirty="0"/>
                  <a:t> in front of the crack tip under the mode I load for </a:t>
                </a:r>
                <a14:m>
                  <m:oMath xmlns:m="http://schemas.openxmlformats.org/officeDocument/2006/math">
                    <m:r>
                      <a:rPr lang="en-GB" i="1">
                        <a:latin typeface="Cambria Math" panose="02040503050406030204" pitchFamily="18" charset="0"/>
                      </a:rPr>
                      <m:t>𝜈</m:t>
                    </m:r>
                    <m:r>
                      <a:rPr lang="en-GB" i="1">
                        <a:latin typeface="Cambria Math" panose="02040503050406030204" pitchFamily="18" charset="0"/>
                      </a:rPr>
                      <m:t>=0.</m:t>
                    </m:r>
                  </m:oMath>
                </a14:m>
                <a:r>
                  <a:rPr lang="en-GB" dirty="0"/>
                  <a:t>3, </a:t>
                </a:r>
                <a14:m>
                  <m:oMath xmlns:m="http://schemas.openxmlformats.org/officeDocument/2006/math">
                    <m:r>
                      <a:rPr lang="en-GB" i="1">
                        <a:latin typeface="Cambria Math" panose="02040503050406030204" pitchFamily="18" charset="0"/>
                      </a:rPr>
                      <m:t>𝛼</m:t>
                    </m:r>
                    <m:r>
                      <a:rPr lang="en-GB" i="1">
                        <a:latin typeface="Cambria Math" panose="02040503050406030204" pitchFamily="18" charset="0"/>
                      </a:rPr>
                      <m:t>=0.1</m:t>
                    </m:r>
                    <m:r>
                      <a:rPr lang="en-US" b="0" i="0" smtClean="0">
                        <a:latin typeface="Cambria Math" panose="02040503050406030204" pitchFamily="18" charset="0"/>
                      </a:rPr>
                      <m:t>, 0.6</m:t>
                    </m:r>
                  </m:oMath>
                </a14:m>
                <a:r>
                  <a:rPr lang="en-GB" dirty="0"/>
                  <a:t> and </a:t>
                </a:r>
                <a14:m>
                  <m:oMath xmlns:m="http://schemas.openxmlformats.org/officeDocument/2006/math">
                    <m:r>
                      <a:rPr lang="en-GB" i="1">
                        <a:latin typeface="Cambria Math" panose="02040503050406030204" pitchFamily="18" charset="0"/>
                      </a:rPr>
                      <m:t>𝛽</m:t>
                    </m:r>
                    <m:r>
                      <a:rPr lang="en-GB" i="1">
                        <a:latin typeface="Cambria Math" panose="02040503050406030204" pitchFamily="18" charset="0"/>
                      </a:rPr>
                      <m:t>=0</m:t>
                    </m:r>
                  </m:oMath>
                </a14:m>
                <a:endParaRPr lang="en-US" dirty="0">
                  <a:latin typeface="Corbel" panose="020B0503020204020204" pitchFamily="34" charset="0"/>
                </a:endParaRPr>
              </a:p>
            </p:txBody>
          </p:sp>
        </mc:Choice>
        <mc:Fallback xmlns="">
          <p:sp>
            <p:nvSpPr>
              <p:cNvPr id="19" name="TextovéPole 18">
                <a:extLst>
                  <a:ext uri="{FF2B5EF4-FFF2-40B4-BE49-F238E27FC236}">
                    <a16:creationId xmlns:a16="http://schemas.microsoft.com/office/drawing/2014/main" id="{548C6A3D-6438-4B94-89AB-86427135F91E}"/>
                  </a:ext>
                </a:extLst>
              </p:cNvPr>
              <p:cNvSpPr txBox="1">
                <a:spLocks noRot="1" noChangeAspect="1" noMove="1" noResize="1" noEditPoints="1" noAdjustHandles="1" noChangeArrowheads="1" noChangeShapeType="1" noTextEdit="1"/>
              </p:cNvSpPr>
              <p:nvPr/>
            </p:nvSpPr>
            <p:spPr>
              <a:xfrm>
                <a:off x="0" y="5672152"/>
                <a:ext cx="12192000" cy="432875"/>
              </a:xfrm>
              <a:prstGeom prst="rect">
                <a:avLst/>
              </a:prstGeom>
              <a:blipFill>
                <a:blip r:embed="rId5"/>
                <a:stretch>
                  <a:fillRect b="-154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ovéPole 10">
                <a:extLst>
                  <a:ext uri="{FF2B5EF4-FFF2-40B4-BE49-F238E27FC236}">
                    <a16:creationId xmlns:a16="http://schemas.microsoft.com/office/drawing/2014/main" id="{C75BA2A1-8766-4344-86AD-7EBCB2D3CC45}"/>
                  </a:ext>
                </a:extLst>
              </p:cNvPr>
              <p:cNvSpPr txBox="1"/>
              <p:nvPr/>
            </p:nvSpPr>
            <p:spPr>
              <a:xfrm>
                <a:off x="9047205" y="2854221"/>
                <a:ext cx="1586570" cy="646331"/>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GB" sz="1800" i="1" smtClean="0">
                          <a:effectLst/>
                          <a:latin typeface="Cambria Math" panose="02040503050406030204" pitchFamily="18" charset="0"/>
                          <a:ea typeface="Times New Roman" panose="02020603050405020304" pitchFamily="18" charset="0"/>
                          <a:cs typeface="Times New Roman" panose="02020603050405020304" pitchFamily="18" charset="0"/>
                        </a:rPr>
                        <m:t>𝛿</m:t>
                      </m:r>
                      <m:r>
                        <a:rPr lang="en-GB" sz="1800" i="1" smtClean="0">
                          <a:effectLst/>
                          <a:latin typeface="Cambria Math" panose="02040503050406030204" pitchFamily="18" charset="0"/>
                          <a:ea typeface="Times New Roman" panose="02020603050405020304" pitchFamily="18" charset="0"/>
                          <a:cs typeface="Times New Roman" panose="02020603050405020304" pitchFamily="18" charset="0"/>
                        </a:rPr>
                        <m:t>=0.01</m:t>
                      </m:r>
                    </m:oMath>
                  </m:oMathPara>
                </a14:m>
                <a:endParaRPr lang="en-US" sz="1800" i="1" dirty="0">
                  <a:effectLst/>
                  <a:latin typeface="Cambria Math" panose="02040503050406030204" pitchFamily="18" charset="0"/>
                  <a:ea typeface="Times New Roman" panose="02020603050405020304" pitchFamily="18"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f>
                        <m:fPr>
                          <m:type m:val="lin"/>
                          <m:ctrlPr>
                            <a:rPr lang="en-US" i="1">
                              <a:effectLst/>
                              <a:latin typeface="Cambria Math" panose="02040503050406030204" pitchFamily="18" charset="0"/>
                              <a:ea typeface="Times New Roman" panose="02020603050405020304" pitchFamily="18" charset="0"/>
                            </a:rPr>
                          </m:ctrlPr>
                        </m:fPr>
                        <m:num>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𝜖</m:t>
                          </m:r>
                        </m:num>
                        <m:den>
                          <m:sSub>
                            <m:sSubPr>
                              <m:ctrlPr>
                                <a:rPr lang="en-US" i="1">
                                  <a:effectLst/>
                                  <a:latin typeface="Cambria Math" panose="02040503050406030204" pitchFamily="18" charset="0"/>
                                  <a:ea typeface="Times New Roman" panose="02020603050405020304" pitchFamily="18" charset="0"/>
                                </a:rPr>
                              </m:ctrlPr>
                            </m:sSubPr>
                            <m:e>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𝜖</m:t>
                              </m:r>
                            </m:e>
                            <m:sub>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0</m:t>
                              </m:r>
                            </m:sub>
                          </m:sSub>
                        </m:den>
                      </m:f>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=1000</m:t>
                      </m:r>
                    </m:oMath>
                  </m:oMathPara>
                </a14:m>
                <a:endParaRPr lang="en-US" dirty="0"/>
              </a:p>
            </p:txBody>
          </p:sp>
        </mc:Choice>
        <mc:Fallback xmlns="">
          <p:sp>
            <p:nvSpPr>
              <p:cNvPr id="11" name="TextovéPole 10">
                <a:extLst>
                  <a:ext uri="{FF2B5EF4-FFF2-40B4-BE49-F238E27FC236}">
                    <a16:creationId xmlns:a16="http://schemas.microsoft.com/office/drawing/2014/main" id="{C75BA2A1-8766-4344-86AD-7EBCB2D3CC45}"/>
                  </a:ext>
                </a:extLst>
              </p:cNvPr>
              <p:cNvSpPr txBox="1">
                <a:spLocks noRot="1" noChangeAspect="1" noMove="1" noResize="1" noEditPoints="1" noAdjustHandles="1" noChangeArrowheads="1" noChangeShapeType="1" noTextEdit="1"/>
              </p:cNvSpPr>
              <p:nvPr/>
            </p:nvSpPr>
            <p:spPr>
              <a:xfrm>
                <a:off x="9047205" y="2854221"/>
                <a:ext cx="1586570" cy="646331"/>
              </a:xfrm>
              <a:prstGeom prst="rect">
                <a:avLst/>
              </a:prstGeom>
              <a:blipFill>
                <a:blip r:embed="rId6"/>
                <a:stretch>
                  <a:fillRect l="-13077" t="-24528" b="-100943"/>
                </a:stretch>
              </a:blipFill>
            </p:spPr>
            <p:txBody>
              <a:bodyPr/>
              <a:lstStyle/>
              <a:p>
                <a:r>
                  <a:rPr lang="en-US">
                    <a:noFill/>
                  </a:rPr>
                  <a:t> </a:t>
                </a:r>
              </a:p>
            </p:txBody>
          </p:sp>
        </mc:Fallback>
      </mc:AlternateContent>
    </p:spTree>
    <p:extLst>
      <p:ext uri="{BB962C8B-B14F-4D97-AF65-F5344CB8AC3E}">
        <p14:creationId xmlns:p14="http://schemas.microsoft.com/office/powerpoint/2010/main" val="1742490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Obrázek 10">
            <a:extLst>
              <a:ext uri="{FF2B5EF4-FFF2-40B4-BE49-F238E27FC236}">
                <a16:creationId xmlns:a16="http://schemas.microsoft.com/office/drawing/2014/main" id="{CDB8F875-B1C9-4D5E-B4F1-0820581D0E87}"/>
              </a:ext>
            </a:extLst>
          </p:cNvPr>
          <p:cNvPicPr/>
          <p:nvPr/>
        </p:nvPicPr>
        <p:blipFill>
          <a:blip r:embed="rId2">
            <a:extLst>
              <a:ext uri="{28A0092B-C50C-407E-A947-70E740481C1C}">
                <a14:useLocalDpi xmlns:a14="http://schemas.microsoft.com/office/drawing/2010/main" val="0"/>
              </a:ext>
            </a:extLst>
          </a:blip>
          <a:srcRect/>
          <a:stretch/>
        </p:blipFill>
        <p:spPr>
          <a:xfrm>
            <a:off x="2611418" y="597730"/>
            <a:ext cx="6969163" cy="5226872"/>
          </a:xfrm>
          <a:prstGeom prst="rect">
            <a:avLst/>
          </a:prstGeom>
        </p:spPr>
      </p:pic>
      <p:sp>
        <p:nvSpPr>
          <p:cNvPr id="4" name="TextovéPole 3">
            <a:extLst>
              <a:ext uri="{FF2B5EF4-FFF2-40B4-BE49-F238E27FC236}">
                <a16:creationId xmlns:a16="http://schemas.microsoft.com/office/drawing/2014/main" id="{12C985A5-453D-42F6-BD75-7EAFD0A42938}"/>
              </a:ext>
            </a:extLst>
          </p:cNvPr>
          <p:cNvSpPr txBox="1"/>
          <p:nvPr/>
        </p:nvSpPr>
        <p:spPr>
          <a:xfrm>
            <a:off x="0" y="6485860"/>
            <a:ext cx="12192000" cy="369332"/>
          </a:xfrm>
          <a:prstGeom prst="rect">
            <a:avLst/>
          </a:prstGeom>
          <a:noFill/>
        </p:spPr>
        <p:txBody>
          <a:bodyPr wrap="square" rtlCol="0">
            <a:spAutoFit/>
          </a:bodyPr>
          <a:lstStyle/>
          <a:p>
            <a:pPr algn="ctr"/>
            <a:r>
              <a:rPr lang="en-US" dirty="0">
                <a:solidFill>
                  <a:schemeClr val="tx1">
                    <a:lumMod val="50000"/>
                    <a:lumOff val="50000"/>
                  </a:schemeClr>
                </a:solidFill>
                <a:latin typeface="Corbel" panose="020B0503020204020204" pitchFamily="34" charset="0"/>
              </a:rPr>
              <a:t>LUND UNIVERSITY</a:t>
            </a:r>
            <a:r>
              <a:rPr lang="cs-CZ" dirty="0">
                <a:solidFill>
                  <a:schemeClr val="tx1">
                    <a:lumMod val="50000"/>
                    <a:lumOff val="50000"/>
                  </a:schemeClr>
                </a:solidFill>
                <a:latin typeface="Corbel" panose="020B0503020204020204" pitchFamily="34" charset="0"/>
              </a:rPr>
              <a:t>, </a:t>
            </a:r>
            <a:r>
              <a:rPr lang="en-US" dirty="0">
                <a:solidFill>
                  <a:schemeClr val="tx1">
                    <a:lumMod val="50000"/>
                    <a:lumOff val="50000"/>
                  </a:schemeClr>
                </a:solidFill>
                <a:latin typeface="Corbel" panose="020B0503020204020204" pitchFamily="34" charset="0"/>
              </a:rPr>
              <a:t>Department of Mechanical Engineering Sciences</a:t>
            </a:r>
            <a:r>
              <a:rPr lang="cs-CZ" dirty="0">
                <a:solidFill>
                  <a:schemeClr val="tx1">
                    <a:lumMod val="50000"/>
                    <a:lumOff val="50000"/>
                  </a:schemeClr>
                </a:solidFill>
                <a:latin typeface="Corbel" panose="020B0503020204020204" pitchFamily="34" charset="0"/>
              </a:rPr>
              <a:t>, </a:t>
            </a:r>
            <a:r>
              <a:rPr lang="en-US" dirty="0">
                <a:solidFill>
                  <a:schemeClr val="tx1">
                    <a:lumMod val="50000"/>
                    <a:lumOff val="50000"/>
                  </a:schemeClr>
                </a:solidFill>
                <a:latin typeface="Corbel" panose="020B0503020204020204" pitchFamily="34" charset="0"/>
              </a:rPr>
              <a:t>September</a:t>
            </a:r>
            <a:r>
              <a:rPr lang="cs-CZ" dirty="0">
                <a:solidFill>
                  <a:schemeClr val="tx1">
                    <a:lumMod val="50000"/>
                    <a:lumOff val="50000"/>
                  </a:schemeClr>
                </a:solidFill>
                <a:latin typeface="Corbel" panose="020B0503020204020204" pitchFamily="34" charset="0"/>
              </a:rPr>
              <a:t> 2024</a:t>
            </a:r>
            <a:endParaRPr lang="en-US" dirty="0">
              <a:solidFill>
                <a:schemeClr val="tx1">
                  <a:lumMod val="50000"/>
                  <a:lumOff val="50000"/>
                </a:schemeClr>
              </a:solidFill>
              <a:latin typeface="Corbel" panose="020B0503020204020204" pitchFamily="34" charset="0"/>
            </a:endParaRPr>
          </a:p>
        </p:txBody>
      </p:sp>
      <p:pic>
        <p:nvPicPr>
          <p:cNvPr id="5" name="Picture 4">
            <a:extLst>
              <a:ext uri="{FF2B5EF4-FFF2-40B4-BE49-F238E27FC236}">
                <a16:creationId xmlns:a16="http://schemas.microsoft.com/office/drawing/2014/main" id="{33641377-FBF7-44D7-8F7C-E8F5F81E27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11008924" y="176186"/>
            <a:ext cx="922424" cy="9263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6A8C07B1-6C16-4D4C-A424-04644FD77A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260652" y="408882"/>
            <a:ext cx="1348477" cy="460959"/>
          </a:xfrm>
          <a:prstGeom prst="rect">
            <a:avLst/>
          </a:prstGeom>
          <a:noFill/>
          <a:ln w="9525">
            <a:noFill/>
            <a:miter lim="800000"/>
            <a:headEnd/>
            <a:tailEnd/>
          </a:ln>
        </p:spPr>
      </p:pic>
      <p:sp>
        <p:nvSpPr>
          <p:cNvPr id="13" name="TextovéPole 12">
            <a:extLst>
              <a:ext uri="{FF2B5EF4-FFF2-40B4-BE49-F238E27FC236}">
                <a16:creationId xmlns:a16="http://schemas.microsoft.com/office/drawing/2014/main" id="{2CD2C8EF-3B46-4C1F-B89D-B04AB5E726D0}"/>
              </a:ext>
            </a:extLst>
          </p:cNvPr>
          <p:cNvSpPr txBox="1"/>
          <p:nvPr/>
        </p:nvSpPr>
        <p:spPr>
          <a:xfrm>
            <a:off x="0" y="579316"/>
            <a:ext cx="12192000" cy="523220"/>
          </a:xfrm>
          <a:prstGeom prst="rect">
            <a:avLst/>
          </a:prstGeom>
          <a:noFill/>
        </p:spPr>
        <p:txBody>
          <a:bodyPr wrap="square">
            <a:spAutoFit/>
          </a:bodyPr>
          <a:lstStyle/>
          <a:p>
            <a:pPr algn="ctr"/>
            <a:r>
              <a:rPr lang="en-US" sz="2800" b="1" dirty="0">
                <a:latin typeface="Corbel" panose="020B0503020204020204" pitchFamily="34" charset="0"/>
              </a:rPr>
              <a:t>Composite solution, mode I loading</a:t>
            </a:r>
          </a:p>
        </p:txBody>
      </p:sp>
      <mc:AlternateContent xmlns:mc="http://schemas.openxmlformats.org/markup-compatibility/2006" xmlns:a14="http://schemas.microsoft.com/office/drawing/2010/main">
        <mc:Choice Requires="a14">
          <p:sp>
            <p:nvSpPr>
              <p:cNvPr id="19" name="TextovéPole 18">
                <a:extLst>
                  <a:ext uri="{FF2B5EF4-FFF2-40B4-BE49-F238E27FC236}">
                    <a16:creationId xmlns:a16="http://schemas.microsoft.com/office/drawing/2014/main" id="{548C6A3D-6438-4B94-89AB-86427135F91E}"/>
                  </a:ext>
                </a:extLst>
              </p:cNvPr>
              <p:cNvSpPr txBox="1"/>
              <p:nvPr/>
            </p:nvSpPr>
            <p:spPr>
              <a:xfrm>
                <a:off x="0" y="5705950"/>
                <a:ext cx="12192000" cy="369332"/>
              </a:xfrm>
              <a:prstGeom prst="rect">
                <a:avLst/>
              </a:prstGeom>
              <a:noFill/>
            </p:spPr>
            <p:txBody>
              <a:bodyPr wrap="square">
                <a:spAutoFit/>
              </a:bodyPr>
              <a:lstStyle/>
              <a:p>
                <a:pPr algn="ctr"/>
                <a:r>
                  <a:rPr lang="en-GB" dirty="0"/>
                  <a:t>Electric potential </a:t>
                </a:r>
                <a14:m>
                  <m:oMath xmlns:m="http://schemas.openxmlformats.org/officeDocument/2006/math">
                    <m:r>
                      <a:rPr lang="en-GB" i="1">
                        <a:latin typeface="Cambria Math" panose="02040503050406030204" pitchFamily="18" charset="0"/>
                      </a:rPr>
                      <m:t>𝜑</m:t>
                    </m:r>
                  </m:oMath>
                </a14:m>
                <a:r>
                  <a:rPr lang="en-GB" dirty="0"/>
                  <a:t> in front of the tip of the crack under the mode I loading for </a:t>
                </a:r>
                <a14:m>
                  <m:oMath xmlns:m="http://schemas.openxmlformats.org/officeDocument/2006/math">
                    <m:r>
                      <a:rPr lang="en-GB" i="1">
                        <a:latin typeface="Cambria Math" panose="02040503050406030204" pitchFamily="18" charset="0"/>
                      </a:rPr>
                      <m:t>𝜈</m:t>
                    </m:r>
                    <m:r>
                      <a:rPr lang="en-GB" i="1">
                        <a:latin typeface="Cambria Math" panose="02040503050406030204" pitchFamily="18" charset="0"/>
                      </a:rPr>
                      <m:t>=0.3</m:t>
                    </m:r>
                  </m:oMath>
                </a14:m>
                <a:r>
                  <a:rPr lang="en-GB" dirty="0"/>
                  <a:t>, </a:t>
                </a:r>
                <a14:m>
                  <m:oMath xmlns:m="http://schemas.openxmlformats.org/officeDocument/2006/math">
                    <m:r>
                      <a:rPr lang="en-US" b="0" i="1" smtClean="0">
                        <a:latin typeface="Cambria Math" panose="02040503050406030204" pitchFamily="18" charset="0"/>
                      </a:rPr>
                      <m:t>𝛼</m:t>
                    </m:r>
                    <m:r>
                      <a:rPr lang="en-US" b="0" i="1" smtClean="0">
                        <a:latin typeface="Cambria Math" panose="02040503050406030204" pitchFamily="18" charset="0"/>
                      </a:rPr>
                      <m:t>=0.1, 0.6</m:t>
                    </m:r>
                  </m:oMath>
                </a14:m>
                <a:r>
                  <a:rPr lang="en-GB" dirty="0"/>
                  <a:t> and </a:t>
                </a:r>
                <a14:m>
                  <m:oMath xmlns:m="http://schemas.openxmlformats.org/officeDocument/2006/math">
                    <m:r>
                      <a:rPr lang="en-US" b="0" i="1" smtClean="0">
                        <a:latin typeface="Cambria Math" panose="02040503050406030204" pitchFamily="18" charset="0"/>
                      </a:rPr>
                      <m:t>𝛽</m:t>
                    </m:r>
                    <m:r>
                      <a:rPr lang="en-US" b="0" i="1" smtClean="0">
                        <a:latin typeface="Cambria Math" panose="02040503050406030204" pitchFamily="18" charset="0"/>
                      </a:rPr>
                      <m:t>=0</m:t>
                    </m:r>
                  </m:oMath>
                </a14:m>
                <a:r>
                  <a:rPr lang="en-GB" dirty="0"/>
                  <a:t>   </a:t>
                </a:r>
                <a:endParaRPr lang="en-US" dirty="0">
                  <a:latin typeface="Corbel" panose="020B0503020204020204" pitchFamily="34" charset="0"/>
                </a:endParaRPr>
              </a:p>
            </p:txBody>
          </p:sp>
        </mc:Choice>
        <mc:Fallback xmlns="">
          <p:sp>
            <p:nvSpPr>
              <p:cNvPr id="19" name="TextovéPole 18">
                <a:extLst>
                  <a:ext uri="{FF2B5EF4-FFF2-40B4-BE49-F238E27FC236}">
                    <a16:creationId xmlns:a16="http://schemas.microsoft.com/office/drawing/2014/main" id="{548C6A3D-6438-4B94-89AB-86427135F91E}"/>
                  </a:ext>
                </a:extLst>
              </p:cNvPr>
              <p:cNvSpPr txBox="1">
                <a:spLocks noRot="1" noChangeAspect="1" noMove="1" noResize="1" noEditPoints="1" noAdjustHandles="1" noChangeArrowheads="1" noChangeShapeType="1" noTextEdit="1"/>
              </p:cNvSpPr>
              <p:nvPr/>
            </p:nvSpPr>
            <p:spPr>
              <a:xfrm>
                <a:off x="0" y="5705950"/>
                <a:ext cx="12192000" cy="369332"/>
              </a:xfrm>
              <a:prstGeom prst="rect">
                <a:avLst/>
              </a:prstGeom>
              <a:blipFill>
                <a:blip r:embed="rId5"/>
                <a:stretch>
                  <a:fillRect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ovéPole 11">
                <a:extLst>
                  <a:ext uri="{FF2B5EF4-FFF2-40B4-BE49-F238E27FC236}">
                    <a16:creationId xmlns:a16="http://schemas.microsoft.com/office/drawing/2014/main" id="{6AA39D3C-7516-4ED4-95DC-0E5EA8F5ED83}"/>
                  </a:ext>
                </a:extLst>
              </p:cNvPr>
              <p:cNvSpPr txBox="1"/>
              <p:nvPr/>
            </p:nvSpPr>
            <p:spPr>
              <a:xfrm>
                <a:off x="9047205" y="2854221"/>
                <a:ext cx="1586570" cy="646331"/>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GB" sz="1800" i="1" smtClean="0">
                          <a:effectLst/>
                          <a:latin typeface="Cambria Math" panose="02040503050406030204" pitchFamily="18" charset="0"/>
                          <a:ea typeface="Times New Roman" panose="02020603050405020304" pitchFamily="18" charset="0"/>
                          <a:cs typeface="Times New Roman" panose="02020603050405020304" pitchFamily="18" charset="0"/>
                        </a:rPr>
                        <m:t>𝛿</m:t>
                      </m:r>
                      <m:r>
                        <a:rPr lang="en-GB" sz="1800" i="1" smtClean="0">
                          <a:effectLst/>
                          <a:latin typeface="Cambria Math" panose="02040503050406030204" pitchFamily="18" charset="0"/>
                          <a:ea typeface="Times New Roman" panose="02020603050405020304" pitchFamily="18" charset="0"/>
                          <a:cs typeface="Times New Roman" panose="02020603050405020304" pitchFamily="18" charset="0"/>
                        </a:rPr>
                        <m:t>=0.01</m:t>
                      </m:r>
                    </m:oMath>
                  </m:oMathPara>
                </a14:m>
                <a:endParaRPr lang="en-US" sz="1800" i="1" dirty="0">
                  <a:effectLst/>
                  <a:latin typeface="Cambria Math" panose="02040503050406030204" pitchFamily="18" charset="0"/>
                  <a:ea typeface="Times New Roman" panose="02020603050405020304" pitchFamily="18"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f>
                        <m:fPr>
                          <m:type m:val="lin"/>
                          <m:ctrlPr>
                            <a:rPr lang="en-US" i="1">
                              <a:effectLst/>
                              <a:latin typeface="Cambria Math" panose="02040503050406030204" pitchFamily="18" charset="0"/>
                              <a:ea typeface="Times New Roman" panose="02020603050405020304" pitchFamily="18" charset="0"/>
                            </a:rPr>
                          </m:ctrlPr>
                        </m:fPr>
                        <m:num>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𝜖</m:t>
                          </m:r>
                        </m:num>
                        <m:den>
                          <m:sSub>
                            <m:sSubPr>
                              <m:ctrlPr>
                                <a:rPr lang="en-US" i="1">
                                  <a:effectLst/>
                                  <a:latin typeface="Cambria Math" panose="02040503050406030204" pitchFamily="18" charset="0"/>
                                  <a:ea typeface="Times New Roman" panose="02020603050405020304" pitchFamily="18" charset="0"/>
                                </a:rPr>
                              </m:ctrlPr>
                            </m:sSubPr>
                            <m:e>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𝜖</m:t>
                              </m:r>
                            </m:e>
                            <m:sub>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0</m:t>
                              </m:r>
                            </m:sub>
                          </m:sSub>
                        </m:den>
                      </m:f>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=1000</m:t>
                      </m:r>
                    </m:oMath>
                  </m:oMathPara>
                </a14:m>
                <a:endParaRPr lang="en-US" dirty="0"/>
              </a:p>
            </p:txBody>
          </p:sp>
        </mc:Choice>
        <mc:Fallback xmlns="">
          <p:sp>
            <p:nvSpPr>
              <p:cNvPr id="12" name="TextovéPole 11">
                <a:extLst>
                  <a:ext uri="{FF2B5EF4-FFF2-40B4-BE49-F238E27FC236}">
                    <a16:creationId xmlns:a16="http://schemas.microsoft.com/office/drawing/2014/main" id="{6AA39D3C-7516-4ED4-95DC-0E5EA8F5ED83}"/>
                  </a:ext>
                </a:extLst>
              </p:cNvPr>
              <p:cNvSpPr txBox="1">
                <a:spLocks noRot="1" noChangeAspect="1" noMove="1" noResize="1" noEditPoints="1" noAdjustHandles="1" noChangeArrowheads="1" noChangeShapeType="1" noTextEdit="1"/>
              </p:cNvSpPr>
              <p:nvPr/>
            </p:nvSpPr>
            <p:spPr>
              <a:xfrm>
                <a:off x="9047205" y="2854221"/>
                <a:ext cx="1586570" cy="646331"/>
              </a:xfrm>
              <a:prstGeom prst="rect">
                <a:avLst/>
              </a:prstGeom>
              <a:blipFill>
                <a:blip r:embed="rId6"/>
                <a:stretch>
                  <a:fillRect l="-13077" t="-24528" b="-100943"/>
                </a:stretch>
              </a:blipFill>
            </p:spPr>
            <p:txBody>
              <a:bodyPr/>
              <a:lstStyle/>
              <a:p>
                <a:r>
                  <a:rPr lang="en-US">
                    <a:noFill/>
                  </a:rPr>
                  <a:t> </a:t>
                </a:r>
              </a:p>
            </p:txBody>
          </p:sp>
        </mc:Fallback>
      </mc:AlternateContent>
    </p:spTree>
    <p:extLst>
      <p:ext uri="{BB962C8B-B14F-4D97-AF65-F5344CB8AC3E}">
        <p14:creationId xmlns:p14="http://schemas.microsoft.com/office/powerpoint/2010/main" val="5327589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Obrázek 21">
            <a:extLst>
              <a:ext uri="{FF2B5EF4-FFF2-40B4-BE49-F238E27FC236}">
                <a16:creationId xmlns:a16="http://schemas.microsoft.com/office/drawing/2014/main" id="{54C20B98-0638-4898-9C48-8C4D3178A9C1}"/>
              </a:ext>
            </a:extLst>
          </p:cNvPr>
          <p:cNvPicPr/>
          <p:nvPr/>
        </p:nvPicPr>
        <p:blipFill>
          <a:blip r:embed="rId2">
            <a:extLst>
              <a:ext uri="{28A0092B-C50C-407E-A947-70E740481C1C}">
                <a14:useLocalDpi xmlns:a14="http://schemas.microsoft.com/office/drawing/2010/main" val="0"/>
              </a:ext>
            </a:extLst>
          </a:blip>
          <a:srcRect/>
          <a:stretch/>
        </p:blipFill>
        <p:spPr>
          <a:xfrm>
            <a:off x="2769648" y="682625"/>
            <a:ext cx="6652702" cy="4989526"/>
          </a:xfrm>
          <a:prstGeom prst="rect">
            <a:avLst/>
          </a:prstGeom>
        </p:spPr>
      </p:pic>
      <mc:AlternateContent xmlns:mc="http://schemas.openxmlformats.org/markup-compatibility/2006" xmlns:a14="http://schemas.microsoft.com/office/drawing/2010/main">
        <mc:Choice Requires="a14">
          <p:sp>
            <p:nvSpPr>
              <p:cNvPr id="20" name="TextovéPole 19">
                <a:extLst>
                  <a:ext uri="{FF2B5EF4-FFF2-40B4-BE49-F238E27FC236}">
                    <a16:creationId xmlns:a16="http://schemas.microsoft.com/office/drawing/2014/main" id="{2F8D9C8E-E758-4132-A880-123B5BC7BA70}"/>
                  </a:ext>
                </a:extLst>
              </p:cNvPr>
              <p:cNvSpPr txBox="1"/>
              <p:nvPr/>
            </p:nvSpPr>
            <p:spPr>
              <a:xfrm>
                <a:off x="0" y="589157"/>
                <a:ext cx="12192000" cy="523220"/>
              </a:xfrm>
              <a:prstGeom prst="rect">
                <a:avLst/>
              </a:prstGeom>
              <a:noFill/>
            </p:spPr>
            <p:txBody>
              <a:bodyPr wrap="square">
                <a:spAutoFit/>
              </a:bodyPr>
              <a:lstStyle/>
              <a:p>
                <a:pPr algn="ctr"/>
                <a14:m>
                  <m:oMath xmlns:m="http://schemas.openxmlformats.org/officeDocument/2006/math">
                    <m:sSub>
                      <m:sSubPr>
                        <m:ctrlPr>
                          <a:rPr lang="en-US" sz="2800" b="1" i="1" smtClean="0">
                            <a:latin typeface="Cambria Math" panose="02040503050406030204" pitchFamily="18" charset="0"/>
                          </a:rPr>
                        </m:ctrlPr>
                      </m:sSubPr>
                      <m:e>
                        <m:r>
                          <a:rPr lang="en-US" sz="2800" b="1" i="1" smtClean="0">
                            <a:latin typeface="Cambria Math" panose="02040503050406030204" pitchFamily="18" charset="0"/>
                          </a:rPr>
                          <m:t>𝒍</m:t>
                        </m:r>
                      </m:e>
                      <m:sub>
                        <m:r>
                          <a:rPr lang="en-US" sz="2800" b="1" i="1" smtClean="0">
                            <a:latin typeface="Cambria Math" panose="02040503050406030204" pitchFamily="18" charset="0"/>
                          </a:rPr>
                          <m:t>𝟎</m:t>
                        </m:r>
                      </m:sub>
                    </m:sSub>
                  </m:oMath>
                </a14:m>
                <a:r>
                  <a:rPr lang="en-US" sz="2800" b="1" dirty="0">
                    <a:latin typeface="Corbel" panose="020B0503020204020204" pitchFamily="34" charset="0"/>
                  </a:rPr>
                  <a:t> evaluation, mode II loading</a:t>
                </a:r>
              </a:p>
            </p:txBody>
          </p:sp>
        </mc:Choice>
        <mc:Fallback xmlns="">
          <p:sp>
            <p:nvSpPr>
              <p:cNvPr id="20" name="TextovéPole 19">
                <a:extLst>
                  <a:ext uri="{FF2B5EF4-FFF2-40B4-BE49-F238E27FC236}">
                    <a16:creationId xmlns:a16="http://schemas.microsoft.com/office/drawing/2014/main" id="{2F8D9C8E-E758-4132-A880-123B5BC7BA70}"/>
                  </a:ext>
                </a:extLst>
              </p:cNvPr>
              <p:cNvSpPr txBox="1">
                <a:spLocks noRot="1" noChangeAspect="1" noMove="1" noResize="1" noEditPoints="1" noAdjustHandles="1" noChangeArrowheads="1" noChangeShapeType="1" noTextEdit="1"/>
              </p:cNvSpPr>
              <p:nvPr/>
            </p:nvSpPr>
            <p:spPr>
              <a:xfrm>
                <a:off x="0" y="589157"/>
                <a:ext cx="12192000" cy="523220"/>
              </a:xfrm>
              <a:prstGeom prst="rect">
                <a:avLst/>
              </a:prstGeom>
              <a:blipFill>
                <a:blip r:embed="rId3"/>
                <a:stretch>
                  <a:fillRect t="-11765" b="-34118"/>
                </a:stretch>
              </a:blipFill>
            </p:spPr>
            <p:txBody>
              <a:bodyPr/>
              <a:lstStyle/>
              <a:p>
                <a:r>
                  <a:rPr lang="en-US">
                    <a:noFill/>
                  </a:rPr>
                  <a:t> </a:t>
                </a:r>
              </a:p>
            </p:txBody>
          </p:sp>
        </mc:Fallback>
      </mc:AlternateContent>
      <p:sp>
        <p:nvSpPr>
          <p:cNvPr id="4" name="TextovéPole 3">
            <a:extLst>
              <a:ext uri="{FF2B5EF4-FFF2-40B4-BE49-F238E27FC236}">
                <a16:creationId xmlns:a16="http://schemas.microsoft.com/office/drawing/2014/main" id="{12C985A5-453D-42F6-BD75-7EAFD0A42938}"/>
              </a:ext>
            </a:extLst>
          </p:cNvPr>
          <p:cNvSpPr txBox="1"/>
          <p:nvPr/>
        </p:nvSpPr>
        <p:spPr>
          <a:xfrm>
            <a:off x="0" y="6485860"/>
            <a:ext cx="12192000" cy="369332"/>
          </a:xfrm>
          <a:prstGeom prst="rect">
            <a:avLst/>
          </a:prstGeom>
          <a:noFill/>
        </p:spPr>
        <p:txBody>
          <a:bodyPr wrap="square" rtlCol="0">
            <a:spAutoFit/>
          </a:bodyPr>
          <a:lstStyle/>
          <a:p>
            <a:pPr algn="ctr"/>
            <a:r>
              <a:rPr lang="en-US" dirty="0">
                <a:solidFill>
                  <a:schemeClr val="tx1">
                    <a:lumMod val="50000"/>
                    <a:lumOff val="50000"/>
                  </a:schemeClr>
                </a:solidFill>
                <a:latin typeface="Corbel" panose="020B0503020204020204" pitchFamily="34" charset="0"/>
              </a:rPr>
              <a:t>LUND UNIVERSITY</a:t>
            </a:r>
            <a:r>
              <a:rPr lang="cs-CZ" dirty="0">
                <a:solidFill>
                  <a:schemeClr val="tx1">
                    <a:lumMod val="50000"/>
                    <a:lumOff val="50000"/>
                  </a:schemeClr>
                </a:solidFill>
                <a:latin typeface="Corbel" panose="020B0503020204020204" pitchFamily="34" charset="0"/>
              </a:rPr>
              <a:t>, </a:t>
            </a:r>
            <a:r>
              <a:rPr lang="en-US" dirty="0">
                <a:solidFill>
                  <a:schemeClr val="tx1">
                    <a:lumMod val="50000"/>
                    <a:lumOff val="50000"/>
                  </a:schemeClr>
                </a:solidFill>
                <a:latin typeface="Corbel" panose="020B0503020204020204" pitchFamily="34" charset="0"/>
              </a:rPr>
              <a:t>Department of Mechanical Engineering Sciences</a:t>
            </a:r>
            <a:r>
              <a:rPr lang="cs-CZ" dirty="0">
                <a:solidFill>
                  <a:schemeClr val="tx1">
                    <a:lumMod val="50000"/>
                    <a:lumOff val="50000"/>
                  </a:schemeClr>
                </a:solidFill>
                <a:latin typeface="Corbel" panose="020B0503020204020204" pitchFamily="34" charset="0"/>
              </a:rPr>
              <a:t>, </a:t>
            </a:r>
            <a:r>
              <a:rPr lang="en-US" dirty="0">
                <a:solidFill>
                  <a:schemeClr val="tx1">
                    <a:lumMod val="50000"/>
                    <a:lumOff val="50000"/>
                  </a:schemeClr>
                </a:solidFill>
                <a:latin typeface="Corbel" panose="020B0503020204020204" pitchFamily="34" charset="0"/>
              </a:rPr>
              <a:t>September</a:t>
            </a:r>
            <a:r>
              <a:rPr lang="cs-CZ" dirty="0">
                <a:solidFill>
                  <a:schemeClr val="tx1">
                    <a:lumMod val="50000"/>
                    <a:lumOff val="50000"/>
                  </a:schemeClr>
                </a:solidFill>
                <a:latin typeface="Corbel" panose="020B0503020204020204" pitchFamily="34" charset="0"/>
              </a:rPr>
              <a:t> 2024</a:t>
            </a:r>
            <a:endParaRPr lang="en-US" dirty="0">
              <a:solidFill>
                <a:schemeClr val="tx1">
                  <a:lumMod val="50000"/>
                  <a:lumOff val="50000"/>
                </a:schemeClr>
              </a:solidFill>
              <a:latin typeface="Corbel" panose="020B0503020204020204" pitchFamily="34" charset="0"/>
            </a:endParaRPr>
          </a:p>
        </p:txBody>
      </p:sp>
      <p:pic>
        <p:nvPicPr>
          <p:cNvPr id="5" name="Picture 4">
            <a:extLst>
              <a:ext uri="{FF2B5EF4-FFF2-40B4-BE49-F238E27FC236}">
                <a16:creationId xmlns:a16="http://schemas.microsoft.com/office/drawing/2014/main" id="{33641377-FBF7-44D7-8F7C-E8F5F81E27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11008924" y="176186"/>
            <a:ext cx="922424" cy="9263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6A8C07B1-6C16-4D4C-A424-04644FD77A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260652" y="408882"/>
            <a:ext cx="1348477" cy="460959"/>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19" name="TextovéPole 18">
                <a:extLst>
                  <a:ext uri="{FF2B5EF4-FFF2-40B4-BE49-F238E27FC236}">
                    <a16:creationId xmlns:a16="http://schemas.microsoft.com/office/drawing/2014/main" id="{548C6A3D-6438-4B94-89AB-86427135F91E}"/>
                  </a:ext>
                </a:extLst>
              </p:cNvPr>
              <p:cNvSpPr txBox="1"/>
              <p:nvPr/>
            </p:nvSpPr>
            <p:spPr>
              <a:xfrm>
                <a:off x="0" y="5672152"/>
                <a:ext cx="12192000" cy="387222"/>
              </a:xfrm>
              <a:prstGeom prst="rect">
                <a:avLst/>
              </a:prstGeom>
              <a:noFill/>
            </p:spPr>
            <p:txBody>
              <a:bodyPr wrap="square">
                <a:spAutoFit/>
              </a:bodyPr>
              <a:lstStyle/>
              <a:p>
                <a:pPr algn="ctr"/>
                <a:r>
                  <a:rPr lang="en-GB"/>
                  <a:t>Distance </a:t>
                </a:r>
                <a14:m>
                  <m:oMath xmlns:m="http://schemas.openxmlformats.org/officeDocument/2006/math">
                    <m:sSubSup>
                      <m:sSubSupPr>
                        <m:ctrlPr>
                          <a:rPr lang="en-US" i="1">
                            <a:latin typeface="Cambria Math" panose="02040503050406030204" pitchFamily="18" charset="0"/>
                          </a:rPr>
                        </m:ctrlPr>
                      </m:sSubSupPr>
                      <m:e>
                        <m:r>
                          <a:rPr lang="en-GB" i="1">
                            <a:latin typeface="Cambria Math" panose="02040503050406030204" pitchFamily="18" charset="0"/>
                          </a:rPr>
                          <m:t>𝑙</m:t>
                        </m:r>
                      </m:e>
                      <m:sub>
                        <m:r>
                          <a:rPr lang="en-GB" i="1">
                            <a:latin typeface="Cambria Math" panose="02040503050406030204" pitchFamily="18" charset="0"/>
                          </a:rPr>
                          <m:t>0</m:t>
                        </m:r>
                      </m:sub>
                      <m:sup>
                        <m:r>
                          <a:rPr lang="en-GB" i="1">
                            <a:latin typeface="Cambria Math" panose="02040503050406030204" pitchFamily="18" charset="0"/>
                          </a:rPr>
                          <m:t>𝐼𝐼𝐸</m:t>
                        </m:r>
                      </m:sup>
                    </m:sSubSup>
                  </m:oMath>
                </a14:m>
                <a:r>
                  <a:rPr lang="en-GB"/>
                  <a:t> as a function of the flexoelectric parameter </a:t>
                </a:r>
                <a14:m>
                  <m:oMath xmlns:m="http://schemas.openxmlformats.org/officeDocument/2006/math">
                    <m:r>
                      <a:rPr lang="en-GB" i="1">
                        <a:latin typeface="Cambria Math" panose="02040503050406030204" pitchFamily="18" charset="0"/>
                      </a:rPr>
                      <m:t>𝛼</m:t>
                    </m:r>
                  </m:oMath>
                </a14:m>
                <a:r>
                  <a:rPr lang="en-GB"/>
                  <a:t> and </a:t>
                </a:r>
                <a14:m>
                  <m:oMath xmlns:m="http://schemas.openxmlformats.org/officeDocument/2006/math">
                    <m:r>
                      <a:rPr lang="en-GB" i="1">
                        <a:latin typeface="Cambria Math" panose="02040503050406030204" pitchFamily="18" charset="0"/>
                      </a:rPr>
                      <m:t>𝛽</m:t>
                    </m:r>
                    <m:r>
                      <a:rPr lang="en-GB" i="1">
                        <a:latin typeface="Cambria Math" panose="02040503050406030204" pitchFamily="18" charset="0"/>
                      </a:rPr>
                      <m:t>=0</m:t>
                    </m:r>
                  </m:oMath>
                </a14:m>
                <a:endParaRPr lang="en-US" dirty="0">
                  <a:latin typeface="Corbel" panose="020B0503020204020204" pitchFamily="34" charset="0"/>
                </a:endParaRPr>
              </a:p>
            </p:txBody>
          </p:sp>
        </mc:Choice>
        <mc:Fallback xmlns="">
          <p:sp>
            <p:nvSpPr>
              <p:cNvPr id="19" name="TextovéPole 18">
                <a:extLst>
                  <a:ext uri="{FF2B5EF4-FFF2-40B4-BE49-F238E27FC236}">
                    <a16:creationId xmlns:a16="http://schemas.microsoft.com/office/drawing/2014/main" id="{548C6A3D-6438-4B94-89AB-86427135F91E}"/>
                  </a:ext>
                </a:extLst>
              </p:cNvPr>
              <p:cNvSpPr txBox="1">
                <a:spLocks noRot="1" noChangeAspect="1" noMove="1" noResize="1" noEditPoints="1" noAdjustHandles="1" noChangeArrowheads="1" noChangeShapeType="1" noTextEdit="1"/>
              </p:cNvSpPr>
              <p:nvPr/>
            </p:nvSpPr>
            <p:spPr>
              <a:xfrm>
                <a:off x="0" y="5672152"/>
                <a:ext cx="12192000" cy="387222"/>
              </a:xfrm>
              <a:prstGeom prst="rect">
                <a:avLst/>
              </a:prstGeom>
              <a:blipFill>
                <a:blip r:embed="rId6"/>
                <a:stretch>
                  <a:fillRect t="-3125" b="-234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ovéPole 10">
                <a:extLst>
                  <a:ext uri="{FF2B5EF4-FFF2-40B4-BE49-F238E27FC236}">
                    <a16:creationId xmlns:a16="http://schemas.microsoft.com/office/drawing/2014/main" id="{87313B00-EFFB-4CE6-B941-A117D56AFB89}"/>
                  </a:ext>
                </a:extLst>
              </p:cNvPr>
              <p:cNvSpPr txBox="1"/>
              <p:nvPr/>
            </p:nvSpPr>
            <p:spPr>
              <a:xfrm>
                <a:off x="9047205" y="2854221"/>
                <a:ext cx="1586570" cy="646331"/>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GB" sz="1800" i="1" smtClean="0">
                          <a:effectLst/>
                          <a:latin typeface="Cambria Math" panose="02040503050406030204" pitchFamily="18" charset="0"/>
                          <a:ea typeface="Times New Roman" panose="02020603050405020304" pitchFamily="18" charset="0"/>
                          <a:cs typeface="Times New Roman" panose="02020603050405020304" pitchFamily="18" charset="0"/>
                        </a:rPr>
                        <m:t>𝛿</m:t>
                      </m:r>
                      <m:r>
                        <a:rPr lang="en-GB" sz="1800" i="1" smtClean="0">
                          <a:effectLst/>
                          <a:latin typeface="Cambria Math" panose="02040503050406030204" pitchFamily="18" charset="0"/>
                          <a:ea typeface="Times New Roman" panose="02020603050405020304" pitchFamily="18" charset="0"/>
                          <a:cs typeface="Times New Roman" panose="02020603050405020304" pitchFamily="18" charset="0"/>
                        </a:rPr>
                        <m:t>=0.01</m:t>
                      </m:r>
                    </m:oMath>
                  </m:oMathPara>
                </a14:m>
                <a:endParaRPr lang="en-US" sz="1800" i="1" dirty="0">
                  <a:effectLst/>
                  <a:latin typeface="Cambria Math" panose="02040503050406030204" pitchFamily="18" charset="0"/>
                  <a:ea typeface="Times New Roman" panose="02020603050405020304" pitchFamily="18"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f>
                        <m:fPr>
                          <m:type m:val="lin"/>
                          <m:ctrlPr>
                            <a:rPr lang="en-US" i="1">
                              <a:effectLst/>
                              <a:latin typeface="Cambria Math" panose="02040503050406030204" pitchFamily="18" charset="0"/>
                              <a:ea typeface="Times New Roman" panose="02020603050405020304" pitchFamily="18" charset="0"/>
                            </a:rPr>
                          </m:ctrlPr>
                        </m:fPr>
                        <m:num>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𝜖</m:t>
                          </m:r>
                        </m:num>
                        <m:den>
                          <m:sSub>
                            <m:sSubPr>
                              <m:ctrlPr>
                                <a:rPr lang="en-US" i="1">
                                  <a:effectLst/>
                                  <a:latin typeface="Cambria Math" panose="02040503050406030204" pitchFamily="18" charset="0"/>
                                  <a:ea typeface="Times New Roman" panose="02020603050405020304" pitchFamily="18" charset="0"/>
                                </a:rPr>
                              </m:ctrlPr>
                            </m:sSubPr>
                            <m:e>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𝜖</m:t>
                              </m:r>
                            </m:e>
                            <m:sub>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0</m:t>
                              </m:r>
                            </m:sub>
                          </m:sSub>
                        </m:den>
                      </m:f>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=1000</m:t>
                      </m:r>
                    </m:oMath>
                  </m:oMathPara>
                </a14:m>
                <a:endParaRPr lang="en-US" dirty="0"/>
              </a:p>
            </p:txBody>
          </p:sp>
        </mc:Choice>
        <mc:Fallback xmlns="">
          <p:sp>
            <p:nvSpPr>
              <p:cNvPr id="11" name="TextovéPole 10">
                <a:extLst>
                  <a:ext uri="{FF2B5EF4-FFF2-40B4-BE49-F238E27FC236}">
                    <a16:creationId xmlns:a16="http://schemas.microsoft.com/office/drawing/2014/main" id="{87313B00-EFFB-4CE6-B941-A117D56AFB89}"/>
                  </a:ext>
                </a:extLst>
              </p:cNvPr>
              <p:cNvSpPr txBox="1">
                <a:spLocks noRot="1" noChangeAspect="1" noMove="1" noResize="1" noEditPoints="1" noAdjustHandles="1" noChangeArrowheads="1" noChangeShapeType="1" noTextEdit="1"/>
              </p:cNvSpPr>
              <p:nvPr/>
            </p:nvSpPr>
            <p:spPr>
              <a:xfrm>
                <a:off x="9047205" y="2854221"/>
                <a:ext cx="1586570" cy="646331"/>
              </a:xfrm>
              <a:prstGeom prst="rect">
                <a:avLst/>
              </a:prstGeom>
              <a:blipFill>
                <a:blip r:embed="rId7"/>
                <a:stretch>
                  <a:fillRect l="-13077" t="-24528" b="-100943"/>
                </a:stretch>
              </a:blipFill>
            </p:spPr>
            <p:txBody>
              <a:bodyPr/>
              <a:lstStyle/>
              <a:p>
                <a:r>
                  <a:rPr lang="en-US">
                    <a:noFill/>
                  </a:rPr>
                  <a:t> </a:t>
                </a:r>
              </a:p>
            </p:txBody>
          </p:sp>
        </mc:Fallback>
      </mc:AlternateContent>
    </p:spTree>
    <p:extLst>
      <p:ext uri="{BB962C8B-B14F-4D97-AF65-F5344CB8AC3E}">
        <p14:creationId xmlns:p14="http://schemas.microsoft.com/office/powerpoint/2010/main" val="34000849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Obrázek 16">
            <a:extLst>
              <a:ext uri="{FF2B5EF4-FFF2-40B4-BE49-F238E27FC236}">
                <a16:creationId xmlns:a16="http://schemas.microsoft.com/office/drawing/2014/main" id="{9B6045EC-3F39-4E04-ADF0-3B328049336C}"/>
              </a:ext>
            </a:extLst>
          </p:cNvPr>
          <p:cNvPicPr/>
          <p:nvPr/>
        </p:nvPicPr>
        <p:blipFill>
          <a:blip r:embed="rId2">
            <a:extLst>
              <a:ext uri="{28A0092B-C50C-407E-A947-70E740481C1C}">
                <a14:useLocalDpi xmlns:a14="http://schemas.microsoft.com/office/drawing/2010/main" val="0"/>
              </a:ext>
            </a:extLst>
          </a:blip>
          <a:srcRect/>
          <a:stretch/>
        </p:blipFill>
        <p:spPr>
          <a:xfrm>
            <a:off x="2729961" y="579316"/>
            <a:ext cx="6732078" cy="5049058"/>
          </a:xfrm>
          <a:prstGeom prst="rect">
            <a:avLst/>
          </a:prstGeom>
        </p:spPr>
      </p:pic>
      <p:sp>
        <p:nvSpPr>
          <p:cNvPr id="4" name="TextovéPole 3">
            <a:extLst>
              <a:ext uri="{FF2B5EF4-FFF2-40B4-BE49-F238E27FC236}">
                <a16:creationId xmlns:a16="http://schemas.microsoft.com/office/drawing/2014/main" id="{12C985A5-453D-42F6-BD75-7EAFD0A42938}"/>
              </a:ext>
            </a:extLst>
          </p:cNvPr>
          <p:cNvSpPr txBox="1"/>
          <p:nvPr/>
        </p:nvSpPr>
        <p:spPr>
          <a:xfrm>
            <a:off x="0" y="6485860"/>
            <a:ext cx="12192000" cy="369332"/>
          </a:xfrm>
          <a:prstGeom prst="rect">
            <a:avLst/>
          </a:prstGeom>
          <a:noFill/>
        </p:spPr>
        <p:txBody>
          <a:bodyPr wrap="square" rtlCol="0">
            <a:spAutoFit/>
          </a:bodyPr>
          <a:lstStyle/>
          <a:p>
            <a:pPr algn="ctr"/>
            <a:r>
              <a:rPr lang="en-US" dirty="0">
                <a:solidFill>
                  <a:schemeClr val="tx1">
                    <a:lumMod val="50000"/>
                    <a:lumOff val="50000"/>
                  </a:schemeClr>
                </a:solidFill>
                <a:latin typeface="Corbel" panose="020B0503020204020204" pitchFamily="34" charset="0"/>
              </a:rPr>
              <a:t>LUND UNIVERSITY</a:t>
            </a:r>
            <a:r>
              <a:rPr lang="cs-CZ" dirty="0">
                <a:solidFill>
                  <a:schemeClr val="tx1">
                    <a:lumMod val="50000"/>
                    <a:lumOff val="50000"/>
                  </a:schemeClr>
                </a:solidFill>
                <a:latin typeface="Corbel" panose="020B0503020204020204" pitchFamily="34" charset="0"/>
              </a:rPr>
              <a:t>, </a:t>
            </a:r>
            <a:r>
              <a:rPr lang="en-US" dirty="0">
                <a:solidFill>
                  <a:schemeClr val="tx1">
                    <a:lumMod val="50000"/>
                    <a:lumOff val="50000"/>
                  </a:schemeClr>
                </a:solidFill>
                <a:latin typeface="Corbel" panose="020B0503020204020204" pitchFamily="34" charset="0"/>
              </a:rPr>
              <a:t>Department of Mechanical Engineering Sciences</a:t>
            </a:r>
            <a:r>
              <a:rPr lang="cs-CZ" dirty="0">
                <a:solidFill>
                  <a:schemeClr val="tx1">
                    <a:lumMod val="50000"/>
                    <a:lumOff val="50000"/>
                  </a:schemeClr>
                </a:solidFill>
                <a:latin typeface="Corbel" panose="020B0503020204020204" pitchFamily="34" charset="0"/>
              </a:rPr>
              <a:t>, </a:t>
            </a:r>
            <a:r>
              <a:rPr lang="en-US" dirty="0">
                <a:solidFill>
                  <a:schemeClr val="tx1">
                    <a:lumMod val="50000"/>
                    <a:lumOff val="50000"/>
                  </a:schemeClr>
                </a:solidFill>
                <a:latin typeface="Corbel" panose="020B0503020204020204" pitchFamily="34" charset="0"/>
              </a:rPr>
              <a:t>September</a:t>
            </a:r>
            <a:r>
              <a:rPr lang="cs-CZ" dirty="0">
                <a:solidFill>
                  <a:schemeClr val="tx1">
                    <a:lumMod val="50000"/>
                    <a:lumOff val="50000"/>
                  </a:schemeClr>
                </a:solidFill>
                <a:latin typeface="Corbel" panose="020B0503020204020204" pitchFamily="34" charset="0"/>
              </a:rPr>
              <a:t> 2024</a:t>
            </a:r>
            <a:endParaRPr lang="en-US" dirty="0">
              <a:solidFill>
                <a:schemeClr val="tx1">
                  <a:lumMod val="50000"/>
                  <a:lumOff val="50000"/>
                </a:schemeClr>
              </a:solidFill>
              <a:latin typeface="Corbel" panose="020B0503020204020204" pitchFamily="34" charset="0"/>
            </a:endParaRPr>
          </a:p>
        </p:txBody>
      </p:sp>
      <p:pic>
        <p:nvPicPr>
          <p:cNvPr id="5" name="Picture 4">
            <a:extLst>
              <a:ext uri="{FF2B5EF4-FFF2-40B4-BE49-F238E27FC236}">
                <a16:creationId xmlns:a16="http://schemas.microsoft.com/office/drawing/2014/main" id="{33641377-FBF7-44D7-8F7C-E8F5F81E27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11008924" y="176186"/>
            <a:ext cx="922424" cy="9263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6A8C07B1-6C16-4D4C-A424-04644FD77A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260652" y="408882"/>
            <a:ext cx="1348477" cy="460959"/>
          </a:xfrm>
          <a:prstGeom prst="rect">
            <a:avLst/>
          </a:prstGeom>
          <a:noFill/>
          <a:ln w="9525">
            <a:noFill/>
            <a:miter lim="800000"/>
            <a:headEnd/>
            <a:tailEnd/>
          </a:ln>
        </p:spPr>
      </p:pic>
      <p:sp>
        <p:nvSpPr>
          <p:cNvPr id="13" name="TextovéPole 12">
            <a:extLst>
              <a:ext uri="{FF2B5EF4-FFF2-40B4-BE49-F238E27FC236}">
                <a16:creationId xmlns:a16="http://schemas.microsoft.com/office/drawing/2014/main" id="{2CD2C8EF-3B46-4C1F-B89D-B04AB5E726D0}"/>
              </a:ext>
            </a:extLst>
          </p:cNvPr>
          <p:cNvSpPr txBox="1"/>
          <p:nvPr/>
        </p:nvSpPr>
        <p:spPr>
          <a:xfrm>
            <a:off x="0" y="579316"/>
            <a:ext cx="12192000" cy="523220"/>
          </a:xfrm>
          <a:prstGeom prst="rect">
            <a:avLst/>
          </a:prstGeom>
          <a:noFill/>
        </p:spPr>
        <p:txBody>
          <a:bodyPr wrap="square">
            <a:spAutoFit/>
          </a:bodyPr>
          <a:lstStyle/>
          <a:p>
            <a:pPr algn="ctr"/>
            <a:r>
              <a:rPr lang="en-US" sz="2800" b="1" dirty="0">
                <a:latin typeface="Corbel" panose="020B0503020204020204" pitchFamily="34" charset="0"/>
              </a:rPr>
              <a:t>Composite solution , mode II loading</a:t>
            </a:r>
          </a:p>
        </p:txBody>
      </p:sp>
      <mc:AlternateContent xmlns:mc="http://schemas.openxmlformats.org/markup-compatibility/2006" xmlns:a14="http://schemas.microsoft.com/office/drawing/2010/main">
        <mc:Choice Requires="a14">
          <p:sp>
            <p:nvSpPr>
              <p:cNvPr id="19" name="TextovéPole 18">
                <a:extLst>
                  <a:ext uri="{FF2B5EF4-FFF2-40B4-BE49-F238E27FC236}">
                    <a16:creationId xmlns:a16="http://schemas.microsoft.com/office/drawing/2014/main" id="{548C6A3D-6438-4B94-89AB-86427135F91E}"/>
                  </a:ext>
                </a:extLst>
              </p:cNvPr>
              <p:cNvSpPr txBox="1"/>
              <p:nvPr/>
            </p:nvSpPr>
            <p:spPr>
              <a:xfrm>
                <a:off x="0" y="5672152"/>
                <a:ext cx="12192000" cy="391261"/>
              </a:xfrm>
              <a:prstGeom prst="rect">
                <a:avLst/>
              </a:prstGeom>
              <a:noFill/>
            </p:spPr>
            <p:txBody>
              <a:bodyPr wrap="square">
                <a:spAutoFit/>
              </a:bodyPr>
              <a:lstStyle/>
              <a:p>
                <a:pPr algn="ctr"/>
                <a:r>
                  <a:rPr lang="en-GB" dirty="0"/>
                  <a:t>The stress </a:t>
                </a:r>
                <a14:m>
                  <m:oMath xmlns:m="http://schemas.openxmlformats.org/officeDocument/2006/math">
                    <m:sSub>
                      <m:sSubPr>
                        <m:ctrlPr>
                          <a:rPr lang="en-US" i="1">
                            <a:latin typeface="Cambria Math" panose="02040503050406030204" pitchFamily="18" charset="0"/>
                          </a:rPr>
                        </m:ctrlPr>
                      </m:sSubPr>
                      <m:e>
                        <m:r>
                          <a:rPr lang="en-GB" i="1">
                            <a:latin typeface="Cambria Math" panose="02040503050406030204" pitchFamily="18" charset="0"/>
                          </a:rPr>
                          <m:t>𝜎</m:t>
                        </m:r>
                      </m:e>
                      <m:sub>
                        <m:r>
                          <a:rPr lang="en-GB" i="1">
                            <a:latin typeface="Cambria Math" panose="02040503050406030204" pitchFamily="18" charset="0"/>
                          </a:rPr>
                          <m:t>𝑥𝑦</m:t>
                        </m:r>
                      </m:sub>
                    </m:sSub>
                  </m:oMath>
                </a14:m>
                <a:r>
                  <a:rPr lang="en-GB" dirty="0"/>
                  <a:t> ahead of the tip of the crack under mode II loading and for </a:t>
                </a:r>
                <a14:m>
                  <m:oMath xmlns:m="http://schemas.openxmlformats.org/officeDocument/2006/math">
                    <m:r>
                      <a:rPr lang="en-GB" i="1" smtClean="0">
                        <a:latin typeface="Cambria Math" panose="02040503050406030204" pitchFamily="18" charset="0"/>
                      </a:rPr>
                      <m:t>𝜈</m:t>
                    </m:r>
                    <m:r>
                      <a:rPr lang="en-GB" i="1" smtClean="0">
                        <a:latin typeface="Cambria Math" panose="02040503050406030204" pitchFamily="18" charset="0"/>
                      </a:rPr>
                      <m:t>=0.</m:t>
                    </m:r>
                    <m:r>
                      <a:rPr lang="en-US" b="0" i="0" smtClean="0">
                        <a:latin typeface="Cambria Math" panose="02040503050406030204" pitchFamily="18" charset="0"/>
                      </a:rPr>
                      <m:t>3</m:t>
                    </m:r>
                  </m:oMath>
                </a14:m>
                <a:r>
                  <a:rPr lang="en-GB" dirty="0"/>
                  <a:t>, </a:t>
                </a:r>
                <a14:m>
                  <m:oMath xmlns:m="http://schemas.openxmlformats.org/officeDocument/2006/math">
                    <m:r>
                      <a:rPr lang="en-GB" i="1">
                        <a:latin typeface="Cambria Math" panose="02040503050406030204" pitchFamily="18" charset="0"/>
                      </a:rPr>
                      <m:t>𝛼</m:t>
                    </m:r>
                    <m:r>
                      <a:rPr lang="en-GB" i="1">
                        <a:latin typeface="Cambria Math" panose="02040503050406030204" pitchFamily="18" charset="0"/>
                      </a:rPr>
                      <m:t>=0</m:t>
                    </m:r>
                  </m:oMath>
                </a14:m>
                <a:r>
                  <a:rPr lang="en-GB" dirty="0"/>
                  <a:t> and </a:t>
                </a:r>
                <a14:m>
                  <m:oMath xmlns:m="http://schemas.openxmlformats.org/officeDocument/2006/math">
                    <m:r>
                      <a:rPr lang="en-GB" i="1">
                        <a:latin typeface="Cambria Math" panose="02040503050406030204" pitchFamily="18" charset="0"/>
                      </a:rPr>
                      <m:t>𝛽</m:t>
                    </m:r>
                    <m:r>
                      <a:rPr lang="en-GB" i="1">
                        <a:latin typeface="Cambria Math" panose="02040503050406030204" pitchFamily="18" charset="0"/>
                      </a:rPr>
                      <m:t>=</m:t>
                    </m:r>
                    <m:r>
                      <a:rPr lang="en-US" b="0" i="0" smtClean="0">
                        <a:latin typeface="Cambria Math" panose="02040503050406030204" pitchFamily="18" charset="0"/>
                      </a:rPr>
                      <m:t>1, 2</m:t>
                    </m:r>
                  </m:oMath>
                </a14:m>
                <a:endParaRPr lang="en-US" dirty="0">
                  <a:latin typeface="Corbel" panose="020B0503020204020204" pitchFamily="34" charset="0"/>
                </a:endParaRPr>
              </a:p>
            </p:txBody>
          </p:sp>
        </mc:Choice>
        <mc:Fallback xmlns="">
          <p:sp>
            <p:nvSpPr>
              <p:cNvPr id="19" name="TextovéPole 18">
                <a:extLst>
                  <a:ext uri="{FF2B5EF4-FFF2-40B4-BE49-F238E27FC236}">
                    <a16:creationId xmlns:a16="http://schemas.microsoft.com/office/drawing/2014/main" id="{548C6A3D-6438-4B94-89AB-86427135F91E}"/>
                  </a:ext>
                </a:extLst>
              </p:cNvPr>
              <p:cNvSpPr txBox="1">
                <a:spLocks noRot="1" noChangeAspect="1" noMove="1" noResize="1" noEditPoints="1" noAdjustHandles="1" noChangeArrowheads="1" noChangeShapeType="1" noTextEdit="1"/>
              </p:cNvSpPr>
              <p:nvPr/>
            </p:nvSpPr>
            <p:spPr>
              <a:xfrm>
                <a:off x="0" y="5672152"/>
                <a:ext cx="12192000" cy="391261"/>
              </a:xfrm>
              <a:prstGeom prst="rect">
                <a:avLst/>
              </a:prstGeom>
              <a:blipFill>
                <a:blip r:embed="rId5"/>
                <a:stretch>
                  <a:fillRect t="-6154" b="-184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ovéPole 7">
                <a:extLst>
                  <a:ext uri="{FF2B5EF4-FFF2-40B4-BE49-F238E27FC236}">
                    <a16:creationId xmlns:a16="http://schemas.microsoft.com/office/drawing/2014/main" id="{C1191DED-D00E-4F28-BBD2-676EC0F8A6FB}"/>
                  </a:ext>
                </a:extLst>
              </p:cNvPr>
              <p:cNvSpPr txBox="1"/>
              <p:nvPr/>
            </p:nvSpPr>
            <p:spPr>
              <a:xfrm>
                <a:off x="9047205" y="2854221"/>
                <a:ext cx="1586570" cy="646331"/>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GB" sz="1800" i="1" smtClean="0">
                          <a:effectLst/>
                          <a:latin typeface="Cambria Math" panose="02040503050406030204" pitchFamily="18" charset="0"/>
                          <a:ea typeface="Times New Roman" panose="02020603050405020304" pitchFamily="18" charset="0"/>
                          <a:cs typeface="Times New Roman" panose="02020603050405020304" pitchFamily="18" charset="0"/>
                        </a:rPr>
                        <m:t>𝛿</m:t>
                      </m:r>
                      <m:r>
                        <a:rPr lang="en-GB" sz="1800" i="1" smtClean="0">
                          <a:effectLst/>
                          <a:latin typeface="Cambria Math" panose="02040503050406030204" pitchFamily="18" charset="0"/>
                          <a:ea typeface="Times New Roman" panose="02020603050405020304" pitchFamily="18" charset="0"/>
                          <a:cs typeface="Times New Roman" panose="02020603050405020304" pitchFamily="18" charset="0"/>
                        </a:rPr>
                        <m:t>=0.01</m:t>
                      </m:r>
                    </m:oMath>
                  </m:oMathPara>
                </a14:m>
                <a:endParaRPr lang="en-US" sz="1800" i="1" dirty="0">
                  <a:effectLst/>
                  <a:latin typeface="Cambria Math" panose="02040503050406030204" pitchFamily="18" charset="0"/>
                  <a:ea typeface="Times New Roman" panose="02020603050405020304" pitchFamily="18"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f>
                        <m:fPr>
                          <m:type m:val="lin"/>
                          <m:ctrlPr>
                            <a:rPr lang="en-US" i="1">
                              <a:effectLst/>
                              <a:latin typeface="Cambria Math" panose="02040503050406030204" pitchFamily="18" charset="0"/>
                              <a:ea typeface="Times New Roman" panose="02020603050405020304" pitchFamily="18" charset="0"/>
                            </a:rPr>
                          </m:ctrlPr>
                        </m:fPr>
                        <m:num>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𝜖</m:t>
                          </m:r>
                        </m:num>
                        <m:den>
                          <m:sSub>
                            <m:sSubPr>
                              <m:ctrlPr>
                                <a:rPr lang="en-US" i="1">
                                  <a:effectLst/>
                                  <a:latin typeface="Cambria Math" panose="02040503050406030204" pitchFamily="18" charset="0"/>
                                  <a:ea typeface="Times New Roman" panose="02020603050405020304" pitchFamily="18" charset="0"/>
                                </a:rPr>
                              </m:ctrlPr>
                            </m:sSubPr>
                            <m:e>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𝜖</m:t>
                              </m:r>
                            </m:e>
                            <m:sub>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0</m:t>
                              </m:r>
                            </m:sub>
                          </m:sSub>
                        </m:den>
                      </m:f>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=1000</m:t>
                      </m:r>
                    </m:oMath>
                  </m:oMathPara>
                </a14:m>
                <a:endParaRPr lang="en-US" dirty="0"/>
              </a:p>
            </p:txBody>
          </p:sp>
        </mc:Choice>
        <mc:Fallback xmlns="">
          <p:sp>
            <p:nvSpPr>
              <p:cNvPr id="8" name="TextovéPole 7">
                <a:extLst>
                  <a:ext uri="{FF2B5EF4-FFF2-40B4-BE49-F238E27FC236}">
                    <a16:creationId xmlns:a16="http://schemas.microsoft.com/office/drawing/2014/main" id="{C1191DED-D00E-4F28-BBD2-676EC0F8A6FB}"/>
                  </a:ext>
                </a:extLst>
              </p:cNvPr>
              <p:cNvSpPr txBox="1">
                <a:spLocks noRot="1" noChangeAspect="1" noMove="1" noResize="1" noEditPoints="1" noAdjustHandles="1" noChangeArrowheads="1" noChangeShapeType="1" noTextEdit="1"/>
              </p:cNvSpPr>
              <p:nvPr/>
            </p:nvSpPr>
            <p:spPr>
              <a:xfrm>
                <a:off x="9047205" y="2854221"/>
                <a:ext cx="1586570" cy="646331"/>
              </a:xfrm>
              <a:prstGeom prst="rect">
                <a:avLst/>
              </a:prstGeom>
              <a:blipFill>
                <a:blip r:embed="rId6"/>
                <a:stretch>
                  <a:fillRect l="-13077" t="-24528" b="-100943"/>
                </a:stretch>
              </a:blipFill>
            </p:spPr>
            <p:txBody>
              <a:bodyPr/>
              <a:lstStyle/>
              <a:p>
                <a:r>
                  <a:rPr lang="en-US">
                    <a:noFill/>
                  </a:rPr>
                  <a:t> </a:t>
                </a:r>
              </a:p>
            </p:txBody>
          </p:sp>
        </mc:Fallback>
      </mc:AlternateContent>
    </p:spTree>
    <p:extLst>
      <p:ext uri="{BB962C8B-B14F-4D97-AF65-F5344CB8AC3E}">
        <p14:creationId xmlns:p14="http://schemas.microsoft.com/office/powerpoint/2010/main" val="38357554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a:extLst>
              <a:ext uri="{FF2B5EF4-FFF2-40B4-BE49-F238E27FC236}">
                <a16:creationId xmlns:a16="http://schemas.microsoft.com/office/drawing/2014/main" id="{C46399F7-0398-4E42-A869-98CD8F8C1AF0}"/>
              </a:ext>
            </a:extLst>
          </p:cNvPr>
          <p:cNvPicPr/>
          <p:nvPr/>
        </p:nvPicPr>
        <p:blipFill>
          <a:blip r:embed="rId2">
            <a:extLst>
              <a:ext uri="{28A0092B-C50C-407E-A947-70E740481C1C}">
                <a14:useLocalDpi xmlns:a14="http://schemas.microsoft.com/office/drawing/2010/main" val="0"/>
              </a:ext>
            </a:extLst>
          </a:blip>
          <a:srcRect/>
          <a:stretch/>
        </p:blipFill>
        <p:spPr>
          <a:xfrm>
            <a:off x="2673651" y="538629"/>
            <a:ext cx="6844697" cy="5133522"/>
          </a:xfrm>
          <a:prstGeom prst="rect">
            <a:avLst/>
          </a:prstGeom>
        </p:spPr>
      </p:pic>
      <p:sp>
        <p:nvSpPr>
          <p:cNvPr id="4" name="TextovéPole 3">
            <a:extLst>
              <a:ext uri="{FF2B5EF4-FFF2-40B4-BE49-F238E27FC236}">
                <a16:creationId xmlns:a16="http://schemas.microsoft.com/office/drawing/2014/main" id="{12C985A5-453D-42F6-BD75-7EAFD0A42938}"/>
              </a:ext>
            </a:extLst>
          </p:cNvPr>
          <p:cNvSpPr txBox="1"/>
          <p:nvPr/>
        </p:nvSpPr>
        <p:spPr>
          <a:xfrm>
            <a:off x="0" y="6485860"/>
            <a:ext cx="12192000" cy="369332"/>
          </a:xfrm>
          <a:prstGeom prst="rect">
            <a:avLst/>
          </a:prstGeom>
          <a:noFill/>
        </p:spPr>
        <p:txBody>
          <a:bodyPr wrap="square" rtlCol="0">
            <a:spAutoFit/>
          </a:bodyPr>
          <a:lstStyle/>
          <a:p>
            <a:pPr algn="ctr"/>
            <a:r>
              <a:rPr lang="en-US" dirty="0">
                <a:solidFill>
                  <a:schemeClr val="tx1">
                    <a:lumMod val="50000"/>
                    <a:lumOff val="50000"/>
                  </a:schemeClr>
                </a:solidFill>
                <a:latin typeface="Corbel" panose="020B0503020204020204" pitchFamily="34" charset="0"/>
              </a:rPr>
              <a:t>LUND UNIVERSITY</a:t>
            </a:r>
            <a:r>
              <a:rPr lang="cs-CZ" dirty="0">
                <a:solidFill>
                  <a:schemeClr val="tx1">
                    <a:lumMod val="50000"/>
                    <a:lumOff val="50000"/>
                  </a:schemeClr>
                </a:solidFill>
                <a:latin typeface="Corbel" panose="020B0503020204020204" pitchFamily="34" charset="0"/>
              </a:rPr>
              <a:t>, </a:t>
            </a:r>
            <a:r>
              <a:rPr lang="en-US" dirty="0">
                <a:solidFill>
                  <a:schemeClr val="tx1">
                    <a:lumMod val="50000"/>
                    <a:lumOff val="50000"/>
                  </a:schemeClr>
                </a:solidFill>
                <a:latin typeface="Corbel" panose="020B0503020204020204" pitchFamily="34" charset="0"/>
              </a:rPr>
              <a:t>Department of Mechanical Engineering Sciences</a:t>
            </a:r>
            <a:r>
              <a:rPr lang="cs-CZ" dirty="0">
                <a:solidFill>
                  <a:schemeClr val="tx1">
                    <a:lumMod val="50000"/>
                    <a:lumOff val="50000"/>
                  </a:schemeClr>
                </a:solidFill>
                <a:latin typeface="Corbel" panose="020B0503020204020204" pitchFamily="34" charset="0"/>
              </a:rPr>
              <a:t>, </a:t>
            </a:r>
            <a:r>
              <a:rPr lang="en-US" dirty="0">
                <a:solidFill>
                  <a:schemeClr val="tx1">
                    <a:lumMod val="50000"/>
                    <a:lumOff val="50000"/>
                  </a:schemeClr>
                </a:solidFill>
                <a:latin typeface="Corbel" panose="020B0503020204020204" pitchFamily="34" charset="0"/>
              </a:rPr>
              <a:t>September</a:t>
            </a:r>
            <a:r>
              <a:rPr lang="cs-CZ" dirty="0">
                <a:solidFill>
                  <a:schemeClr val="tx1">
                    <a:lumMod val="50000"/>
                    <a:lumOff val="50000"/>
                  </a:schemeClr>
                </a:solidFill>
                <a:latin typeface="Corbel" panose="020B0503020204020204" pitchFamily="34" charset="0"/>
              </a:rPr>
              <a:t> 2024</a:t>
            </a:r>
            <a:endParaRPr lang="en-US" dirty="0">
              <a:solidFill>
                <a:schemeClr val="tx1">
                  <a:lumMod val="50000"/>
                  <a:lumOff val="50000"/>
                </a:schemeClr>
              </a:solidFill>
              <a:latin typeface="Corbel" panose="020B0503020204020204" pitchFamily="34" charset="0"/>
            </a:endParaRPr>
          </a:p>
        </p:txBody>
      </p:sp>
      <p:pic>
        <p:nvPicPr>
          <p:cNvPr id="5" name="Picture 4">
            <a:extLst>
              <a:ext uri="{FF2B5EF4-FFF2-40B4-BE49-F238E27FC236}">
                <a16:creationId xmlns:a16="http://schemas.microsoft.com/office/drawing/2014/main" id="{33641377-FBF7-44D7-8F7C-E8F5F81E27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11008924" y="176186"/>
            <a:ext cx="922424" cy="9263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6A8C07B1-6C16-4D4C-A424-04644FD77A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260652" y="408882"/>
            <a:ext cx="1348477" cy="460959"/>
          </a:xfrm>
          <a:prstGeom prst="rect">
            <a:avLst/>
          </a:prstGeom>
          <a:noFill/>
          <a:ln w="9525">
            <a:noFill/>
            <a:miter lim="800000"/>
            <a:headEnd/>
            <a:tailEnd/>
          </a:ln>
        </p:spPr>
      </p:pic>
      <p:sp>
        <p:nvSpPr>
          <p:cNvPr id="13" name="TextovéPole 12">
            <a:extLst>
              <a:ext uri="{FF2B5EF4-FFF2-40B4-BE49-F238E27FC236}">
                <a16:creationId xmlns:a16="http://schemas.microsoft.com/office/drawing/2014/main" id="{2CD2C8EF-3B46-4C1F-B89D-B04AB5E726D0}"/>
              </a:ext>
            </a:extLst>
          </p:cNvPr>
          <p:cNvSpPr txBox="1"/>
          <p:nvPr/>
        </p:nvSpPr>
        <p:spPr>
          <a:xfrm>
            <a:off x="0" y="579316"/>
            <a:ext cx="12192000" cy="523220"/>
          </a:xfrm>
          <a:prstGeom prst="rect">
            <a:avLst/>
          </a:prstGeom>
          <a:noFill/>
        </p:spPr>
        <p:txBody>
          <a:bodyPr wrap="square">
            <a:spAutoFit/>
          </a:bodyPr>
          <a:lstStyle/>
          <a:p>
            <a:pPr algn="ctr"/>
            <a:r>
              <a:rPr lang="en-US" sz="2800" b="1" dirty="0">
                <a:latin typeface="Corbel" panose="020B0503020204020204" pitchFamily="34" charset="0"/>
              </a:rPr>
              <a:t>Composite solution, mode II loading</a:t>
            </a:r>
          </a:p>
        </p:txBody>
      </p:sp>
      <mc:AlternateContent xmlns:mc="http://schemas.openxmlformats.org/markup-compatibility/2006" xmlns:a14="http://schemas.microsoft.com/office/drawing/2010/main">
        <mc:Choice Requires="a14">
          <p:sp>
            <p:nvSpPr>
              <p:cNvPr id="19" name="TextovéPole 18">
                <a:extLst>
                  <a:ext uri="{FF2B5EF4-FFF2-40B4-BE49-F238E27FC236}">
                    <a16:creationId xmlns:a16="http://schemas.microsoft.com/office/drawing/2014/main" id="{548C6A3D-6438-4B94-89AB-86427135F91E}"/>
                  </a:ext>
                </a:extLst>
              </p:cNvPr>
              <p:cNvSpPr txBox="1"/>
              <p:nvPr/>
            </p:nvSpPr>
            <p:spPr>
              <a:xfrm>
                <a:off x="0" y="5672152"/>
                <a:ext cx="12192000" cy="369332"/>
              </a:xfrm>
              <a:prstGeom prst="rect">
                <a:avLst/>
              </a:prstGeom>
              <a:noFill/>
            </p:spPr>
            <p:txBody>
              <a:bodyPr wrap="square">
                <a:spAutoFit/>
              </a:bodyPr>
              <a:lstStyle/>
              <a:p>
                <a:pPr algn="ctr"/>
                <a:r>
                  <a:rPr lang="en-GB" dirty="0"/>
                  <a:t>The displacement </a:t>
                </a:r>
                <a14:m>
                  <m:oMath xmlns:m="http://schemas.openxmlformats.org/officeDocument/2006/math">
                    <m:sSub>
                      <m:sSubPr>
                        <m:ctrlPr>
                          <a:rPr lang="en-US" i="1">
                            <a:latin typeface="Cambria Math" panose="02040503050406030204" pitchFamily="18" charset="0"/>
                          </a:rPr>
                        </m:ctrlPr>
                      </m:sSubPr>
                      <m:e>
                        <m:r>
                          <a:rPr lang="en-GB" i="1">
                            <a:latin typeface="Cambria Math" panose="02040503050406030204" pitchFamily="18" charset="0"/>
                          </a:rPr>
                          <m:t>𝑢</m:t>
                        </m:r>
                      </m:e>
                      <m:sub>
                        <m:r>
                          <a:rPr lang="en-GB" i="1">
                            <a:latin typeface="Cambria Math" panose="02040503050406030204" pitchFamily="18" charset="0"/>
                          </a:rPr>
                          <m:t>𝑥</m:t>
                        </m:r>
                      </m:sub>
                    </m:sSub>
                  </m:oMath>
                </a14:m>
                <a:r>
                  <a:rPr lang="en-GB" dirty="0"/>
                  <a:t> of the crack faces under mode II loading for </a:t>
                </a:r>
                <a14:m>
                  <m:oMath xmlns:m="http://schemas.openxmlformats.org/officeDocument/2006/math">
                    <m:r>
                      <a:rPr lang="en-GB" i="1">
                        <a:latin typeface="Cambria Math" panose="02040503050406030204" pitchFamily="18" charset="0"/>
                      </a:rPr>
                      <m:t>𝜈</m:t>
                    </m:r>
                    <m:r>
                      <a:rPr lang="en-GB" i="1">
                        <a:latin typeface="Cambria Math" panose="02040503050406030204" pitchFamily="18" charset="0"/>
                      </a:rPr>
                      <m:t>=0.</m:t>
                    </m:r>
                  </m:oMath>
                </a14:m>
                <a:r>
                  <a:rPr lang="en-GB" dirty="0"/>
                  <a:t>3, </a:t>
                </a:r>
                <a14:m>
                  <m:oMath xmlns:m="http://schemas.openxmlformats.org/officeDocument/2006/math">
                    <m:r>
                      <a:rPr lang="en-GB" i="1">
                        <a:latin typeface="Cambria Math" panose="02040503050406030204" pitchFamily="18" charset="0"/>
                      </a:rPr>
                      <m:t>𝛼</m:t>
                    </m:r>
                    <m:r>
                      <a:rPr lang="en-GB" i="1">
                        <a:latin typeface="Cambria Math" panose="02040503050406030204" pitchFamily="18" charset="0"/>
                      </a:rPr>
                      <m:t>=0.1, 0.</m:t>
                    </m:r>
                    <m:r>
                      <a:rPr lang="en-US" b="0" i="1" smtClean="0">
                        <a:latin typeface="Cambria Math" panose="02040503050406030204" pitchFamily="18" charset="0"/>
                      </a:rPr>
                      <m:t>6</m:t>
                    </m:r>
                  </m:oMath>
                </a14:m>
                <a:r>
                  <a:rPr lang="en-GB" dirty="0"/>
                  <a:t> and </a:t>
                </a:r>
                <a14:m>
                  <m:oMath xmlns:m="http://schemas.openxmlformats.org/officeDocument/2006/math">
                    <m:r>
                      <a:rPr lang="en-GB" i="1">
                        <a:latin typeface="Cambria Math" panose="02040503050406030204" pitchFamily="18" charset="0"/>
                      </a:rPr>
                      <m:t>𝛽</m:t>
                    </m:r>
                    <m:r>
                      <a:rPr lang="en-GB" i="1">
                        <a:latin typeface="Cambria Math" panose="02040503050406030204" pitchFamily="18" charset="0"/>
                      </a:rPr>
                      <m:t>=0</m:t>
                    </m:r>
                  </m:oMath>
                </a14:m>
                <a:r>
                  <a:rPr lang="en-GB" dirty="0"/>
                  <a:t> </a:t>
                </a:r>
                <a:endParaRPr lang="en-US" dirty="0">
                  <a:latin typeface="Corbel" panose="020B0503020204020204" pitchFamily="34" charset="0"/>
                </a:endParaRPr>
              </a:p>
            </p:txBody>
          </p:sp>
        </mc:Choice>
        <mc:Fallback xmlns="">
          <p:sp>
            <p:nvSpPr>
              <p:cNvPr id="19" name="TextovéPole 18">
                <a:extLst>
                  <a:ext uri="{FF2B5EF4-FFF2-40B4-BE49-F238E27FC236}">
                    <a16:creationId xmlns:a16="http://schemas.microsoft.com/office/drawing/2014/main" id="{548C6A3D-6438-4B94-89AB-86427135F91E}"/>
                  </a:ext>
                </a:extLst>
              </p:cNvPr>
              <p:cNvSpPr txBox="1">
                <a:spLocks noRot="1" noChangeAspect="1" noMove="1" noResize="1" noEditPoints="1" noAdjustHandles="1" noChangeArrowheads="1" noChangeShapeType="1" noTextEdit="1"/>
              </p:cNvSpPr>
              <p:nvPr/>
            </p:nvSpPr>
            <p:spPr>
              <a:xfrm>
                <a:off x="0" y="5672152"/>
                <a:ext cx="12192000" cy="369332"/>
              </a:xfrm>
              <a:prstGeom prst="rect">
                <a:avLst/>
              </a:prstGeom>
              <a:blipFill>
                <a:blip r:embed="rId5"/>
                <a:stretch>
                  <a:fillRect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ovéPole 8">
                <a:extLst>
                  <a:ext uri="{FF2B5EF4-FFF2-40B4-BE49-F238E27FC236}">
                    <a16:creationId xmlns:a16="http://schemas.microsoft.com/office/drawing/2014/main" id="{C3E633C3-1195-44A2-A156-ADC07E5C17DD}"/>
                  </a:ext>
                </a:extLst>
              </p:cNvPr>
              <p:cNvSpPr txBox="1"/>
              <p:nvPr/>
            </p:nvSpPr>
            <p:spPr>
              <a:xfrm>
                <a:off x="9047205" y="2854221"/>
                <a:ext cx="1586570" cy="646331"/>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GB" sz="1800" i="1" smtClean="0">
                          <a:effectLst/>
                          <a:latin typeface="Cambria Math" panose="02040503050406030204" pitchFamily="18" charset="0"/>
                          <a:ea typeface="Times New Roman" panose="02020603050405020304" pitchFamily="18" charset="0"/>
                          <a:cs typeface="Times New Roman" panose="02020603050405020304" pitchFamily="18" charset="0"/>
                        </a:rPr>
                        <m:t>𝛿</m:t>
                      </m:r>
                      <m:r>
                        <a:rPr lang="en-GB" sz="1800" i="1" smtClean="0">
                          <a:effectLst/>
                          <a:latin typeface="Cambria Math" panose="02040503050406030204" pitchFamily="18" charset="0"/>
                          <a:ea typeface="Times New Roman" panose="02020603050405020304" pitchFamily="18" charset="0"/>
                          <a:cs typeface="Times New Roman" panose="02020603050405020304" pitchFamily="18" charset="0"/>
                        </a:rPr>
                        <m:t>=0.01</m:t>
                      </m:r>
                    </m:oMath>
                  </m:oMathPara>
                </a14:m>
                <a:endParaRPr lang="en-US" sz="1800" i="1" dirty="0">
                  <a:effectLst/>
                  <a:latin typeface="Cambria Math" panose="02040503050406030204" pitchFamily="18" charset="0"/>
                  <a:ea typeface="Times New Roman" panose="02020603050405020304" pitchFamily="18"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f>
                        <m:fPr>
                          <m:type m:val="lin"/>
                          <m:ctrlPr>
                            <a:rPr lang="en-US" i="1">
                              <a:effectLst/>
                              <a:latin typeface="Cambria Math" panose="02040503050406030204" pitchFamily="18" charset="0"/>
                              <a:ea typeface="Times New Roman" panose="02020603050405020304" pitchFamily="18" charset="0"/>
                            </a:rPr>
                          </m:ctrlPr>
                        </m:fPr>
                        <m:num>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𝜖</m:t>
                          </m:r>
                        </m:num>
                        <m:den>
                          <m:sSub>
                            <m:sSubPr>
                              <m:ctrlPr>
                                <a:rPr lang="en-US" i="1">
                                  <a:effectLst/>
                                  <a:latin typeface="Cambria Math" panose="02040503050406030204" pitchFamily="18" charset="0"/>
                                  <a:ea typeface="Times New Roman" panose="02020603050405020304" pitchFamily="18" charset="0"/>
                                </a:rPr>
                              </m:ctrlPr>
                            </m:sSubPr>
                            <m:e>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𝜖</m:t>
                              </m:r>
                            </m:e>
                            <m:sub>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0</m:t>
                              </m:r>
                            </m:sub>
                          </m:sSub>
                        </m:den>
                      </m:f>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=1000</m:t>
                      </m:r>
                    </m:oMath>
                  </m:oMathPara>
                </a14:m>
                <a:endParaRPr lang="en-US" dirty="0"/>
              </a:p>
            </p:txBody>
          </p:sp>
        </mc:Choice>
        <mc:Fallback xmlns="">
          <p:sp>
            <p:nvSpPr>
              <p:cNvPr id="9" name="TextovéPole 8">
                <a:extLst>
                  <a:ext uri="{FF2B5EF4-FFF2-40B4-BE49-F238E27FC236}">
                    <a16:creationId xmlns:a16="http://schemas.microsoft.com/office/drawing/2014/main" id="{C3E633C3-1195-44A2-A156-ADC07E5C17DD}"/>
                  </a:ext>
                </a:extLst>
              </p:cNvPr>
              <p:cNvSpPr txBox="1">
                <a:spLocks noRot="1" noChangeAspect="1" noMove="1" noResize="1" noEditPoints="1" noAdjustHandles="1" noChangeArrowheads="1" noChangeShapeType="1" noTextEdit="1"/>
              </p:cNvSpPr>
              <p:nvPr/>
            </p:nvSpPr>
            <p:spPr>
              <a:xfrm>
                <a:off x="9047205" y="2854221"/>
                <a:ext cx="1586570" cy="646331"/>
              </a:xfrm>
              <a:prstGeom prst="rect">
                <a:avLst/>
              </a:prstGeom>
              <a:blipFill>
                <a:blip r:embed="rId6"/>
                <a:stretch>
                  <a:fillRect l="-13077" t="-24528" b="-100943"/>
                </a:stretch>
              </a:blipFill>
            </p:spPr>
            <p:txBody>
              <a:bodyPr/>
              <a:lstStyle/>
              <a:p>
                <a:r>
                  <a:rPr lang="en-US">
                    <a:noFill/>
                  </a:rPr>
                  <a:t> </a:t>
                </a:r>
              </a:p>
            </p:txBody>
          </p:sp>
        </mc:Fallback>
      </mc:AlternateContent>
    </p:spTree>
    <p:extLst>
      <p:ext uri="{BB962C8B-B14F-4D97-AF65-F5344CB8AC3E}">
        <p14:creationId xmlns:p14="http://schemas.microsoft.com/office/powerpoint/2010/main" val="30386588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brázek 9">
            <a:extLst>
              <a:ext uri="{FF2B5EF4-FFF2-40B4-BE49-F238E27FC236}">
                <a16:creationId xmlns:a16="http://schemas.microsoft.com/office/drawing/2014/main" id="{CBB659B4-FA1E-44C1-9CF8-BFB1D66D9691}"/>
              </a:ext>
            </a:extLst>
          </p:cNvPr>
          <p:cNvPicPr/>
          <p:nvPr/>
        </p:nvPicPr>
        <p:blipFill>
          <a:blip r:embed="rId2">
            <a:extLst>
              <a:ext uri="{28A0092B-C50C-407E-A947-70E740481C1C}">
                <a14:useLocalDpi xmlns:a14="http://schemas.microsoft.com/office/drawing/2010/main" val="0"/>
              </a:ext>
            </a:extLst>
          </a:blip>
          <a:srcRect/>
          <a:stretch/>
        </p:blipFill>
        <p:spPr>
          <a:xfrm>
            <a:off x="2644140" y="639361"/>
            <a:ext cx="6903720" cy="5177790"/>
          </a:xfrm>
          <a:prstGeom prst="rect">
            <a:avLst/>
          </a:prstGeom>
        </p:spPr>
      </p:pic>
      <p:sp>
        <p:nvSpPr>
          <p:cNvPr id="4" name="TextovéPole 3">
            <a:extLst>
              <a:ext uri="{FF2B5EF4-FFF2-40B4-BE49-F238E27FC236}">
                <a16:creationId xmlns:a16="http://schemas.microsoft.com/office/drawing/2014/main" id="{12C985A5-453D-42F6-BD75-7EAFD0A42938}"/>
              </a:ext>
            </a:extLst>
          </p:cNvPr>
          <p:cNvSpPr txBox="1"/>
          <p:nvPr/>
        </p:nvSpPr>
        <p:spPr>
          <a:xfrm>
            <a:off x="0" y="6485860"/>
            <a:ext cx="12192000" cy="369332"/>
          </a:xfrm>
          <a:prstGeom prst="rect">
            <a:avLst/>
          </a:prstGeom>
          <a:noFill/>
        </p:spPr>
        <p:txBody>
          <a:bodyPr wrap="square" rtlCol="0">
            <a:spAutoFit/>
          </a:bodyPr>
          <a:lstStyle/>
          <a:p>
            <a:pPr algn="ctr"/>
            <a:r>
              <a:rPr lang="en-US" dirty="0">
                <a:solidFill>
                  <a:schemeClr val="tx1">
                    <a:lumMod val="50000"/>
                    <a:lumOff val="50000"/>
                  </a:schemeClr>
                </a:solidFill>
                <a:latin typeface="Corbel" panose="020B0503020204020204" pitchFamily="34" charset="0"/>
              </a:rPr>
              <a:t>LUND UNIVERSITY</a:t>
            </a:r>
            <a:r>
              <a:rPr lang="cs-CZ" dirty="0">
                <a:solidFill>
                  <a:schemeClr val="tx1">
                    <a:lumMod val="50000"/>
                    <a:lumOff val="50000"/>
                  </a:schemeClr>
                </a:solidFill>
                <a:latin typeface="Corbel" panose="020B0503020204020204" pitchFamily="34" charset="0"/>
              </a:rPr>
              <a:t>, </a:t>
            </a:r>
            <a:r>
              <a:rPr lang="en-US" dirty="0">
                <a:solidFill>
                  <a:schemeClr val="tx1">
                    <a:lumMod val="50000"/>
                    <a:lumOff val="50000"/>
                  </a:schemeClr>
                </a:solidFill>
                <a:latin typeface="Corbel" panose="020B0503020204020204" pitchFamily="34" charset="0"/>
              </a:rPr>
              <a:t>Department of Mechanical Engineering Sciences</a:t>
            </a:r>
            <a:r>
              <a:rPr lang="cs-CZ" dirty="0">
                <a:solidFill>
                  <a:schemeClr val="tx1">
                    <a:lumMod val="50000"/>
                    <a:lumOff val="50000"/>
                  </a:schemeClr>
                </a:solidFill>
                <a:latin typeface="Corbel" panose="020B0503020204020204" pitchFamily="34" charset="0"/>
              </a:rPr>
              <a:t>, </a:t>
            </a:r>
            <a:r>
              <a:rPr lang="en-US" dirty="0">
                <a:solidFill>
                  <a:schemeClr val="tx1">
                    <a:lumMod val="50000"/>
                    <a:lumOff val="50000"/>
                  </a:schemeClr>
                </a:solidFill>
                <a:latin typeface="Corbel" panose="020B0503020204020204" pitchFamily="34" charset="0"/>
              </a:rPr>
              <a:t>September</a:t>
            </a:r>
            <a:r>
              <a:rPr lang="cs-CZ" dirty="0">
                <a:solidFill>
                  <a:schemeClr val="tx1">
                    <a:lumMod val="50000"/>
                    <a:lumOff val="50000"/>
                  </a:schemeClr>
                </a:solidFill>
                <a:latin typeface="Corbel" panose="020B0503020204020204" pitchFamily="34" charset="0"/>
              </a:rPr>
              <a:t> 2024</a:t>
            </a:r>
            <a:endParaRPr lang="en-US" dirty="0">
              <a:solidFill>
                <a:schemeClr val="tx1">
                  <a:lumMod val="50000"/>
                  <a:lumOff val="50000"/>
                </a:schemeClr>
              </a:solidFill>
              <a:latin typeface="Corbel" panose="020B0503020204020204" pitchFamily="34" charset="0"/>
            </a:endParaRPr>
          </a:p>
        </p:txBody>
      </p:sp>
      <p:pic>
        <p:nvPicPr>
          <p:cNvPr id="5" name="Picture 4">
            <a:extLst>
              <a:ext uri="{FF2B5EF4-FFF2-40B4-BE49-F238E27FC236}">
                <a16:creationId xmlns:a16="http://schemas.microsoft.com/office/drawing/2014/main" id="{33641377-FBF7-44D7-8F7C-E8F5F81E27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11008924" y="176186"/>
            <a:ext cx="922424" cy="9263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6A8C07B1-6C16-4D4C-A424-04644FD77A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260652" y="408882"/>
            <a:ext cx="1348477" cy="460959"/>
          </a:xfrm>
          <a:prstGeom prst="rect">
            <a:avLst/>
          </a:prstGeom>
          <a:noFill/>
          <a:ln w="9525">
            <a:noFill/>
            <a:miter lim="800000"/>
            <a:headEnd/>
            <a:tailEnd/>
          </a:ln>
        </p:spPr>
      </p:pic>
      <p:sp>
        <p:nvSpPr>
          <p:cNvPr id="13" name="TextovéPole 12">
            <a:extLst>
              <a:ext uri="{FF2B5EF4-FFF2-40B4-BE49-F238E27FC236}">
                <a16:creationId xmlns:a16="http://schemas.microsoft.com/office/drawing/2014/main" id="{2CD2C8EF-3B46-4C1F-B89D-B04AB5E726D0}"/>
              </a:ext>
            </a:extLst>
          </p:cNvPr>
          <p:cNvSpPr txBox="1"/>
          <p:nvPr/>
        </p:nvSpPr>
        <p:spPr>
          <a:xfrm>
            <a:off x="0" y="579316"/>
            <a:ext cx="12192000" cy="523220"/>
          </a:xfrm>
          <a:prstGeom prst="rect">
            <a:avLst/>
          </a:prstGeom>
          <a:noFill/>
        </p:spPr>
        <p:txBody>
          <a:bodyPr wrap="square">
            <a:spAutoFit/>
          </a:bodyPr>
          <a:lstStyle/>
          <a:p>
            <a:pPr algn="ctr"/>
            <a:r>
              <a:rPr lang="en-US" sz="2800" b="1" dirty="0">
                <a:latin typeface="Corbel" panose="020B0503020204020204" pitchFamily="34" charset="0"/>
              </a:rPr>
              <a:t>Composite solution, mode II loading</a:t>
            </a:r>
          </a:p>
        </p:txBody>
      </p:sp>
      <mc:AlternateContent xmlns:mc="http://schemas.openxmlformats.org/markup-compatibility/2006" xmlns:a14="http://schemas.microsoft.com/office/drawing/2010/main">
        <mc:Choice Requires="a14">
          <p:sp>
            <p:nvSpPr>
              <p:cNvPr id="19" name="TextovéPole 18">
                <a:extLst>
                  <a:ext uri="{FF2B5EF4-FFF2-40B4-BE49-F238E27FC236}">
                    <a16:creationId xmlns:a16="http://schemas.microsoft.com/office/drawing/2014/main" id="{548C6A3D-6438-4B94-89AB-86427135F91E}"/>
                  </a:ext>
                </a:extLst>
              </p:cNvPr>
              <p:cNvSpPr txBox="1"/>
              <p:nvPr/>
            </p:nvSpPr>
            <p:spPr>
              <a:xfrm>
                <a:off x="0" y="5672152"/>
                <a:ext cx="12192000" cy="398699"/>
              </a:xfrm>
              <a:prstGeom prst="rect">
                <a:avLst/>
              </a:prstGeom>
              <a:noFill/>
            </p:spPr>
            <p:txBody>
              <a:bodyPr wrap="square">
                <a:spAutoFit/>
              </a:bodyPr>
              <a:lstStyle/>
              <a:p>
                <a:pPr algn="ctr"/>
                <a:r>
                  <a:rPr lang="en-GB" dirty="0"/>
                  <a:t>The auxiliary force traction </a:t>
                </a:r>
                <a14:m>
                  <m:oMath xmlns:m="http://schemas.openxmlformats.org/officeDocument/2006/math">
                    <m:sSubSup>
                      <m:sSubSupPr>
                        <m:ctrlPr>
                          <a:rPr lang="en-US" i="1">
                            <a:latin typeface="Cambria Math" panose="02040503050406030204" pitchFamily="18" charset="0"/>
                          </a:rPr>
                        </m:ctrlPr>
                      </m:sSubSupPr>
                      <m:e>
                        <m:r>
                          <a:rPr lang="en-GB" i="1">
                            <a:latin typeface="Cambria Math" panose="02040503050406030204" pitchFamily="18" charset="0"/>
                          </a:rPr>
                          <m:t>𝑡</m:t>
                        </m:r>
                      </m:e>
                      <m:sub>
                        <m:r>
                          <a:rPr lang="en-GB" i="1">
                            <a:latin typeface="Cambria Math" panose="02040503050406030204" pitchFamily="18" charset="0"/>
                          </a:rPr>
                          <m:t>𝑥</m:t>
                        </m:r>
                      </m:sub>
                      <m:sup>
                        <m:r>
                          <a:rPr lang="en-GB" i="1">
                            <a:latin typeface="Cambria Math" panose="02040503050406030204" pitchFamily="18" charset="0"/>
                          </a:rPr>
                          <m:t>𝑖𝑛</m:t>
                        </m:r>
                        <m:r>
                          <a:rPr lang="en-GB" i="1">
                            <a:latin typeface="Cambria Math" panose="02040503050406030204" pitchFamily="18" charset="0"/>
                          </a:rPr>
                          <m:t>,</m:t>
                        </m:r>
                        <m:r>
                          <a:rPr lang="en-GB" i="1">
                            <a:latin typeface="Cambria Math" panose="02040503050406030204" pitchFamily="18" charset="0"/>
                          </a:rPr>
                          <m:t>𝐼𝐼</m:t>
                        </m:r>
                      </m:sup>
                    </m:sSubSup>
                  </m:oMath>
                </a14:m>
                <a:r>
                  <a:rPr lang="en-GB" dirty="0"/>
                  <a:t> ahead of the crack tip under the mode II loading for </a:t>
                </a:r>
                <a14:m>
                  <m:oMath xmlns:m="http://schemas.openxmlformats.org/officeDocument/2006/math">
                    <m:r>
                      <a:rPr lang="en-GB" i="1">
                        <a:latin typeface="Cambria Math" panose="02040503050406030204" pitchFamily="18" charset="0"/>
                      </a:rPr>
                      <m:t>𝜈</m:t>
                    </m:r>
                    <m:r>
                      <a:rPr lang="en-GB" i="1">
                        <a:latin typeface="Cambria Math" panose="02040503050406030204" pitchFamily="18" charset="0"/>
                      </a:rPr>
                      <m:t>=0.3</m:t>
                    </m:r>
                  </m:oMath>
                </a14:m>
                <a:r>
                  <a:rPr lang="en-US" dirty="0">
                    <a:latin typeface="Corbel" panose="020B0503020204020204" pitchFamily="34" charset="0"/>
                  </a:rPr>
                  <a:t>, </a:t>
                </a:r>
                <a14:m>
                  <m:oMath xmlns:m="http://schemas.openxmlformats.org/officeDocument/2006/math">
                    <m:r>
                      <a:rPr lang="en-GB" i="1" smtClean="0">
                        <a:latin typeface="Cambria Math" panose="02040503050406030204" pitchFamily="18" charset="0"/>
                      </a:rPr>
                      <m:t>𝛼</m:t>
                    </m:r>
                    <m:r>
                      <a:rPr lang="en-GB" i="1" smtClean="0">
                        <a:latin typeface="Cambria Math" panose="02040503050406030204" pitchFamily="18" charset="0"/>
                      </a:rPr>
                      <m:t>=0</m:t>
                    </m:r>
                  </m:oMath>
                </a14:m>
                <a:r>
                  <a:rPr lang="en-US" dirty="0">
                    <a:latin typeface="Corbel" panose="020B0503020204020204" pitchFamily="34" charset="0"/>
                  </a:rPr>
                  <a:t> and</a:t>
                </a:r>
                <a14:m>
                  <m:oMath xmlns:m="http://schemas.openxmlformats.org/officeDocument/2006/math">
                    <m:r>
                      <a:rPr lang="en-US" b="0" i="0" smtClean="0">
                        <a:latin typeface="Cambria Math" panose="02040503050406030204" pitchFamily="18" charset="0"/>
                      </a:rPr>
                      <m:t> </m:t>
                    </m:r>
                    <m:r>
                      <a:rPr lang="en-GB" i="1">
                        <a:latin typeface="Cambria Math" panose="02040503050406030204" pitchFamily="18" charset="0"/>
                      </a:rPr>
                      <m:t>𝛽</m:t>
                    </m:r>
                    <m:r>
                      <a:rPr lang="en-GB" i="1">
                        <a:latin typeface="Cambria Math" panose="02040503050406030204" pitchFamily="18" charset="0"/>
                      </a:rPr>
                      <m:t>=1, 2</m:t>
                    </m:r>
                  </m:oMath>
                </a14:m>
                <a:endParaRPr lang="en-US" dirty="0">
                  <a:latin typeface="Corbel" panose="020B0503020204020204" pitchFamily="34" charset="0"/>
                </a:endParaRPr>
              </a:p>
            </p:txBody>
          </p:sp>
        </mc:Choice>
        <mc:Fallback xmlns="">
          <p:sp>
            <p:nvSpPr>
              <p:cNvPr id="19" name="TextovéPole 18">
                <a:extLst>
                  <a:ext uri="{FF2B5EF4-FFF2-40B4-BE49-F238E27FC236}">
                    <a16:creationId xmlns:a16="http://schemas.microsoft.com/office/drawing/2014/main" id="{548C6A3D-6438-4B94-89AB-86427135F91E}"/>
                  </a:ext>
                </a:extLst>
              </p:cNvPr>
              <p:cNvSpPr txBox="1">
                <a:spLocks noRot="1" noChangeAspect="1" noMove="1" noResize="1" noEditPoints="1" noAdjustHandles="1" noChangeArrowheads="1" noChangeShapeType="1" noTextEdit="1"/>
              </p:cNvSpPr>
              <p:nvPr/>
            </p:nvSpPr>
            <p:spPr>
              <a:xfrm>
                <a:off x="0" y="5672152"/>
                <a:ext cx="12192000" cy="398699"/>
              </a:xfrm>
              <a:prstGeom prst="rect">
                <a:avLst/>
              </a:prstGeom>
              <a:blipFill>
                <a:blip r:embed="rId5"/>
                <a:stretch>
                  <a:fillRect b="-227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ovéPole 10">
                <a:extLst>
                  <a:ext uri="{FF2B5EF4-FFF2-40B4-BE49-F238E27FC236}">
                    <a16:creationId xmlns:a16="http://schemas.microsoft.com/office/drawing/2014/main" id="{C75BA2A1-8766-4344-86AD-7EBCB2D3CC45}"/>
                  </a:ext>
                </a:extLst>
              </p:cNvPr>
              <p:cNvSpPr txBox="1"/>
              <p:nvPr/>
            </p:nvSpPr>
            <p:spPr>
              <a:xfrm>
                <a:off x="9047205" y="2854221"/>
                <a:ext cx="1586570" cy="646331"/>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GB" sz="1800" i="1" smtClean="0">
                          <a:effectLst/>
                          <a:latin typeface="Cambria Math" panose="02040503050406030204" pitchFamily="18" charset="0"/>
                          <a:ea typeface="Times New Roman" panose="02020603050405020304" pitchFamily="18" charset="0"/>
                          <a:cs typeface="Times New Roman" panose="02020603050405020304" pitchFamily="18" charset="0"/>
                        </a:rPr>
                        <m:t>𝛿</m:t>
                      </m:r>
                      <m:r>
                        <a:rPr lang="en-GB" sz="1800" i="1" smtClean="0">
                          <a:effectLst/>
                          <a:latin typeface="Cambria Math" panose="02040503050406030204" pitchFamily="18" charset="0"/>
                          <a:ea typeface="Times New Roman" panose="02020603050405020304" pitchFamily="18" charset="0"/>
                          <a:cs typeface="Times New Roman" panose="02020603050405020304" pitchFamily="18" charset="0"/>
                        </a:rPr>
                        <m:t>=0.01</m:t>
                      </m:r>
                    </m:oMath>
                  </m:oMathPara>
                </a14:m>
                <a:endParaRPr lang="en-US" sz="1800" i="1" dirty="0">
                  <a:effectLst/>
                  <a:latin typeface="Cambria Math" panose="02040503050406030204" pitchFamily="18" charset="0"/>
                  <a:ea typeface="Times New Roman" panose="02020603050405020304" pitchFamily="18"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f>
                        <m:fPr>
                          <m:type m:val="lin"/>
                          <m:ctrlPr>
                            <a:rPr lang="en-US" i="1">
                              <a:effectLst/>
                              <a:latin typeface="Cambria Math" panose="02040503050406030204" pitchFamily="18" charset="0"/>
                              <a:ea typeface="Times New Roman" panose="02020603050405020304" pitchFamily="18" charset="0"/>
                            </a:rPr>
                          </m:ctrlPr>
                        </m:fPr>
                        <m:num>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𝜖</m:t>
                          </m:r>
                        </m:num>
                        <m:den>
                          <m:sSub>
                            <m:sSubPr>
                              <m:ctrlPr>
                                <a:rPr lang="en-US" i="1">
                                  <a:effectLst/>
                                  <a:latin typeface="Cambria Math" panose="02040503050406030204" pitchFamily="18" charset="0"/>
                                  <a:ea typeface="Times New Roman" panose="02020603050405020304" pitchFamily="18" charset="0"/>
                                </a:rPr>
                              </m:ctrlPr>
                            </m:sSubPr>
                            <m:e>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𝜖</m:t>
                              </m:r>
                            </m:e>
                            <m:sub>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0</m:t>
                              </m:r>
                            </m:sub>
                          </m:sSub>
                        </m:den>
                      </m:f>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=1000</m:t>
                      </m:r>
                    </m:oMath>
                  </m:oMathPara>
                </a14:m>
                <a:endParaRPr lang="en-US" dirty="0"/>
              </a:p>
            </p:txBody>
          </p:sp>
        </mc:Choice>
        <mc:Fallback xmlns="">
          <p:sp>
            <p:nvSpPr>
              <p:cNvPr id="11" name="TextovéPole 10">
                <a:extLst>
                  <a:ext uri="{FF2B5EF4-FFF2-40B4-BE49-F238E27FC236}">
                    <a16:creationId xmlns:a16="http://schemas.microsoft.com/office/drawing/2014/main" id="{C75BA2A1-8766-4344-86AD-7EBCB2D3CC45}"/>
                  </a:ext>
                </a:extLst>
              </p:cNvPr>
              <p:cNvSpPr txBox="1">
                <a:spLocks noRot="1" noChangeAspect="1" noMove="1" noResize="1" noEditPoints="1" noAdjustHandles="1" noChangeArrowheads="1" noChangeShapeType="1" noTextEdit="1"/>
              </p:cNvSpPr>
              <p:nvPr/>
            </p:nvSpPr>
            <p:spPr>
              <a:xfrm>
                <a:off x="9047205" y="2854221"/>
                <a:ext cx="1586570" cy="646331"/>
              </a:xfrm>
              <a:prstGeom prst="rect">
                <a:avLst/>
              </a:prstGeom>
              <a:blipFill>
                <a:blip r:embed="rId6"/>
                <a:stretch>
                  <a:fillRect l="-13077" t="-24528" b="-100943"/>
                </a:stretch>
              </a:blipFill>
            </p:spPr>
            <p:txBody>
              <a:bodyPr/>
              <a:lstStyle/>
              <a:p>
                <a:r>
                  <a:rPr lang="en-US">
                    <a:noFill/>
                  </a:rPr>
                  <a:t> </a:t>
                </a:r>
              </a:p>
            </p:txBody>
          </p:sp>
        </mc:Fallback>
      </mc:AlternateContent>
    </p:spTree>
    <p:extLst>
      <p:ext uri="{BB962C8B-B14F-4D97-AF65-F5344CB8AC3E}">
        <p14:creationId xmlns:p14="http://schemas.microsoft.com/office/powerpoint/2010/main" val="6809700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Obrázek 10">
            <a:extLst>
              <a:ext uri="{FF2B5EF4-FFF2-40B4-BE49-F238E27FC236}">
                <a16:creationId xmlns:a16="http://schemas.microsoft.com/office/drawing/2014/main" id="{CDB8F875-B1C9-4D5E-B4F1-0820581D0E87}"/>
              </a:ext>
            </a:extLst>
          </p:cNvPr>
          <p:cNvPicPr/>
          <p:nvPr/>
        </p:nvPicPr>
        <p:blipFill>
          <a:blip r:embed="rId2">
            <a:extLst>
              <a:ext uri="{28A0092B-C50C-407E-A947-70E740481C1C}">
                <a14:useLocalDpi xmlns:a14="http://schemas.microsoft.com/office/drawing/2010/main" val="0"/>
              </a:ext>
            </a:extLst>
          </a:blip>
          <a:srcRect/>
          <a:stretch/>
        </p:blipFill>
        <p:spPr>
          <a:xfrm>
            <a:off x="2611418" y="597730"/>
            <a:ext cx="6969162" cy="5226872"/>
          </a:xfrm>
          <a:prstGeom prst="rect">
            <a:avLst/>
          </a:prstGeom>
        </p:spPr>
      </p:pic>
      <p:sp>
        <p:nvSpPr>
          <p:cNvPr id="4" name="TextovéPole 3">
            <a:extLst>
              <a:ext uri="{FF2B5EF4-FFF2-40B4-BE49-F238E27FC236}">
                <a16:creationId xmlns:a16="http://schemas.microsoft.com/office/drawing/2014/main" id="{12C985A5-453D-42F6-BD75-7EAFD0A42938}"/>
              </a:ext>
            </a:extLst>
          </p:cNvPr>
          <p:cNvSpPr txBox="1"/>
          <p:nvPr/>
        </p:nvSpPr>
        <p:spPr>
          <a:xfrm>
            <a:off x="0" y="6485860"/>
            <a:ext cx="12192000" cy="369332"/>
          </a:xfrm>
          <a:prstGeom prst="rect">
            <a:avLst/>
          </a:prstGeom>
          <a:noFill/>
        </p:spPr>
        <p:txBody>
          <a:bodyPr wrap="square" rtlCol="0">
            <a:spAutoFit/>
          </a:bodyPr>
          <a:lstStyle/>
          <a:p>
            <a:pPr algn="ctr"/>
            <a:r>
              <a:rPr lang="en-US" dirty="0">
                <a:solidFill>
                  <a:schemeClr val="tx1">
                    <a:lumMod val="50000"/>
                    <a:lumOff val="50000"/>
                  </a:schemeClr>
                </a:solidFill>
                <a:latin typeface="Corbel" panose="020B0503020204020204" pitchFamily="34" charset="0"/>
              </a:rPr>
              <a:t>LUND UNIVERSITY</a:t>
            </a:r>
            <a:r>
              <a:rPr lang="cs-CZ" dirty="0">
                <a:solidFill>
                  <a:schemeClr val="tx1">
                    <a:lumMod val="50000"/>
                    <a:lumOff val="50000"/>
                  </a:schemeClr>
                </a:solidFill>
                <a:latin typeface="Corbel" panose="020B0503020204020204" pitchFamily="34" charset="0"/>
              </a:rPr>
              <a:t>, </a:t>
            </a:r>
            <a:r>
              <a:rPr lang="en-US" dirty="0">
                <a:solidFill>
                  <a:schemeClr val="tx1">
                    <a:lumMod val="50000"/>
                    <a:lumOff val="50000"/>
                  </a:schemeClr>
                </a:solidFill>
                <a:latin typeface="Corbel" panose="020B0503020204020204" pitchFamily="34" charset="0"/>
              </a:rPr>
              <a:t>Department of Mechanical Engineering Sciences</a:t>
            </a:r>
            <a:r>
              <a:rPr lang="cs-CZ" dirty="0">
                <a:solidFill>
                  <a:schemeClr val="tx1">
                    <a:lumMod val="50000"/>
                    <a:lumOff val="50000"/>
                  </a:schemeClr>
                </a:solidFill>
                <a:latin typeface="Corbel" panose="020B0503020204020204" pitchFamily="34" charset="0"/>
              </a:rPr>
              <a:t>, </a:t>
            </a:r>
            <a:r>
              <a:rPr lang="en-US" dirty="0">
                <a:solidFill>
                  <a:schemeClr val="tx1">
                    <a:lumMod val="50000"/>
                    <a:lumOff val="50000"/>
                  </a:schemeClr>
                </a:solidFill>
                <a:latin typeface="Corbel" panose="020B0503020204020204" pitchFamily="34" charset="0"/>
              </a:rPr>
              <a:t>September</a:t>
            </a:r>
            <a:r>
              <a:rPr lang="cs-CZ" dirty="0">
                <a:solidFill>
                  <a:schemeClr val="tx1">
                    <a:lumMod val="50000"/>
                    <a:lumOff val="50000"/>
                  </a:schemeClr>
                </a:solidFill>
                <a:latin typeface="Corbel" panose="020B0503020204020204" pitchFamily="34" charset="0"/>
              </a:rPr>
              <a:t> 2024</a:t>
            </a:r>
            <a:endParaRPr lang="en-US" dirty="0">
              <a:solidFill>
                <a:schemeClr val="tx1">
                  <a:lumMod val="50000"/>
                  <a:lumOff val="50000"/>
                </a:schemeClr>
              </a:solidFill>
              <a:latin typeface="Corbel" panose="020B0503020204020204" pitchFamily="34" charset="0"/>
            </a:endParaRPr>
          </a:p>
        </p:txBody>
      </p:sp>
      <p:pic>
        <p:nvPicPr>
          <p:cNvPr id="5" name="Picture 4">
            <a:extLst>
              <a:ext uri="{FF2B5EF4-FFF2-40B4-BE49-F238E27FC236}">
                <a16:creationId xmlns:a16="http://schemas.microsoft.com/office/drawing/2014/main" id="{33641377-FBF7-44D7-8F7C-E8F5F81E27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11008924" y="176186"/>
            <a:ext cx="922424" cy="9263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6A8C07B1-6C16-4D4C-A424-04644FD77A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260652" y="408882"/>
            <a:ext cx="1348477" cy="460959"/>
          </a:xfrm>
          <a:prstGeom prst="rect">
            <a:avLst/>
          </a:prstGeom>
          <a:noFill/>
          <a:ln w="9525">
            <a:noFill/>
            <a:miter lim="800000"/>
            <a:headEnd/>
            <a:tailEnd/>
          </a:ln>
        </p:spPr>
      </p:pic>
      <p:sp>
        <p:nvSpPr>
          <p:cNvPr id="13" name="TextovéPole 12">
            <a:extLst>
              <a:ext uri="{FF2B5EF4-FFF2-40B4-BE49-F238E27FC236}">
                <a16:creationId xmlns:a16="http://schemas.microsoft.com/office/drawing/2014/main" id="{2CD2C8EF-3B46-4C1F-B89D-B04AB5E726D0}"/>
              </a:ext>
            </a:extLst>
          </p:cNvPr>
          <p:cNvSpPr txBox="1"/>
          <p:nvPr/>
        </p:nvSpPr>
        <p:spPr>
          <a:xfrm>
            <a:off x="0" y="579316"/>
            <a:ext cx="12192000" cy="523220"/>
          </a:xfrm>
          <a:prstGeom prst="rect">
            <a:avLst/>
          </a:prstGeom>
          <a:noFill/>
        </p:spPr>
        <p:txBody>
          <a:bodyPr wrap="square">
            <a:spAutoFit/>
          </a:bodyPr>
          <a:lstStyle/>
          <a:p>
            <a:pPr algn="ctr"/>
            <a:r>
              <a:rPr lang="en-US" sz="2800" b="1" dirty="0">
                <a:latin typeface="Corbel" panose="020B0503020204020204" pitchFamily="34" charset="0"/>
              </a:rPr>
              <a:t>Composite solution, mode II loading</a:t>
            </a:r>
          </a:p>
        </p:txBody>
      </p:sp>
      <mc:AlternateContent xmlns:mc="http://schemas.openxmlformats.org/markup-compatibility/2006" xmlns:a14="http://schemas.microsoft.com/office/drawing/2010/main">
        <mc:Choice Requires="a14">
          <p:sp>
            <p:nvSpPr>
              <p:cNvPr id="19" name="TextovéPole 18">
                <a:extLst>
                  <a:ext uri="{FF2B5EF4-FFF2-40B4-BE49-F238E27FC236}">
                    <a16:creationId xmlns:a16="http://schemas.microsoft.com/office/drawing/2014/main" id="{548C6A3D-6438-4B94-89AB-86427135F91E}"/>
                  </a:ext>
                </a:extLst>
              </p:cNvPr>
              <p:cNvSpPr txBox="1"/>
              <p:nvPr/>
            </p:nvSpPr>
            <p:spPr>
              <a:xfrm>
                <a:off x="0" y="5705950"/>
                <a:ext cx="12192000" cy="394723"/>
              </a:xfrm>
              <a:prstGeom prst="rect">
                <a:avLst/>
              </a:prstGeom>
              <a:noFill/>
            </p:spPr>
            <p:txBody>
              <a:bodyPr wrap="square">
                <a:spAutoFit/>
              </a:bodyPr>
              <a:lstStyle/>
              <a:p>
                <a:pPr algn="ctr"/>
                <a:r>
                  <a:rPr lang="en-GB" dirty="0"/>
                  <a:t>The rotation </a:t>
                </a:r>
                <a14:m>
                  <m:oMath xmlns:m="http://schemas.openxmlformats.org/officeDocument/2006/math">
                    <m:r>
                      <a:rPr lang="en-GB" i="1">
                        <a:latin typeface="Cambria Math" panose="02040503050406030204" pitchFamily="18" charset="0"/>
                      </a:rPr>
                      <m:t>𝛺</m:t>
                    </m:r>
                    <m:r>
                      <a:rPr lang="en-GB" i="1">
                        <a:latin typeface="Cambria Math" panose="02040503050406030204" pitchFamily="18" charset="0"/>
                      </a:rPr>
                      <m:t>=</m:t>
                    </m:r>
                    <m:sSub>
                      <m:sSubPr>
                        <m:ctrlPr>
                          <a:rPr lang="en-US" i="1">
                            <a:latin typeface="Cambria Math" panose="02040503050406030204" pitchFamily="18" charset="0"/>
                          </a:rPr>
                        </m:ctrlPr>
                      </m:sSubPr>
                      <m:e>
                        <m:r>
                          <a:rPr lang="en-GB" i="1">
                            <a:latin typeface="Cambria Math" panose="02040503050406030204" pitchFamily="18" charset="0"/>
                          </a:rPr>
                          <m:t>𝜕</m:t>
                        </m:r>
                      </m:e>
                      <m:sub>
                        <m:r>
                          <a:rPr lang="en-GB" i="1">
                            <a:latin typeface="Cambria Math" panose="02040503050406030204" pitchFamily="18" charset="0"/>
                          </a:rPr>
                          <m:t>𝑥</m:t>
                        </m:r>
                      </m:sub>
                    </m:sSub>
                    <m:sSub>
                      <m:sSubPr>
                        <m:ctrlPr>
                          <a:rPr lang="en-US" i="1">
                            <a:latin typeface="Cambria Math" panose="02040503050406030204" pitchFamily="18" charset="0"/>
                          </a:rPr>
                        </m:ctrlPr>
                      </m:sSubPr>
                      <m:e>
                        <m:r>
                          <a:rPr lang="en-GB" i="1">
                            <a:latin typeface="Cambria Math" panose="02040503050406030204" pitchFamily="18" charset="0"/>
                          </a:rPr>
                          <m:t>𝑢</m:t>
                        </m:r>
                      </m:e>
                      <m:sub>
                        <m:r>
                          <a:rPr lang="en-GB" i="1">
                            <a:latin typeface="Cambria Math" panose="02040503050406030204" pitchFamily="18" charset="0"/>
                          </a:rPr>
                          <m:t>𝑦</m:t>
                        </m:r>
                      </m:sub>
                    </m:sSub>
                    <m:r>
                      <a:rPr lang="en-GB" i="1">
                        <a:latin typeface="Cambria Math" panose="02040503050406030204" pitchFamily="18" charset="0"/>
                      </a:rPr>
                      <m:t>−</m:t>
                    </m:r>
                    <m:sSub>
                      <m:sSubPr>
                        <m:ctrlPr>
                          <a:rPr lang="en-US" i="1">
                            <a:latin typeface="Cambria Math" panose="02040503050406030204" pitchFamily="18" charset="0"/>
                          </a:rPr>
                        </m:ctrlPr>
                      </m:sSubPr>
                      <m:e>
                        <m:r>
                          <a:rPr lang="en-GB" i="1">
                            <a:latin typeface="Cambria Math" panose="02040503050406030204" pitchFamily="18" charset="0"/>
                          </a:rPr>
                          <m:t>𝜕</m:t>
                        </m:r>
                      </m:e>
                      <m:sub>
                        <m:r>
                          <a:rPr lang="en-GB" i="1">
                            <a:latin typeface="Cambria Math" panose="02040503050406030204" pitchFamily="18" charset="0"/>
                          </a:rPr>
                          <m:t>𝑦</m:t>
                        </m:r>
                      </m:sub>
                    </m:sSub>
                    <m:sSub>
                      <m:sSubPr>
                        <m:ctrlPr>
                          <a:rPr lang="en-US" i="1">
                            <a:latin typeface="Cambria Math" panose="02040503050406030204" pitchFamily="18" charset="0"/>
                          </a:rPr>
                        </m:ctrlPr>
                      </m:sSubPr>
                      <m:e>
                        <m:r>
                          <a:rPr lang="en-GB" i="1">
                            <a:latin typeface="Cambria Math" panose="02040503050406030204" pitchFamily="18" charset="0"/>
                          </a:rPr>
                          <m:t>𝑢</m:t>
                        </m:r>
                      </m:e>
                      <m:sub>
                        <m:r>
                          <a:rPr lang="en-GB" i="1">
                            <a:latin typeface="Cambria Math" panose="02040503050406030204" pitchFamily="18" charset="0"/>
                          </a:rPr>
                          <m:t>𝑥</m:t>
                        </m:r>
                      </m:sub>
                    </m:sSub>
                  </m:oMath>
                </a14:m>
                <a:r>
                  <a:rPr lang="en-GB" dirty="0"/>
                  <a:t> in the front of the tip of the crack under mode II loading for </a:t>
                </a:r>
                <a14:m>
                  <m:oMath xmlns:m="http://schemas.openxmlformats.org/officeDocument/2006/math">
                    <m:r>
                      <a:rPr lang="en-GB" i="1">
                        <a:latin typeface="Cambria Math" panose="02040503050406030204" pitchFamily="18" charset="0"/>
                      </a:rPr>
                      <m:t>𝜈</m:t>
                    </m:r>
                    <m:r>
                      <a:rPr lang="en-GB" i="1">
                        <a:latin typeface="Cambria Math" panose="02040503050406030204" pitchFamily="18" charset="0"/>
                      </a:rPr>
                      <m:t>=0.1, 0</m:t>
                    </m:r>
                    <m:r>
                      <a:rPr lang="en-US" b="0" i="1" smtClean="0">
                        <a:latin typeface="Cambria Math" panose="02040503050406030204" pitchFamily="18" charset="0"/>
                      </a:rPr>
                      <m:t>.4</m:t>
                    </m:r>
                  </m:oMath>
                </a14:m>
                <a:r>
                  <a:rPr lang="en-US" dirty="0">
                    <a:latin typeface="Corbel" panose="020B0503020204020204" pitchFamily="34" charset="0"/>
                  </a:rPr>
                  <a:t>, </a:t>
                </a:r>
                <a14:m>
                  <m:oMath xmlns:m="http://schemas.openxmlformats.org/officeDocument/2006/math">
                    <m:r>
                      <a:rPr lang="en-GB" i="1" smtClean="0">
                        <a:latin typeface="Cambria Math" panose="02040503050406030204" pitchFamily="18" charset="0"/>
                      </a:rPr>
                      <m:t>𝛼</m:t>
                    </m:r>
                    <m:r>
                      <a:rPr lang="en-GB" i="1" smtClean="0">
                        <a:latin typeface="Cambria Math" panose="02040503050406030204" pitchFamily="18" charset="0"/>
                      </a:rPr>
                      <m:t>=0.1</m:t>
                    </m:r>
                  </m:oMath>
                </a14:m>
                <a:r>
                  <a:rPr lang="en-US" dirty="0">
                    <a:latin typeface="Corbel" panose="020B0503020204020204" pitchFamily="34" charset="0"/>
                  </a:rPr>
                  <a:t> and </a:t>
                </a:r>
                <a14:m>
                  <m:oMath xmlns:m="http://schemas.openxmlformats.org/officeDocument/2006/math">
                    <m:r>
                      <a:rPr lang="en-GB" i="1" smtClean="0">
                        <a:latin typeface="Cambria Math" panose="02040503050406030204" pitchFamily="18" charset="0"/>
                      </a:rPr>
                      <m:t> </m:t>
                    </m:r>
                    <m:r>
                      <a:rPr lang="en-GB" i="1" smtClean="0">
                        <a:latin typeface="Cambria Math" panose="02040503050406030204" pitchFamily="18" charset="0"/>
                      </a:rPr>
                      <m:t>𝛽</m:t>
                    </m:r>
                    <m:r>
                      <a:rPr lang="en-GB" i="1" smtClean="0">
                        <a:latin typeface="Cambria Math" panose="02040503050406030204" pitchFamily="18" charset="0"/>
                      </a:rPr>
                      <m:t>=0</m:t>
                    </m:r>
                  </m:oMath>
                </a14:m>
                <a:endParaRPr lang="en-US" dirty="0">
                  <a:latin typeface="Corbel" panose="020B0503020204020204" pitchFamily="34" charset="0"/>
                </a:endParaRPr>
              </a:p>
            </p:txBody>
          </p:sp>
        </mc:Choice>
        <mc:Fallback xmlns="">
          <p:sp>
            <p:nvSpPr>
              <p:cNvPr id="19" name="TextovéPole 18">
                <a:extLst>
                  <a:ext uri="{FF2B5EF4-FFF2-40B4-BE49-F238E27FC236}">
                    <a16:creationId xmlns:a16="http://schemas.microsoft.com/office/drawing/2014/main" id="{548C6A3D-6438-4B94-89AB-86427135F91E}"/>
                  </a:ext>
                </a:extLst>
              </p:cNvPr>
              <p:cNvSpPr txBox="1">
                <a:spLocks noRot="1" noChangeAspect="1" noMove="1" noResize="1" noEditPoints="1" noAdjustHandles="1" noChangeArrowheads="1" noChangeShapeType="1" noTextEdit="1"/>
              </p:cNvSpPr>
              <p:nvPr/>
            </p:nvSpPr>
            <p:spPr>
              <a:xfrm>
                <a:off x="0" y="5705950"/>
                <a:ext cx="12192000" cy="394723"/>
              </a:xfrm>
              <a:prstGeom prst="rect">
                <a:avLst/>
              </a:prstGeom>
              <a:blipFill>
                <a:blip r:embed="rId5"/>
                <a:stretch>
                  <a:fillRect t="-6154" b="-184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ovéPole 11">
                <a:extLst>
                  <a:ext uri="{FF2B5EF4-FFF2-40B4-BE49-F238E27FC236}">
                    <a16:creationId xmlns:a16="http://schemas.microsoft.com/office/drawing/2014/main" id="{6AA39D3C-7516-4ED4-95DC-0E5EA8F5ED83}"/>
                  </a:ext>
                </a:extLst>
              </p:cNvPr>
              <p:cNvSpPr txBox="1"/>
              <p:nvPr/>
            </p:nvSpPr>
            <p:spPr>
              <a:xfrm>
                <a:off x="9047205" y="2854221"/>
                <a:ext cx="1586570" cy="646331"/>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GB" sz="1800" i="1" smtClean="0">
                          <a:effectLst/>
                          <a:latin typeface="Cambria Math" panose="02040503050406030204" pitchFamily="18" charset="0"/>
                          <a:ea typeface="Times New Roman" panose="02020603050405020304" pitchFamily="18" charset="0"/>
                          <a:cs typeface="Times New Roman" panose="02020603050405020304" pitchFamily="18" charset="0"/>
                        </a:rPr>
                        <m:t>𝛿</m:t>
                      </m:r>
                      <m:r>
                        <a:rPr lang="en-GB" sz="1800" i="1" smtClean="0">
                          <a:effectLst/>
                          <a:latin typeface="Cambria Math" panose="02040503050406030204" pitchFamily="18" charset="0"/>
                          <a:ea typeface="Times New Roman" panose="02020603050405020304" pitchFamily="18" charset="0"/>
                          <a:cs typeface="Times New Roman" panose="02020603050405020304" pitchFamily="18" charset="0"/>
                        </a:rPr>
                        <m:t>=0.01</m:t>
                      </m:r>
                    </m:oMath>
                  </m:oMathPara>
                </a14:m>
                <a:endParaRPr lang="en-US" sz="1800" i="1" dirty="0">
                  <a:effectLst/>
                  <a:latin typeface="Cambria Math" panose="02040503050406030204" pitchFamily="18" charset="0"/>
                  <a:ea typeface="Times New Roman" panose="02020603050405020304" pitchFamily="18"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f>
                        <m:fPr>
                          <m:type m:val="lin"/>
                          <m:ctrlPr>
                            <a:rPr lang="en-US" i="1">
                              <a:effectLst/>
                              <a:latin typeface="Cambria Math" panose="02040503050406030204" pitchFamily="18" charset="0"/>
                              <a:ea typeface="Times New Roman" panose="02020603050405020304" pitchFamily="18" charset="0"/>
                            </a:rPr>
                          </m:ctrlPr>
                        </m:fPr>
                        <m:num>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𝜖</m:t>
                          </m:r>
                        </m:num>
                        <m:den>
                          <m:sSub>
                            <m:sSubPr>
                              <m:ctrlPr>
                                <a:rPr lang="en-US" i="1">
                                  <a:effectLst/>
                                  <a:latin typeface="Cambria Math" panose="02040503050406030204" pitchFamily="18" charset="0"/>
                                  <a:ea typeface="Times New Roman" panose="02020603050405020304" pitchFamily="18" charset="0"/>
                                </a:rPr>
                              </m:ctrlPr>
                            </m:sSubPr>
                            <m:e>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𝜖</m:t>
                              </m:r>
                            </m:e>
                            <m:sub>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0</m:t>
                              </m:r>
                            </m:sub>
                          </m:sSub>
                        </m:den>
                      </m:f>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=1000</m:t>
                      </m:r>
                    </m:oMath>
                  </m:oMathPara>
                </a14:m>
                <a:endParaRPr lang="en-US" dirty="0"/>
              </a:p>
            </p:txBody>
          </p:sp>
        </mc:Choice>
        <mc:Fallback xmlns="">
          <p:sp>
            <p:nvSpPr>
              <p:cNvPr id="12" name="TextovéPole 11">
                <a:extLst>
                  <a:ext uri="{FF2B5EF4-FFF2-40B4-BE49-F238E27FC236}">
                    <a16:creationId xmlns:a16="http://schemas.microsoft.com/office/drawing/2014/main" id="{6AA39D3C-7516-4ED4-95DC-0E5EA8F5ED83}"/>
                  </a:ext>
                </a:extLst>
              </p:cNvPr>
              <p:cNvSpPr txBox="1">
                <a:spLocks noRot="1" noChangeAspect="1" noMove="1" noResize="1" noEditPoints="1" noAdjustHandles="1" noChangeArrowheads="1" noChangeShapeType="1" noTextEdit="1"/>
              </p:cNvSpPr>
              <p:nvPr/>
            </p:nvSpPr>
            <p:spPr>
              <a:xfrm>
                <a:off x="9047205" y="2854221"/>
                <a:ext cx="1586570" cy="646331"/>
              </a:xfrm>
              <a:prstGeom prst="rect">
                <a:avLst/>
              </a:prstGeom>
              <a:blipFill>
                <a:blip r:embed="rId6"/>
                <a:stretch>
                  <a:fillRect l="-13077" t="-24528" b="-100943"/>
                </a:stretch>
              </a:blipFill>
            </p:spPr>
            <p:txBody>
              <a:bodyPr/>
              <a:lstStyle/>
              <a:p>
                <a:r>
                  <a:rPr lang="en-US">
                    <a:noFill/>
                  </a:rPr>
                  <a:t> </a:t>
                </a:r>
              </a:p>
            </p:txBody>
          </p:sp>
        </mc:Fallback>
      </mc:AlternateContent>
    </p:spTree>
    <p:extLst>
      <p:ext uri="{BB962C8B-B14F-4D97-AF65-F5344CB8AC3E}">
        <p14:creationId xmlns:p14="http://schemas.microsoft.com/office/powerpoint/2010/main" val="36877105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12C985A5-453D-42F6-BD75-7EAFD0A42938}"/>
              </a:ext>
            </a:extLst>
          </p:cNvPr>
          <p:cNvSpPr txBox="1"/>
          <p:nvPr/>
        </p:nvSpPr>
        <p:spPr>
          <a:xfrm>
            <a:off x="0" y="6485860"/>
            <a:ext cx="12192000" cy="369332"/>
          </a:xfrm>
          <a:prstGeom prst="rect">
            <a:avLst/>
          </a:prstGeom>
          <a:noFill/>
        </p:spPr>
        <p:txBody>
          <a:bodyPr wrap="square" rtlCol="0">
            <a:spAutoFit/>
          </a:bodyPr>
          <a:lstStyle/>
          <a:p>
            <a:pPr algn="ctr"/>
            <a:r>
              <a:rPr lang="en-US" dirty="0">
                <a:solidFill>
                  <a:schemeClr val="tx1">
                    <a:lumMod val="50000"/>
                    <a:lumOff val="50000"/>
                  </a:schemeClr>
                </a:solidFill>
                <a:latin typeface="Corbel" panose="020B0503020204020204" pitchFamily="34" charset="0"/>
              </a:rPr>
              <a:t>LUND UNIVERSITY</a:t>
            </a:r>
            <a:r>
              <a:rPr lang="cs-CZ" dirty="0">
                <a:solidFill>
                  <a:schemeClr val="tx1">
                    <a:lumMod val="50000"/>
                    <a:lumOff val="50000"/>
                  </a:schemeClr>
                </a:solidFill>
                <a:latin typeface="Corbel" panose="020B0503020204020204" pitchFamily="34" charset="0"/>
              </a:rPr>
              <a:t>, </a:t>
            </a:r>
            <a:r>
              <a:rPr lang="en-US" dirty="0">
                <a:solidFill>
                  <a:schemeClr val="tx1">
                    <a:lumMod val="50000"/>
                    <a:lumOff val="50000"/>
                  </a:schemeClr>
                </a:solidFill>
                <a:latin typeface="Corbel" panose="020B0503020204020204" pitchFamily="34" charset="0"/>
              </a:rPr>
              <a:t>Department of Mechanical Engineering Sciences</a:t>
            </a:r>
            <a:r>
              <a:rPr lang="cs-CZ" dirty="0">
                <a:solidFill>
                  <a:schemeClr val="tx1">
                    <a:lumMod val="50000"/>
                    <a:lumOff val="50000"/>
                  </a:schemeClr>
                </a:solidFill>
                <a:latin typeface="Corbel" panose="020B0503020204020204" pitchFamily="34" charset="0"/>
              </a:rPr>
              <a:t>, </a:t>
            </a:r>
            <a:r>
              <a:rPr lang="en-US" dirty="0">
                <a:solidFill>
                  <a:schemeClr val="tx1">
                    <a:lumMod val="50000"/>
                    <a:lumOff val="50000"/>
                  </a:schemeClr>
                </a:solidFill>
                <a:latin typeface="Corbel" panose="020B0503020204020204" pitchFamily="34" charset="0"/>
              </a:rPr>
              <a:t>September</a:t>
            </a:r>
            <a:r>
              <a:rPr lang="cs-CZ" dirty="0">
                <a:solidFill>
                  <a:schemeClr val="tx1">
                    <a:lumMod val="50000"/>
                    <a:lumOff val="50000"/>
                  </a:schemeClr>
                </a:solidFill>
                <a:latin typeface="Corbel" panose="020B0503020204020204" pitchFamily="34" charset="0"/>
              </a:rPr>
              <a:t> 2024</a:t>
            </a:r>
            <a:endParaRPr lang="en-US" dirty="0">
              <a:solidFill>
                <a:schemeClr val="tx1">
                  <a:lumMod val="50000"/>
                  <a:lumOff val="50000"/>
                </a:schemeClr>
              </a:solidFill>
              <a:latin typeface="Corbel" panose="020B0503020204020204" pitchFamily="34" charset="0"/>
            </a:endParaRPr>
          </a:p>
        </p:txBody>
      </p:sp>
      <p:pic>
        <p:nvPicPr>
          <p:cNvPr id="5" name="Picture 4">
            <a:extLst>
              <a:ext uri="{FF2B5EF4-FFF2-40B4-BE49-F238E27FC236}">
                <a16:creationId xmlns:a16="http://schemas.microsoft.com/office/drawing/2014/main" id="{33641377-FBF7-44D7-8F7C-E8F5F81E27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1008924" y="176186"/>
            <a:ext cx="922424" cy="9263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6A8C07B1-6C16-4D4C-A424-04644FD77A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260652" y="408882"/>
            <a:ext cx="1348477" cy="460959"/>
          </a:xfrm>
          <a:prstGeom prst="rect">
            <a:avLst/>
          </a:prstGeom>
          <a:noFill/>
          <a:ln w="9525">
            <a:noFill/>
            <a:miter lim="800000"/>
            <a:headEnd/>
            <a:tailEnd/>
          </a:ln>
        </p:spPr>
      </p:pic>
      <p:sp>
        <p:nvSpPr>
          <p:cNvPr id="2" name="TextovéPole 1">
            <a:extLst>
              <a:ext uri="{FF2B5EF4-FFF2-40B4-BE49-F238E27FC236}">
                <a16:creationId xmlns:a16="http://schemas.microsoft.com/office/drawing/2014/main" id="{8331A469-E6D2-426E-94CC-2CD252919270}"/>
              </a:ext>
            </a:extLst>
          </p:cNvPr>
          <p:cNvSpPr txBox="1"/>
          <p:nvPr/>
        </p:nvSpPr>
        <p:spPr>
          <a:xfrm>
            <a:off x="0" y="2893021"/>
            <a:ext cx="12192000" cy="523220"/>
          </a:xfrm>
          <a:prstGeom prst="rect">
            <a:avLst/>
          </a:prstGeom>
          <a:noFill/>
        </p:spPr>
        <p:txBody>
          <a:bodyPr wrap="square" rtlCol="0">
            <a:spAutoFit/>
          </a:bodyPr>
          <a:lstStyle/>
          <a:p>
            <a:pPr algn="ctr"/>
            <a:r>
              <a:rPr lang="en-US" sz="2800" dirty="0"/>
              <a:t>Thank you for your attention</a:t>
            </a:r>
          </a:p>
        </p:txBody>
      </p:sp>
    </p:spTree>
    <p:extLst>
      <p:ext uri="{BB962C8B-B14F-4D97-AF65-F5344CB8AC3E}">
        <p14:creationId xmlns:p14="http://schemas.microsoft.com/office/powerpoint/2010/main" val="4187425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12C985A5-453D-42F6-BD75-7EAFD0A42938}"/>
              </a:ext>
            </a:extLst>
          </p:cNvPr>
          <p:cNvSpPr txBox="1"/>
          <p:nvPr/>
        </p:nvSpPr>
        <p:spPr>
          <a:xfrm>
            <a:off x="0" y="6485860"/>
            <a:ext cx="12192000" cy="369332"/>
          </a:xfrm>
          <a:prstGeom prst="rect">
            <a:avLst/>
          </a:prstGeom>
          <a:noFill/>
        </p:spPr>
        <p:txBody>
          <a:bodyPr wrap="square" rtlCol="0">
            <a:spAutoFit/>
          </a:bodyPr>
          <a:lstStyle/>
          <a:p>
            <a:pPr algn="ctr"/>
            <a:r>
              <a:rPr lang="en-US" dirty="0">
                <a:solidFill>
                  <a:schemeClr val="tx1">
                    <a:lumMod val="50000"/>
                    <a:lumOff val="50000"/>
                  </a:schemeClr>
                </a:solidFill>
                <a:latin typeface="Corbel" panose="020B0503020204020204" pitchFamily="34" charset="0"/>
              </a:rPr>
              <a:t>LUND UNIVERSITY</a:t>
            </a:r>
            <a:r>
              <a:rPr lang="cs-CZ" dirty="0">
                <a:solidFill>
                  <a:schemeClr val="tx1">
                    <a:lumMod val="50000"/>
                    <a:lumOff val="50000"/>
                  </a:schemeClr>
                </a:solidFill>
                <a:latin typeface="Corbel" panose="020B0503020204020204" pitchFamily="34" charset="0"/>
              </a:rPr>
              <a:t>, </a:t>
            </a:r>
            <a:r>
              <a:rPr lang="en-US" dirty="0">
                <a:solidFill>
                  <a:schemeClr val="tx1">
                    <a:lumMod val="50000"/>
                    <a:lumOff val="50000"/>
                  </a:schemeClr>
                </a:solidFill>
                <a:latin typeface="Corbel" panose="020B0503020204020204" pitchFamily="34" charset="0"/>
              </a:rPr>
              <a:t>Department of Mechanical Engineering Sciences</a:t>
            </a:r>
            <a:r>
              <a:rPr lang="cs-CZ" dirty="0">
                <a:solidFill>
                  <a:schemeClr val="tx1">
                    <a:lumMod val="50000"/>
                    <a:lumOff val="50000"/>
                  </a:schemeClr>
                </a:solidFill>
                <a:latin typeface="Corbel" panose="020B0503020204020204" pitchFamily="34" charset="0"/>
              </a:rPr>
              <a:t>, </a:t>
            </a:r>
            <a:r>
              <a:rPr lang="en-US" dirty="0">
                <a:solidFill>
                  <a:schemeClr val="tx1">
                    <a:lumMod val="50000"/>
                    <a:lumOff val="50000"/>
                  </a:schemeClr>
                </a:solidFill>
                <a:latin typeface="Corbel" panose="020B0503020204020204" pitchFamily="34" charset="0"/>
              </a:rPr>
              <a:t>September</a:t>
            </a:r>
            <a:r>
              <a:rPr lang="cs-CZ" dirty="0">
                <a:solidFill>
                  <a:schemeClr val="tx1">
                    <a:lumMod val="50000"/>
                    <a:lumOff val="50000"/>
                  </a:schemeClr>
                </a:solidFill>
                <a:latin typeface="Corbel" panose="020B0503020204020204" pitchFamily="34" charset="0"/>
              </a:rPr>
              <a:t> 2024</a:t>
            </a:r>
            <a:endParaRPr lang="en-US" dirty="0">
              <a:solidFill>
                <a:schemeClr val="tx1">
                  <a:lumMod val="50000"/>
                  <a:lumOff val="50000"/>
                </a:schemeClr>
              </a:solidFill>
              <a:latin typeface="Corbel" panose="020B0503020204020204" pitchFamily="34" charset="0"/>
            </a:endParaRPr>
          </a:p>
        </p:txBody>
      </p:sp>
      <p:pic>
        <p:nvPicPr>
          <p:cNvPr id="5" name="Picture 4">
            <a:extLst>
              <a:ext uri="{FF2B5EF4-FFF2-40B4-BE49-F238E27FC236}">
                <a16:creationId xmlns:a16="http://schemas.microsoft.com/office/drawing/2014/main" id="{33641377-FBF7-44D7-8F7C-E8F5F81E27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11008924" y="176186"/>
            <a:ext cx="922424" cy="9263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6A8C07B1-6C16-4D4C-A424-04644FD77A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260652" y="408882"/>
            <a:ext cx="1348477" cy="460959"/>
          </a:xfrm>
          <a:prstGeom prst="rect">
            <a:avLst/>
          </a:prstGeom>
          <a:noFill/>
          <a:ln w="9525">
            <a:noFill/>
            <a:miter lim="800000"/>
            <a:headEnd/>
            <a:tailEnd/>
          </a:ln>
        </p:spPr>
      </p:pic>
      <p:sp>
        <p:nvSpPr>
          <p:cNvPr id="13" name="TextovéPole 12">
            <a:extLst>
              <a:ext uri="{FF2B5EF4-FFF2-40B4-BE49-F238E27FC236}">
                <a16:creationId xmlns:a16="http://schemas.microsoft.com/office/drawing/2014/main" id="{2CD2C8EF-3B46-4C1F-B89D-B04AB5E726D0}"/>
              </a:ext>
            </a:extLst>
          </p:cNvPr>
          <p:cNvSpPr txBox="1"/>
          <p:nvPr/>
        </p:nvSpPr>
        <p:spPr>
          <a:xfrm>
            <a:off x="0" y="573594"/>
            <a:ext cx="12192000" cy="523220"/>
          </a:xfrm>
          <a:prstGeom prst="rect">
            <a:avLst/>
          </a:prstGeom>
          <a:noFill/>
        </p:spPr>
        <p:txBody>
          <a:bodyPr wrap="square">
            <a:spAutoFit/>
          </a:bodyPr>
          <a:lstStyle/>
          <a:p>
            <a:pPr algn="ctr"/>
            <a:r>
              <a:rPr lang="en-US" sz="2800" b="1" dirty="0">
                <a:latin typeface="Corbel" panose="020B0503020204020204" pitchFamily="34" charset="0"/>
              </a:rPr>
              <a:t>Basic equations</a:t>
            </a:r>
          </a:p>
        </p:txBody>
      </p:sp>
      <mc:AlternateContent xmlns:mc="http://schemas.openxmlformats.org/markup-compatibility/2006" xmlns:a14="http://schemas.microsoft.com/office/drawing/2010/main">
        <mc:Choice Requires="a14">
          <p:sp>
            <p:nvSpPr>
              <p:cNvPr id="14" name="TextovéPole 13">
                <a:extLst>
                  <a:ext uri="{FF2B5EF4-FFF2-40B4-BE49-F238E27FC236}">
                    <a16:creationId xmlns:a16="http://schemas.microsoft.com/office/drawing/2014/main" id="{BCD4589A-8E16-452B-BDEA-D507A6797069}"/>
                  </a:ext>
                </a:extLst>
              </p:cNvPr>
              <p:cNvSpPr txBox="1"/>
              <p:nvPr/>
            </p:nvSpPr>
            <p:spPr>
              <a:xfrm>
                <a:off x="3496492" y="1946131"/>
                <a:ext cx="5199017" cy="927049"/>
              </a:xfrm>
              <a:prstGeom prst="rect">
                <a:avLst/>
              </a:prstGeom>
              <a:solidFill>
                <a:srgbClr val="FF0000"/>
              </a:solidFill>
              <a:ln w="38100">
                <a:noFill/>
              </a:ln>
            </p:spPr>
            <p:txBody>
              <a:bodyPr wrap="square">
                <a:spAutoFit/>
              </a:bodyPr>
              <a:lstStyle/>
              <a:p>
                <a:pPr/>
                <a14:m>
                  <m:oMathPara xmlns:m="http://schemas.openxmlformats.org/officeDocument/2006/math">
                    <m:oMathParaPr>
                      <m:jc m:val="centerGroup"/>
                    </m:oMathParaPr>
                    <m:oMath xmlns:m="http://schemas.openxmlformats.org/officeDocument/2006/math">
                      <m:d>
                        <m:dPr>
                          <m:ctrlPr>
                            <a:rPr lang="en-US" i="1" smtClean="0">
                              <a:solidFill>
                                <a:schemeClr val="bg1"/>
                              </a:solidFill>
                              <a:latin typeface="Cambria Math" panose="02040503050406030204" pitchFamily="18" charset="0"/>
                            </a:rPr>
                          </m:ctrlPr>
                        </m:dPr>
                        <m:e>
                          <m:r>
                            <a:rPr lang="en-US" i="1">
                              <a:solidFill>
                                <a:schemeClr val="bg1"/>
                              </a:solidFill>
                              <a:latin typeface="Cambria Math" panose="02040503050406030204" pitchFamily="18" charset="0"/>
                            </a:rPr>
                            <m:t>𝜆</m:t>
                          </m:r>
                          <m:r>
                            <a:rPr lang="en-US" i="0">
                              <a:solidFill>
                                <a:schemeClr val="bg1"/>
                              </a:solidFill>
                              <a:latin typeface="Cambria Math" panose="02040503050406030204" pitchFamily="18" charset="0"/>
                            </a:rPr>
                            <m:t>+</m:t>
                          </m:r>
                          <m:r>
                            <a:rPr lang="en-US" i="1">
                              <a:solidFill>
                                <a:schemeClr val="bg1"/>
                              </a:solidFill>
                              <a:latin typeface="Cambria Math" panose="02040503050406030204" pitchFamily="18" charset="0"/>
                            </a:rPr>
                            <m:t>𝜇</m:t>
                          </m:r>
                        </m:e>
                      </m:d>
                      <m:d>
                        <m:dPr>
                          <m:ctrlPr>
                            <a:rPr lang="en-US" i="1">
                              <a:solidFill>
                                <a:schemeClr val="bg1"/>
                              </a:solidFill>
                              <a:latin typeface="Cambria Math" panose="02040503050406030204" pitchFamily="18" charset="0"/>
                            </a:rPr>
                          </m:ctrlPr>
                        </m:dPr>
                        <m:e>
                          <m:r>
                            <a:rPr lang="en-US" i="0">
                              <a:solidFill>
                                <a:schemeClr val="bg1"/>
                              </a:solidFill>
                              <a:latin typeface="Cambria Math" panose="02040503050406030204" pitchFamily="18" charset="0"/>
                            </a:rPr>
                            <m:t>1−</m:t>
                          </m:r>
                          <m:sSubSup>
                            <m:sSubSupPr>
                              <m:ctrlPr>
                                <a:rPr lang="en-US" i="1">
                                  <a:solidFill>
                                    <a:schemeClr val="bg1"/>
                                  </a:solidFill>
                                  <a:latin typeface="Cambria Math" panose="02040503050406030204" pitchFamily="18" charset="0"/>
                                </a:rPr>
                              </m:ctrlPr>
                            </m:sSubSupPr>
                            <m:e>
                              <m:r>
                                <a:rPr lang="en-US" i="1">
                                  <a:solidFill>
                                    <a:schemeClr val="bg1"/>
                                  </a:solidFill>
                                  <a:latin typeface="Cambria Math" panose="02040503050406030204" pitchFamily="18" charset="0"/>
                                </a:rPr>
                                <m:t>𝑙</m:t>
                              </m:r>
                            </m:e>
                            <m:sub>
                              <m:r>
                                <a:rPr lang="en-US" i="0">
                                  <a:solidFill>
                                    <a:schemeClr val="bg1"/>
                                  </a:solidFill>
                                  <a:latin typeface="Cambria Math" panose="02040503050406030204" pitchFamily="18" charset="0"/>
                                </a:rPr>
                                <m:t>1</m:t>
                              </m:r>
                            </m:sub>
                            <m:sup>
                              <m:r>
                                <a:rPr lang="en-US" i="0">
                                  <a:solidFill>
                                    <a:schemeClr val="bg1"/>
                                  </a:solidFill>
                                  <a:latin typeface="Cambria Math" panose="02040503050406030204" pitchFamily="18" charset="0"/>
                                </a:rPr>
                                <m:t>2</m:t>
                              </m:r>
                            </m:sup>
                          </m:sSubSup>
                          <m:sSup>
                            <m:sSupPr>
                              <m:ctrlPr>
                                <a:rPr lang="en-US" i="1">
                                  <a:solidFill>
                                    <a:schemeClr val="bg1"/>
                                  </a:solidFill>
                                  <a:latin typeface="Cambria Math" panose="02040503050406030204" pitchFamily="18" charset="0"/>
                                </a:rPr>
                              </m:ctrlPr>
                            </m:sSupPr>
                            <m:e>
                              <m:r>
                                <m:rPr>
                                  <m:sty m:val="p"/>
                                </m:rPr>
                                <a:rPr lang="en-US" i="0">
                                  <a:solidFill>
                                    <a:schemeClr val="bg1"/>
                                  </a:solidFill>
                                  <a:latin typeface="Cambria Math" panose="02040503050406030204" pitchFamily="18" charset="0"/>
                                </a:rPr>
                                <m:t>∇</m:t>
                              </m:r>
                            </m:e>
                            <m:sup>
                              <m:r>
                                <a:rPr lang="en-US" i="0">
                                  <a:solidFill>
                                    <a:schemeClr val="bg1"/>
                                  </a:solidFill>
                                  <a:latin typeface="Cambria Math" panose="02040503050406030204" pitchFamily="18" charset="0"/>
                                </a:rPr>
                                <m:t>2</m:t>
                              </m:r>
                            </m:sup>
                          </m:sSup>
                        </m:e>
                      </m:d>
                      <m:r>
                        <m:rPr>
                          <m:sty m:val="p"/>
                        </m:rPr>
                        <a:rPr lang="en-US" i="0">
                          <a:solidFill>
                            <a:schemeClr val="bg1"/>
                          </a:solidFill>
                          <a:latin typeface="Cambria Math" panose="02040503050406030204" pitchFamily="18" charset="0"/>
                        </a:rPr>
                        <m:t>∇</m:t>
                      </m:r>
                      <m:d>
                        <m:dPr>
                          <m:ctrlPr>
                            <a:rPr lang="en-US" i="1">
                              <a:solidFill>
                                <a:schemeClr val="bg1"/>
                              </a:solidFill>
                              <a:latin typeface="Cambria Math" panose="02040503050406030204" pitchFamily="18" charset="0"/>
                            </a:rPr>
                          </m:ctrlPr>
                        </m:dPr>
                        <m:e>
                          <m:r>
                            <m:rPr>
                              <m:sty m:val="p"/>
                            </m:rPr>
                            <a:rPr lang="en-US" i="0">
                              <a:solidFill>
                                <a:schemeClr val="bg1"/>
                              </a:solidFill>
                              <a:latin typeface="Cambria Math" panose="02040503050406030204" pitchFamily="18" charset="0"/>
                            </a:rPr>
                            <m:t>∇</m:t>
                          </m:r>
                          <m:r>
                            <a:rPr lang="en-US" i="0">
                              <a:solidFill>
                                <a:schemeClr val="bg1"/>
                              </a:solidFill>
                              <a:latin typeface="Cambria Math" panose="02040503050406030204" pitchFamily="18" charset="0"/>
                            </a:rPr>
                            <m:t>⋅</m:t>
                          </m:r>
                          <m:r>
                            <a:rPr lang="en-US" b="1" i="1">
                              <a:solidFill>
                                <a:schemeClr val="bg1"/>
                              </a:solidFill>
                              <a:latin typeface="Cambria Math" panose="02040503050406030204" pitchFamily="18" charset="0"/>
                            </a:rPr>
                            <m:t>𝒖</m:t>
                          </m:r>
                        </m:e>
                      </m:d>
                      <m:r>
                        <a:rPr lang="en-US" b="0" i="0">
                          <a:solidFill>
                            <a:schemeClr val="bg1"/>
                          </a:solidFill>
                          <a:latin typeface="Cambria Math" panose="02040503050406030204" pitchFamily="18" charset="0"/>
                        </a:rPr>
                        <m:t>+</m:t>
                      </m:r>
                      <m:r>
                        <a:rPr lang="en-US" b="0" i="1">
                          <a:solidFill>
                            <a:schemeClr val="bg1"/>
                          </a:solidFill>
                          <a:latin typeface="Cambria Math" panose="02040503050406030204" pitchFamily="18" charset="0"/>
                        </a:rPr>
                        <m:t>𝜇</m:t>
                      </m:r>
                      <m:d>
                        <m:dPr>
                          <m:ctrlPr>
                            <a:rPr lang="en-US" b="0" i="1">
                              <a:solidFill>
                                <a:schemeClr val="bg1"/>
                              </a:solidFill>
                              <a:latin typeface="Cambria Math" panose="02040503050406030204" pitchFamily="18" charset="0"/>
                            </a:rPr>
                          </m:ctrlPr>
                        </m:dPr>
                        <m:e>
                          <m:r>
                            <a:rPr lang="en-US" b="0" i="0">
                              <a:solidFill>
                                <a:schemeClr val="bg1"/>
                              </a:solidFill>
                              <a:latin typeface="Cambria Math" panose="02040503050406030204" pitchFamily="18" charset="0"/>
                            </a:rPr>
                            <m:t>1−</m:t>
                          </m:r>
                          <m:sSubSup>
                            <m:sSubSupPr>
                              <m:ctrlPr>
                                <a:rPr lang="en-US" b="0" i="1">
                                  <a:solidFill>
                                    <a:schemeClr val="bg1"/>
                                  </a:solidFill>
                                  <a:latin typeface="Cambria Math" panose="02040503050406030204" pitchFamily="18" charset="0"/>
                                </a:rPr>
                              </m:ctrlPr>
                            </m:sSubSupPr>
                            <m:e>
                              <m:r>
                                <a:rPr lang="en-US" b="0" i="1">
                                  <a:solidFill>
                                    <a:schemeClr val="bg1"/>
                                  </a:solidFill>
                                  <a:latin typeface="Cambria Math" panose="02040503050406030204" pitchFamily="18" charset="0"/>
                                </a:rPr>
                                <m:t>𝑙</m:t>
                              </m:r>
                            </m:e>
                            <m:sub>
                              <m:r>
                                <a:rPr lang="en-US" b="0" i="0">
                                  <a:solidFill>
                                    <a:schemeClr val="bg1"/>
                                  </a:solidFill>
                                  <a:latin typeface="Cambria Math" panose="02040503050406030204" pitchFamily="18" charset="0"/>
                                </a:rPr>
                                <m:t>2</m:t>
                              </m:r>
                            </m:sub>
                            <m:sup>
                              <m:r>
                                <a:rPr lang="en-US" b="0" i="0">
                                  <a:solidFill>
                                    <a:schemeClr val="bg1"/>
                                  </a:solidFill>
                                  <a:latin typeface="Cambria Math" panose="02040503050406030204" pitchFamily="18" charset="0"/>
                                </a:rPr>
                                <m:t>2</m:t>
                              </m:r>
                            </m:sup>
                          </m:sSubSup>
                          <m:sSup>
                            <m:sSupPr>
                              <m:ctrlPr>
                                <a:rPr lang="en-US" b="0" i="1">
                                  <a:solidFill>
                                    <a:schemeClr val="bg1"/>
                                  </a:solidFill>
                                  <a:latin typeface="Cambria Math" panose="02040503050406030204" pitchFamily="18" charset="0"/>
                                </a:rPr>
                              </m:ctrlPr>
                            </m:sSupPr>
                            <m:e>
                              <m:r>
                                <m:rPr>
                                  <m:sty m:val="p"/>
                                </m:rPr>
                                <a:rPr lang="en-US" b="0" i="0">
                                  <a:solidFill>
                                    <a:schemeClr val="bg1"/>
                                  </a:solidFill>
                                  <a:latin typeface="Cambria Math" panose="02040503050406030204" pitchFamily="18" charset="0"/>
                                </a:rPr>
                                <m:t>∇</m:t>
                              </m:r>
                            </m:e>
                            <m:sup>
                              <m:r>
                                <a:rPr lang="en-US" b="0" i="0">
                                  <a:solidFill>
                                    <a:schemeClr val="bg1"/>
                                  </a:solidFill>
                                  <a:latin typeface="Cambria Math" panose="02040503050406030204" pitchFamily="18" charset="0"/>
                                </a:rPr>
                                <m:t>2</m:t>
                              </m:r>
                            </m:sup>
                          </m:sSup>
                        </m:e>
                      </m:d>
                      <m:sSup>
                        <m:sSupPr>
                          <m:ctrlPr>
                            <a:rPr lang="en-US" b="0" i="1">
                              <a:solidFill>
                                <a:schemeClr val="bg1"/>
                              </a:solidFill>
                              <a:latin typeface="Cambria Math" panose="02040503050406030204" pitchFamily="18" charset="0"/>
                            </a:rPr>
                          </m:ctrlPr>
                        </m:sSupPr>
                        <m:e>
                          <m:r>
                            <m:rPr>
                              <m:sty m:val="p"/>
                            </m:rPr>
                            <a:rPr lang="en-US" b="0" i="0">
                              <a:solidFill>
                                <a:schemeClr val="bg1"/>
                              </a:solidFill>
                              <a:latin typeface="Cambria Math" panose="02040503050406030204" pitchFamily="18" charset="0"/>
                            </a:rPr>
                            <m:t>∇</m:t>
                          </m:r>
                        </m:e>
                        <m:sup>
                          <m:r>
                            <a:rPr lang="en-US" b="0" i="0">
                              <a:solidFill>
                                <a:schemeClr val="bg1"/>
                              </a:solidFill>
                              <a:latin typeface="Cambria Math" panose="02040503050406030204" pitchFamily="18" charset="0"/>
                            </a:rPr>
                            <m:t>2</m:t>
                          </m:r>
                        </m:sup>
                      </m:sSup>
                      <m:r>
                        <a:rPr lang="en-US" b="1" i="1">
                          <a:solidFill>
                            <a:schemeClr val="bg1"/>
                          </a:solidFill>
                          <a:latin typeface="Cambria Math" panose="02040503050406030204" pitchFamily="18" charset="0"/>
                        </a:rPr>
                        <m:t>𝒖</m:t>
                      </m:r>
                      <m:r>
                        <a:rPr lang="en-US" b="0" i="0">
                          <a:solidFill>
                            <a:schemeClr val="bg1"/>
                          </a:solidFill>
                          <a:latin typeface="Cambria Math" panose="02040503050406030204" pitchFamily="18" charset="0"/>
                        </a:rPr>
                        <m:t>=0</m:t>
                      </m:r>
                    </m:oMath>
                  </m:oMathPara>
                </a14:m>
                <a:endParaRPr lang="en-US" b="0" dirty="0">
                  <a:solidFill>
                    <a:schemeClr val="bg1"/>
                  </a:solidFill>
                </a:endParaRPr>
              </a:p>
              <a:p>
                <a:endParaRPr lang="cs-CZ" b="0" dirty="0">
                  <a:solidFill>
                    <a:schemeClr val="bg1"/>
                  </a:solidFill>
                </a:endParaRPr>
              </a:p>
              <a:p>
                <a:pPr/>
                <a14:m>
                  <m:oMathPara xmlns:m="http://schemas.openxmlformats.org/officeDocument/2006/math">
                    <m:oMathParaPr>
                      <m:jc m:val="centerGroup"/>
                    </m:oMathParaPr>
                    <m:oMath xmlns:m="http://schemas.openxmlformats.org/officeDocument/2006/math">
                      <m:sSup>
                        <m:sSupPr>
                          <m:ctrlPr>
                            <a:rPr lang="en-US" i="1" smtClean="0">
                              <a:solidFill>
                                <a:schemeClr val="bg1"/>
                              </a:solidFill>
                              <a:latin typeface="Cambria Math" panose="02040503050406030204" pitchFamily="18" charset="0"/>
                            </a:rPr>
                          </m:ctrlPr>
                        </m:sSupPr>
                        <m:e>
                          <m:r>
                            <m:rPr>
                              <m:sty m:val="p"/>
                            </m:rPr>
                            <a:rPr lang="en-US">
                              <a:solidFill>
                                <a:schemeClr val="bg1"/>
                              </a:solidFill>
                              <a:latin typeface="Cambria Math" panose="02040503050406030204" pitchFamily="18" charset="0"/>
                            </a:rPr>
                            <m:t>∇</m:t>
                          </m:r>
                        </m:e>
                        <m:sup>
                          <m:r>
                            <a:rPr lang="en-US" i="0">
                              <a:solidFill>
                                <a:schemeClr val="bg1"/>
                              </a:solidFill>
                              <a:latin typeface="Cambria Math" panose="02040503050406030204" pitchFamily="18" charset="0"/>
                            </a:rPr>
                            <m:t>2</m:t>
                          </m:r>
                        </m:sup>
                      </m:sSup>
                      <m:d>
                        <m:dPr>
                          <m:ctrlPr>
                            <a:rPr lang="en-US" i="1">
                              <a:solidFill>
                                <a:schemeClr val="bg1"/>
                              </a:solidFill>
                              <a:latin typeface="Cambria Math" panose="02040503050406030204" pitchFamily="18" charset="0"/>
                            </a:rPr>
                          </m:ctrlPr>
                        </m:dPr>
                        <m:e>
                          <m:r>
                            <a:rPr lang="en-US" i="1">
                              <a:solidFill>
                                <a:schemeClr val="bg1"/>
                              </a:solidFill>
                              <a:latin typeface="Cambria Math" panose="02040503050406030204" pitchFamily="18" charset="0"/>
                            </a:rPr>
                            <m:t>𝑎</m:t>
                          </m:r>
                          <m:r>
                            <a:rPr lang="en-US" i="1">
                              <a:solidFill>
                                <a:schemeClr val="bg1"/>
                              </a:solidFill>
                              <a:latin typeface="Cambria Math" panose="02040503050406030204" pitchFamily="18" charset="0"/>
                            </a:rPr>
                            <m:t>𝜖𝜑</m:t>
                          </m:r>
                          <m:r>
                            <a:rPr lang="en-US" i="0">
                              <a:solidFill>
                                <a:schemeClr val="bg1"/>
                              </a:solidFill>
                              <a:latin typeface="Cambria Math" panose="02040503050406030204" pitchFamily="18" charset="0"/>
                            </a:rPr>
                            <m:t>+</m:t>
                          </m:r>
                          <m:r>
                            <a:rPr lang="en-US" i="1">
                              <a:solidFill>
                                <a:schemeClr val="bg1"/>
                              </a:solidFill>
                              <a:latin typeface="Cambria Math" panose="02040503050406030204" pitchFamily="18" charset="0"/>
                            </a:rPr>
                            <m:t>𝑓</m:t>
                          </m:r>
                          <m:r>
                            <m:rPr>
                              <m:sty m:val="p"/>
                            </m:rPr>
                            <a:rPr lang="en-US" i="0">
                              <a:solidFill>
                                <a:schemeClr val="bg1"/>
                              </a:solidFill>
                              <a:latin typeface="Cambria Math" panose="02040503050406030204" pitchFamily="18" charset="0"/>
                            </a:rPr>
                            <m:t>∇</m:t>
                          </m:r>
                          <m:r>
                            <a:rPr lang="en-US" i="0">
                              <a:solidFill>
                                <a:schemeClr val="bg1"/>
                              </a:solidFill>
                              <a:latin typeface="Cambria Math" panose="02040503050406030204" pitchFamily="18" charset="0"/>
                            </a:rPr>
                            <m:t>⋅</m:t>
                          </m:r>
                          <m:r>
                            <a:rPr lang="en-US" b="1" i="1">
                              <a:solidFill>
                                <a:schemeClr val="bg1"/>
                              </a:solidFill>
                              <a:latin typeface="Cambria Math" panose="02040503050406030204" pitchFamily="18" charset="0"/>
                            </a:rPr>
                            <m:t>𝒖</m:t>
                          </m:r>
                        </m:e>
                      </m:d>
                      <m:r>
                        <a:rPr lang="en-US" b="0" i="0">
                          <a:solidFill>
                            <a:schemeClr val="bg1"/>
                          </a:solidFill>
                          <a:latin typeface="Cambria Math" panose="02040503050406030204" pitchFamily="18" charset="0"/>
                        </a:rPr>
                        <m:t>=0</m:t>
                      </m:r>
                    </m:oMath>
                  </m:oMathPara>
                </a14:m>
                <a:endParaRPr lang="en-US" dirty="0">
                  <a:solidFill>
                    <a:schemeClr val="bg1"/>
                  </a:solidFill>
                </a:endParaRPr>
              </a:p>
            </p:txBody>
          </p:sp>
        </mc:Choice>
        <mc:Fallback xmlns="">
          <p:sp>
            <p:nvSpPr>
              <p:cNvPr id="14" name="TextovéPole 13">
                <a:extLst>
                  <a:ext uri="{FF2B5EF4-FFF2-40B4-BE49-F238E27FC236}">
                    <a16:creationId xmlns:a16="http://schemas.microsoft.com/office/drawing/2014/main" id="{BCD4589A-8E16-452B-BDEA-D507A6797069}"/>
                  </a:ext>
                </a:extLst>
              </p:cNvPr>
              <p:cNvSpPr txBox="1">
                <a:spLocks noRot="1" noChangeAspect="1" noMove="1" noResize="1" noEditPoints="1" noAdjustHandles="1" noChangeArrowheads="1" noChangeShapeType="1" noTextEdit="1"/>
              </p:cNvSpPr>
              <p:nvPr/>
            </p:nvSpPr>
            <p:spPr>
              <a:xfrm>
                <a:off x="3496492" y="1946131"/>
                <a:ext cx="5199017" cy="927049"/>
              </a:xfrm>
              <a:prstGeom prst="rect">
                <a:avLst/>
              </a:prstGeom>
              <a:blipFill>
                <a:blip r:embed="rId5"/>
                <a:stretch>
                  <a:fillRect b="-5263"/>
                </a:stretch>
              </a:blipFill>
              <a:ln w="3810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ovéPole 19">
                <a:extLst>
                  <a:ext uri="{FF2B5EF4-FFF2-40B4-BE49-F238E27FC236}">
                    <a16:creationId xmlns:a16="http://schemas.microsoft.com/office/drawing/2014/main" id="{BDE51158-9196-488E-8F07-A172001152EB}"/>
                  </a:ext>
                </a:extLst>
              </p:cNvPr>
              <p:cNvSpPr txBox="1"/>
              <p:nvPr/>
            </p:nvSpPr>
            <p:spPr>
              <a:xfrm>
                <a:off x="2476307" y="4645096"/>
                <a:ext cx="3388239" cy="695896"/>
              </a:xfrm>
              <a:prstGeom prst="rect">
                <a:avLst/>
              </a:prstGeom>
              <a:noFill/>
            </p:spPr>
            <p:txBody>
              <a:bodyPr wrap="square">
                <a:spAutoFit/>
              </a:bodyPr>
              <a:lstStyle/>
              <a:p>
                <a:pPr/>
                <a14:m>
                  <m:oMathPara xmlns:m="http://schemas.openxmlformats.org/officeDocument/2006/math">
                    <m:oMathParaPr>
                      <m:jc m:val="center"/>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𝑙</m:t>
                          </m:r>
                        </m:e>
                        <m:sub>
                          <m:r>
                            <a:rPr lang="en-US" i="0">
                              <a:solidFill>
                                <a:schemeClr val="tx1"/>
                              </a:solidFill>
                              <a:latin typeface="Cambria Math" panose="02040503050406030204" pitchFamily="18" charset="0"/>
                            </a:rPr>
                            <m:t>1</m:t>
                          </m:r>
                        </m:sub>
                        <m:sup>
                          <m:r>
                            <a:rPr lang="en-US" i="0">
                              <a:solidFill>
                                <a:schemeClr val="tx1"/>
                              </a:solidFill>
                              <a:latin typeface="Cambria Math" panose="02040503050406030204" pitchFamily="18" charset="0"/>
                            </a:rPr>
                            <m:t>2</m:t>
                          </m:r>
                        </m:sup>
                      </m:sSubSup>
                      <m:r>
                        <a:rPr lang="en-US" i="0">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𝑙</m:t>
                          </m:r>
                        </m:e>
                        <m:sup>
                          <m:r>
                            <a:rPr lang="en-US" i="0">
                              <a:solidFill>
                                <a:schemeClr val="tx1"/>
                              </a:solidFill>
                              <a:latin typeface="Cambria Math" panose="02040503050406030204" pitchFamily="18" charset="0"/>
                            </a:rPr>
                            <m:t>2</m:t>
                          </m:r>
                        </m:sup>
                      </m:sSup>
                      <m:r>
                        <a:rPr lang="en-US" i="0">
                          <a:solidFill>
                            <a:schemeClr val="tx1"/>
                          </a:solidFill>
                          <a:latin typeface="Cambria Math" panose="02040503050406030204" pitchFamily="18" charset="0"/>
                        </a:rPr>
                        <m:t>−</m:t>
                      </m:r>
                      <m:f>
                        <m:fPr>
                          <m:ctrlPr>
                            <a:rPr lang="en-US" i="1">
                              <a:solidFill>
                                <a:schemeClr val="tx1"/>
                              </a:solidFill>
                              <a:latin typeface="Cambria Math" panose="02040503050406030204" pitchFamily="18" charset="0"/>
                            </a:rPr>
                          </m:ctrlPr>
                        </m:fPr>
                        <m:num>
                          <m:sSub>
                            <m:sSubPr>
                              <m:ctrlPr>
                                <a:rPr lang="en-US" i="1">
                                  <a:solidFill>
                                    <a:schemeClr val="tx1"/>
                                  </a:solidFill>
                                  <a:latin typeface="Cambria Math" panose="02040503050406030204" pitchFamily="18" charset="0"/>
                                </a:rPr>
                              </m:ctrlPr>
                            </m:sSubPr>
                            <m:e>
                              <m:r>
                                <a:rPr lang="cs-CZ" b="0" i="1" smtClean="0">
                                  <a:solidFill>
                                    <a:schemeClr val="tx1"/>
                                  </a:solidFill>
                                  <a:latin typeface="Cambria Math" panose="02040503050406030204" pitchFamily="18" charset="0"/>
                                </a:rPr>
                                <m:t>𝜖</m:t>
                              </m:r>
                            </m:e>
                            <m:sub>
                              <m:r>
                                <a:rPr lang="en-US" i="0">
                                  <a:solidFill>
                                    <a:schemeClr val="tx1"/>
                                  </a:solidFill>
                                  <a:latin typeface="Cambria Math" panose="02040503050406030204" pitchFamily="18" charset="0"/>
                                </a:rPr>
                                <m:t>0</m:t>
                              </m:r>
                            </m:sub>
                          </m:sSub>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𝑓</m:t>
                              </m:r>
                            </m:e>
                            <m:sup>
                              <m:r>
                                <a:rPr lang="en-US" i="0">
                                  <a:solidFill>
                                    <a:schemeClr val="tx1"/>
                                  </a:solidFill>
                                  <a:latin typeface="Cambria Math" panose="02040503050406030204" pitchFamily="18" charset="0"/>
                                </a:rPr>
                                <m:t>2</m:t>
                              </m:r>
                            </m:sup>
                          </m:sSup>
                        </m:num>
                        <m:den>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𝜆</m:t>
                              </m:r>
                              <m:r>
                                <a:rPr lang="en-US" i="0">
                                  <a:solidFill>
                                    <a:schemeClr val="tx1"/>
                                  </a:solidFill>
                                  <a:latin typeface="Cambria Math" panose="02040503050406030204" pitchFamily="18" charset="0"/>
                                </a:rPr>
                                <m:t>+</m:t>
                              </m:r>
                              <m:r>
                                <a:rPr lang="en-US" i="1">
                                  <a:solidFill>
                                    <a:schemeClr val="tx1"/>
                                  </a:solidFill>
                                  <a:latin typeface="Cambria Math" panose="02040503050406030204" pitchFamily="18" charset="0"/>
                                </a:rPr>
                                <m:t>𝜇</m:t>
                              </m:r>
                            </m:e>
                          </m:d>
                          <m:r>
                            <a:rPr lang="en-US" i="1">
                              <a:solidFill>
                                <a:schemeClr val="tx1"/>
                              </a:solidFill>
                              <a:latin typeface="Cambria Math" panose="02040503050406030204" pitchFamily="18" charset="0"/>
                            </a:rPr>
                            <m:t>𝑎</m:t>
                          </m:r>
                          <m:r>
                            <a:rPr lang="en-US" i="1">
                              <a:solidFill>
                                <a:schemeClr val="tx1"/>
                              </a:solidFill>
                              <a:latin typeface="Cambria Math" panose="02040503050406030204" pitchFamily="18" charset="0"/>
                            </a:rPr>
                            <m:t>𝜖</m:t>
                          </m:r>
                        </m:den>
                      </m:f>
                      <m:r>
                        <a:rPr lang="en-US" i="0">
                          <a:solidFill>
                            <a:schemeClr val="tx1"/>
                          </a:solidFill>
                          <a:latin typeface="Cambria Math" panose="02040503050406030204" pitchFamily="18" charset="0"/>
                        </a:rPr>
                        <m:t>+</m:t>
                      </m:r>
                      <m:f>
                        <m:fPr>
                          <m:ctrlPr>
                            <a:rPr lang="en-US" i="1">
                              <a:solidFill>
                                <a:schemeClr val="tx1"/>
                              </a:solidFill>
                              <a:latin typeface="Cambria Math" panose="02040503050406030204" pitchFamily="18" charset="0"/>
                            </a:rPr>
                          </m:ctrlPr>
                        </m:fPr>
                        <m:num>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𝑓</m:t>
                              </m:r>
                            </m:e>
                            <m:sub>
                              <m:r>
                                <a:rPr lang="en-US" i="0">
                                  <a:solidFill>
                                    <a:schemeClr val="tx1"/>
                                  </a:solidFill>
                                  <a:latin typeface="Cambria Math" panose="02040503050406030204" pitchFamily="18" charset="0"/>
                                </a:rPr>
                                <m:t>2</m:t>
                              </m:r>
                            </m:sub>
                            <m:sup>
                              <m:r>
                                <a:rPr lang="en-US" i="0">
                                  <a:solidFill>
                                    <a:schemeClr val="tx1"/>
                                  </a:solidFill>
                                  <a:latin typeface="Cambria Math" panose="02040503050406030204" pitchFamily="18" charset="0"/>
                                </a:rPr>
                                <m:t>2</m:t>
                              </m:r>
                            </m:sup>
                          </m:sSubSup>
                        </m:num>
                        <m:den>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𝜆</m:t>
                              </m:r>
                              <m:r>
                                <a:rPr lang="en-US" i="0">
                                  <a:solidFill>
                                    <a:schemeClr val="tx1"/>
                                  </a:solidFill>
                                  <a:latin typeface="Cambria Math" panose="02040503050406030204" pitchFamily="18" charset="0"/>
                                </a:rPr>
                                <m:t>+</m:t>
                              </m:r>
                              <m:r>
                                <a:rPr lang="en-US" i="1">
                                  <a:solidFill>
                                    <a:schemeClr val="tx1"/>
                                  </a:solidFill>
                                  <a:latin typeface="Cambria Math" panose="02040503050406030204" pitchFamily="18" charset="0"/>
                                </a:rPr>
                                <m:t>𝜇</m:t>
                              </m:r>
                            </m:e>
                          </m:d>
                          <m:r>
                            <a:rPr lang="en-US" i="1">
                              <a:solidFill>
                                <a:schemeClr val="tx1"/>
                              </a:solidFill>
                              <a:latin typeface="Cambria Math" panose="02040503050406030204" pitchFamily="18" charset="0"/>
                            </a:rPr>
                            <m:t>𝑎</m:t>
                          </m:r>
                        </m:den>
                      </m:f>
                    </m:oMath>
                  </m:oMathPara>
                </a14:m>
                <a:endParaRPr lang="cs-CZ" i="1" dirty="0">
                  <a:solidFill>
                    <a:schemeClr val="tx1"/>
                  </a:solidFill>
                  <a:latin typeface="Cambria Math" panose="02040503050406030204" pitchFamily="18" charset="0"/>
                </a:endParaRPr>
              </a:p>
            </p:txBody>
          </p:sp>
        </mc:Choice>
        <mc:Fallback xmlns="">
          <p:sp>
            <p:nvSpPr>
              <p:cNvPr id="20" name="TextovéPole 19">
                <a:extLst>
                  <a:ext uri="{FF2B5EF4-FFF2-40B4-BE49-F238E27FC236}">
                    <a16:creationId xmlns:a16="http://schemas.microsoft.com/office/drawing/2014/main" id="{BDE51158-9196-488E-8F07-A172001152EB}"/>
                  </a:ext>
                </a:extLst>
              </p:cNvPr>
              <p:cNvSpPr txBox="1">
                <a:spLocks noRot="1" noChangeAspect="1" noMove="1" noResize="1" noEditPoints="1" noAdjustHandles="1" noChangeArrowheads="1" noChangeShapeType="1" noTextEdit="1"/>
              </p:cNvSpPr>
              <p:nvPr/>
            </p:nvSpPr>
            <p:spPr>
              <a:xfrm>
                <a:off x="2476307" y="4645096"/>
                <a:ext cx="3388239" cy="69589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ovéPole 21">
                <a:extLst>
                  <a:ext uri="{FF2B5EF4-FFF2-40B4-BE49-F238E27FC236}">
                    <a16:creationId xmlns:a16="http://schemas.microsoft.com/office/drawing/2014/main" id="{41402D40-6C55-49EF-9140-AB9B8C75E17D}"/>
                  </a:ext>
                </a:extLst>
              </p:cNvPr>
              <p:cNvSpPr txBox="1"/>
              <p:nvPr/>
            </p:nvSpPr>
            <p:spPr>
              <a:xfrm>
                <a:off x="7998822" y="4805883"/>
                <a:ext cx="1593669" cy="369332"/>
              </a:xfrm>
              <a:prstGeom prst="rect">
                <a:avLst/>
              </a:prstGeom>
              <a:noFill/>
            </p:spPr>
            <p:txBody>
              <a:bodyPr wrap="square">
                <a:spAutoFit/>
              </a:bodyPr>
              <a:lstStyle/>
              <a:p>
                <a:pPr/>
                <a14:m>
                  <m:oMathPara xmlns:m="http://schemas.openxmlformats.org/officeDocument/2006/math">
                    <m:oMathParaPr>
                      <m:jc m:val="center"/>
                    </m:oMathParaPr>
                    <m:oMath xmlns:m="http://schemas.openxmlformats.org/officeDocument/2006/math">
                      <m:r>
                        <a:rPr lang="en-US" i="1" smtClean="0">
                          <a:latin typeface="Cambria Math" panose="02040503050406030204" pitchFamily="18" charset="0"/>
                        </a:rPr>
                        <m:t>𝑓</m:t>
                      </m:r>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𝑓</m:t>
                          </m:r>
                        </m:e>
                        <m:sub>
                          <m:r>
                            <a:rPr lang="en-US" i="0">
                              <a:latin typeface="Cambria Math" panose="02040503050406030204" pitchFamily="18" charset="0"/>
                            </a:rPr>
                            <m:t>1</m:t>
                          </m:r>
                        </m:sub>
                      </m:sSub>
                      <m:r>
                        <a:rPr lang="en-US" i="0">
                          <a:latin typeface="Cambria Math" panose="02040503050406030204" pitchFamily="18" charset="0"/>
                        </a:rPr>
                        <m:t>+2</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𝑓</m:t>
                          </m:r>
                        </m:e>
                        <m:sub>
                          <m:r>
                            <a:rPr lang="en-US" i="0">
                              <a:latin typeface="Cambria Math" panose="02040503050406030204" pitchFamily="18" charset="0"/>
                            </a:rPr>
                            <m:t>2</m:t>
                          </m:r>
                        </m:sub>
                      </m:sSub>
                    </m:oMath>
                  </m:oMathPara>
                </a14:m>
                <a:endParaRPr lang="en-US" dirty="0"/>
              </a:p>
            </p:txBody>
          </p:sp>
        </mc:Choice>
        <mc:Fallback xmlns="">
          <p:sp>
            <p:nvSpPr>
              <p:cNvPr id="22" name="TextovéPole 21">
                <a:extLst>
                  <a:ext uri="{FF2B5EF4-FFF2-40B4-BE49-F238E27FC236}">
                    <a16:creationId xmlns:a16="http://schemas.microsoft.com/office/drawing/2014/main" id="{41402D40-6C55-49EF-9140-AB9B8C75E17D}"/>
                  </a:ext>
                </a:extLst>
              </p:cNvPr>
              <p:cNvSpPr txBox="1">
                <a:spLocks noRot="1" noChangeAspect="1" noMove="1" noResize="1" noEditPoints="1" noAdjustHandles="1" noChangeArrowheads="1" noChangeShapeType="1" noTextEdit="1"/>
              </p:cNvSpPr>
              <p:nvPr/>
            </p:nvSpPr>
            <p:spPr>
              <a:xfrm>
                <a:off x="7998822" y="4805883"/>
                <a:ext cx="1593669" cy="369332"/>
              </a:xfrm>
              <a:prstGeom prst="rect">
                <a:avLst/>
              </a:prstGeom>
              <a:blipFill>
                <a:blip r:embed="rId7"/>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ovéPole 23">
                <a:extLst>
                  <a:ext uri="{FF2B5EF4-FFF2-40B4-BE49-F238E27FC236}">
                    <a16:creationId xmlns:a16="http://schemas.microsoft.com/office/drawing/2014/main" id="{90315FE9-002D-4644-8BF0-74C1D672BF60}"/>
                  </a:ext>
                </a:extLst>
              </p:cNvPr>
              <p:cNvSpPr txBox="1"/>
              <p:nvPr/>
            </p:nvSpPr>
            <p:spPr>
              <a:xfrm>
                <a:off x="6043748" y="4642601"/>
                <a:ext cx="1593669" cy="695896"/>
              </a:xfrm>
              <a:prstGeom prst="rect">
                <a:avLst/>
              </a:prstGeom>
              <a:noFill/>
            </p:spPr>
            <p:txBody>
              <a:bodyPr wrap="square">
                <a:spAutoFit/>
              </a:bodyPr>
              <a:lstStyle/>
              <a:p>
                <a:pPr/>
                <a14:m>
                  <m:oMathPara xmlns:m="http://schemas.openxmlformats.org/officeDocument/2006/math">
                    <m:oMathParaPr>
                      <m:jc m:val="center"/>
                    </m:oMathParaPr>
                    <m:oMath xmlns:m="http://schemas.openxmlformats.org/officeDocument/2006/math">
                      <m:sSubSup>
                        <m:sSubSupPr>
                          <m:ctrlPr>
                            <a:rPr lang="en-US" i="1" smtClean="0">
                              <a:solidFill>
                                <a:srgbClr val="836967"/>
                              </a:solidFill>
                              <a:latin typeface="Cambria Math" panose="02040503050406030204" pitchFamily="18" charset="0"/>
                            </a:rPr>
                          </m:ctrlPr>
                        </m:sSubSupPr>
                        <m:e>
                          <m:r>
                            <a:rPr lang="en-US" i="1">
                              <a:latin typeface="Cambria Math" panose="02040503050406030204" pitchFamily="18" charset="0"/>
                            </a:rPr>
                            <m:t>𝑙</m:t>
                          </m:r>
                        </m:e>
                        <m:sub>
                          <m:r>
                            <a:rPr lang="en-US" i="0">
                              <a:latin typeface="Cambria Math" panose="02040503050406030204" pitchFamily="18" charset="0"/>
                            </a:rPr>
                            <m:t>2</m:t>
                          </m:r>
                        </m:sub>
                        <m:sup>
                          <m:r>
                            <a:rPr lang="en-US" i="0">
                              <a:latin typeface="Cambria Math" panose="02040503050406030204" pitchFamily="18" charset="0"/>
                            </a:rPr>
                            <m:t>2</m:t>
                          </m:r>
                        </m:sup>
                      </m:sSubSup>
                      <m:r>
                        <a:rPr lang="en-US" i="0">
                          <a:latin typeface="Cambria Math" panose="02040503050406030204" pitchFamily="18" charset="0"/>
                        </a:rPr>
                        <m:t>=</m:t>
                      </m:r>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𝑙</m:t>
                          </m:r>
                        </m:e>
                        <m:sup>
                          <m:r>
                            <a:rPr lang="en-US" i="0">
                              <a:latin typeface="Cambria Math" panose="02040503050406030204" pitchFamily="18" charset="0"/>
                            </a:rPr>
                            <m:t>2</m:t>
                          </m:r>
                        </m:sup>
                      </m:sSup>
                      <m:r>
                        <a:rPr lang="en-US" i="0">
                          <a:latin typeface="Cambria Math" panose="02040503050406030204" pitchFamily="18" charset="0"/>
                        </a:rPr>
                        <m:t>−</m:t>
                      </m:r>
                      <m:f>
                        <m:fPr>
                          <m:ctrlPr>
                            <a:rPr lang="en-US" i="1">
                              <a:solidFill>
                                <a:srgbClr val="836967"/>
                              </a:solidFill>
                              <a:latin typeface="Cambria Math" panose="02040503050406030204" pitchFamily="18" charset="0"/>
                            </a:rPr>
                          </m:ctrlPr>
                        </m:fPr>
                        <m:num>
                          <m:sSubSup>
                            <m:sSubSupPr>
                              <m:ctrlPr>
                                <a:rPr lang="en-US" i="1">
                                  <a:solidFill>
                                    <a:srgbClr val="836967"/>
                                  </a:solidFill>
                                  <a:latin typeface="Cambria Math" panose="02040503050406030204" pitchFamily="18" charset="0"/>
                                </a:rPr>
                              </m:ctrlPr>
                            </m:sSubSupPr>
                            <m:e>
                              <m:r>
                                <a:rPr lang="en-US" i="1">
                                  <a:latin typeface="Cambria Math" panose="02040503050406030204" pitchFamily="18" charset="0"/>
                                </a:rPr>
                                <m:t>𝑓</m:t>
                              </m:r>
                            </m:e>
                            <m:sub>
                              <m:r>
                                <a:rPr lang="en-US" i="0">
                                  <a:latin typeface="Cambria Math" panose="02040503050406030204" pitchFamily="18" charset="0"/>
                                </a:rPr>
                                <m:t>2</m:t>
                              </m:r>
                            </m:sub>
                            <m:sup>
                              <m:r>
                                <a:rPr lang="en-US" i="0">
                                  <a:latin typeface="Cambria Math" panose="02040503050406030204" pitchFamily="18" charset="0"/>
                                </a:rPr>
                                <m:t>2</m:t>
                              </m:r>
                            </m:sup>
                          </m:sSubSup>
                        </m:num>
                        <m:den>
                          <m:r>
                            <a:rPr lang="en-US" i="1">
                              <a:latin typeface="Cambria Math" panose="02040503050406030204" pitchFamily="18" charset="0"/>
                            </a:rPr>
                            <m:t>𝑎</m:t>
                          </m:r>
                          <m:r>
                            <a:rPr lang="en-US" i="1">
                              <a:latin typeface="Cambria Math" panose="02040503050406030204" pitchFamily="18" charset="0"/>
                            </a:rPr>
                            <m:t>𝜇</m:t>
                          </m:r>
                        </m:den>
                      </m:f>
                    </m:oMath>
                  </m:oMathPara>
                </a14:m>
                <a:endParaRPr lang="en-US" dirty="0"/>
              </a:p>
            </p:txBody>
          </p:sp>
        </mc:Choice>
        <mc:Fallback xmlns="">
          <p:sp>
            <p:nvSpPr>
              <p:cNvPr id="24" name="TextovéPole 23">
                <a:extLst>
                  <a:ext uri="{FF2B5EF4-FFF2-40B4-BE49-F238E27FC236}">
                    <a16:creationId xmlns:a16="http://schemas.microsoft.com/office/drawing/2014/main" id="{90315FE9-002D-4644-8BF0-74C1D672BF60}"/>
                  </a:ext>
                </a:extLst>
              </p:cNvPr>
              <p:cNvSpPr txBox="1">
                <a:spLocks noRot="1" noChangeAspect="1" noMove="1" noResize="1" noEditPoints="1" noAdjustHandles="1" noChangeArrowheads="1" noChangeShapeType="1" noTextEdit="1"/>
              </p:cNvSpPr>
              <p:nvPr/>
            </p:nvSpPr>
            <p:spPr>
              <a:xfrm>
                <a:off x="6043748" y="4642601"/>
                <a:ext cx="1593669" cy="695896"/>
              </a:xfrm>
              <a:prstGeom prst="rect">
                <a:avLst/>
              </a:prstGeom>
              <a:blipFill>
                <a:blip r:embed="rId8"/>
                <a:stretch>
                  <a:fillRect/>
                </a:stretch>
              </a:blipFill>
            </p:spPr>
            <p:txBody>
              <a:bodyPr/>
              <a:lstStyle/>
              <a:p>
                <a:r>
                  <a:rPr lang="en-US">
                    <a:noFill/>
                  </a:rPr>
                  <a:t> </a:t>
                </a:r>
              </a:p>
            </p:txBody>
          </p:sp>
        </mc:Fallback>
      </mc:AlternateContent>
      <p:cxnSp>
        <p:nvCxnSpPr>
          <p:cNvPr id="26" name="Spojnice: zakřivená 25">
            <a:extLst>
              <a:ext uri="{FF2B5EF4-FFF2-40B4-BE49-F238E27FC236}">
                <a16:creationId xmlns:a16="http://schemas.microsoft.com/office/drawing/2014/main" id="{EF8FC295-4C60-4EC4-822B-ABC214794214}"/>
              </a:ext>
            </a:extLst>
          </p:cNvPr>
          <p:cNvCxnSpPr>
            <a:cxnSpLocks/>
          </p:cNvCxnSpPr>
          <p:nvPr/>
        </p:nvCxnSpPr>
        <p:spPr>
          <a:xfrm rot="16200000" flipV="1">
            <a:off x="6559037" y="3029103"/>
            <a:ext cx="336671" cy="252548"/>
          </a:xfrm>
          <a:prstGeom prst="curvedConnector3">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30" name="TextovéPole 29">
            <a:extLst>
              <a:ext uri="{FF2B5EF4-FFF2-40B4-BE49-F238E27FC236}">
                <a16:creationId xmlns:a16="http://schemas.microsoft.com/office/drawing/2014/main" id="{D6208A48-B69A-4428-9EC4-58BF92C0DCDA}"/>
              </a:ext>
            </a:extLst>
          </p:cNvPr>
          <p:cNvSpPr txBox="1"/>
          <p:nvPr/>
        </p:nvSpPr>
        <p:spPr>
          <a:xfrm>
            <a:off x="6522721" y="3311023"/>
            <a:ext cx="2109680" cy="369332"/>
          </a:xfrm>
          <a:prstGeom prst="rect">
            <a:avLst/>
          </a:prstGeom>
          <a:noFill/>
        </p:spPr>
        <p:txBody>
          <a:bodyPr wrap="none" rtlCol="0">
            <a:spAutoFit/>
          </a:bodyPr>
          <a:lstStyle/>
          <a:p>
            <a:r>
              <a:rPr lang="en-US" dirty="0">
                <a:solidFill>
                  <a:srgbClr val="FF0000"/>
                </a:solidFill>
              </a:rPr>
              <a:t>Displacement</a:t>
            </a:r>
            <a:r>
              <a:rPr lang="cs-CZ" dirty="0">
                <a:solidFill>
                  <a:srgbClr val="FF0000"/>
                </a:solidFill>
              </a:rPr>
              <a:t> </a:t>
            </a:r>
            <a:r>
              <a:rPr lang="en-US" dirty="0">
                <a:solidFill>
                  <a:srgbClr val="FF0000"/>
                </a:solidFill>
              </a:rPr>
              <a:t>vector</a:t>
            </a:r>
          </a:p>
        </p:txBody>
      </p:sp>
      <p:cxnSp>
        <p:nvCxnSpPr>
          <p:cNvPr id="31" name="Spojnice: zakřivená 30">
            <a:extLst>
              <a:ext uri="{FF2B5EF4-FFF2-40B4-BE49-F238E27FC236}">
                <a16:creationId xmlns:a16="http://schemas.microsoft.com/office/drawing/2014/main" id="{C35263A9-C93D-4DEF-B4A9-42745BCF6EED}"/>
              </a:ext>
            </a:extLst>
          </p:cNvPr>
          <p:cNvCxnSpPr>
            <a:cxnSpLocks/>
          </p:cNvCxnSpPr>
          <p:nvPr/>
        </p:nvCxnSpPr>
        <p:spPr>
          <a:xfrm rot="5400000" flipH="1" flipV="1">
            <a:off x="5389097" y="3043527"/>
            <a:ext cx="347005" cy="213364"/>
          </a:xfrm>
          <a:prstGeom prst="curvedConnector3">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32" name="TextovéPole 31">
            <a:extLst>
              <a:ext uri="{FF2B5EF4-FFF2-40B4-BE49-F238E27FC236}">
                <a16:creationId xmlns:a16="http://schemas.microsoft.com/office/drawing/2014/main" id="{2C40A7E4-762C-4B6B-B60C-484D974BCB5E}"/>
              </a:ext>
            </a:extLst>
          </p:cNvPr>
          <p:cNvSpPr txBox="1"/>
          <p:nvPr/>
        </p:nvSpPr>
        <p:spPr>
          <a:xfrm>
            <a:off x="3894239" y="3311023"/>
            <a:ext cx="1775042" cy="369332"/>
          </a:xfrm>
          <a:prstGeom prst="rect">
            <a:avLst/>
          </a:prstGeom>
          <a:noFill/>
        </p:spPr>
        <p:txBody>
          <a:bodyPr wrap="square" rtlCol="0">
            <a:spAutoFit/>
          </a:bodyPr>
          <a:lstStyle/>
          <a:p>
            <a:r>
              <a:rPr lang="en-US" dirty="0">
                <a:solidFill>
                  <a:srgbClr val="FF0000"/>
                </a:solidFill>
              </a:rPr>
              <a:t>Electric potential</a:t>
            </a:r>
          </a:p>
        </p:txBody>
      </p:sp>
      <p:cxnSp>
        <p:nvCxnSpPr>
          <p:cNvPr id="34" name="Spojnice: zakřivená 33">
            <a:extLst>
              <a:ext uri="{FF2B5EF4-FFF2-40B4-BE49-F238E27FC236}">
                <a16:creationId xmlns:a16="http://schemas.microsoft.com/office/drawing/2014/main" id="{09CEA709-02D6-46ED-B0D2-B4F36A42C4EA}"/>
              </a:ext>
            </a:extLst>
          </p:cNvPr>
          <p:cNvCxnSpPr>
            <a:cxnSpLocks/>
          </p:cNvCxnSpPr>
          <p:nvPr/>
        </p:nvCxnSpPr>
        <p:spPr>
          <a:xfrm rot="5400000">
            <a:off x="3844266" y="4315411"/>
            <a:ext cx="416974" cy="285207"/>
          </a:xfrm>
          <a:prstGeom prst="curvedConnector3">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35" name="TextovéPole 34">
            <a:extLst>
              <a:ext uri="{FF2B5EF4-FFF2-40B4-BE49-F238E27FC236}">
                <a16:creationId xmlns:a16="http://schemas.microsoft.com/office/drawing/2014/main" id="{D93BA9E1-32CF-40E5-B24A-9665782A2199}"/>
              </a:ext>
            </a:extLst>
          </p:cNvPr>
          <p:cNvSpPr txBox="1"/>
          <p:nvPr/>
        </p:nvSpPr>
        <p:spPr>
          <a:xfrm>
            <a:off x="3200398" y="3914394"/>
            <a:ext cx="2843350" cy="369332"/>
          </a:xfrm>
          <a:prstGeom prst="rect">
            <a:avLst/>
          </a:prstGeom>
          <a:noFill/>
        </p:spPr>
        <p:txBody>
          <a:bodyPr wrap="square" rtlCol="0">
            <a:spAutoFit/>
          </a:bodyPr>
          <a:lstStyle/>
          <a:p>
            <a:r>
              <a:rPr lang="en-US" dirty="0">
                <a:solidFill>
                  <a:srgbClr val="FF0000"/>
                </a:solidFill>
              </a:rPr>
              <a:t>Permittivity of the vacuum</a:t>
            </a:r>
          </a:p>
        </p:txBody>
      </p:sp>
      <p:cxnSp>
        <p:nvCxnSpPr>
          <p:cNvPr id="41" name="Spojnice: zakřivená 40">
            <a:extLst>
              <a:ext uri="{FF2B5EF4-FFF2-40B4-BE49-F238E27FC236}">
                <a16:creationId xmlns:a16="http://schemas.microsoft.com/office/drawing/2014/main" id="{1CCBEFE1-D2F3-4F45-B70D-D10CAADD9004}"/>
              </a:ext>
            </a:extLst>
          </p:cNvPr>
          <p:cNvCxnSpPr>
            <a:cxnSpLocks/>
            <a:stCxn id="42" idx="3"/>
          </p:cNvCxnSpPr>
          <p:nvPr/>
        </p:nvCxnSpPr>
        <p:spPr>
          <a:xfrm flipV="1">
            <a:off x="3547682" y="5366875"/>
            <a:ext cx="341524" cy="372726"/>
          </a:xfrm>
          <a:prstGeom prst="curvedConnector2">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42" name="TextovéPole 41">
            <a:extLst>
              <a:ext uri="{FF2B5EF4-FFF2-40B4-BE49-F238E27FC236}">
                <a16:creationId xmlns:a16="http://schemas.microsoft.com/office/drawing/2014/main" id="{8E4CCF9B-D983-4330-91CB-9D0F20A015BD}"/>
              </a:ext>
            </a:extLst>
          </p:cNvPr>
          <p:cNvSpPr txBox="1"/>
          <p:nvPr/>
        </p:nvSpPr>
        <p:spPr>
          <a:xfrm>
            <a:off x="1609129" y="5554935"/>
            <a:ext cx="1938553" cy="369332"/>
          </a:xfrm>
          <a:prstGeom prst="rect">
            <a:avLst/>
          </a:prstGeom>
          <a:noFill/>
        </p:spPr>
        <p:txBody>
          <a:bodyPr wrap="square" rtlCol="0">
            <a:spAutoFit/>
          </a:bodyPr>
          <a:lstStyle/>
          <a:p>
            <a:pPr algn="r"/>
            <a:r>
              <a:rPr lang="en-US" dirty="0" err="1">
                <a:solidFill>
                  <a:srgbClr val="FF0000"/>
                </a:solidFill>
              </a:rPr>
              <a:t>Lamé</a:t>
            </a:r>
            <a:r>
              <a:rPr lang="en-US" dirty="0">
                <a:solidFill>
                  <a:srgbClr val="FF0000"/>
                </a:solidFill>
              </a:rPr>
              <a:t> coefficients</a:t>
            </a:r>
          </a:p>
        </p:txBody>
      </p:sp>
      <p:cxnSp>
        <p:nvCxnSpPr>
          <p:cNvPr id="46" name="Spojnice: zakřivená 45">
            <a:extLst>
              <a:ext uri="{FF2B5EF4-FFF2-40B4-BE49-F238E27FC236}">
                <a16:creationId xmlns:a16="http://schemas.microsoft.com/office/drawing/2014/main" id="{014A979B-3EA1-4E2C-90B1-728230510383}"/>
              </a:ext>
            </a:extLst>
          </p:cNvPr>
          <p:cNvCxnSpPr>
            <a:cxnSpLocks/>
          </p:cNvCxnSpPr>
          <p:nvPr/>
        </p:nvCxnSpPr>
        <p:spPr>
          <a:xfrm rot="5400000" flipH="1" flipV="1">
            <a:off x="5368495" y="5365637"/>
            <a:ext cx="255399" cy="185062"/>
          </a:xfrm>
          <a:prstGeom prst="curvedConnector3">
            <a:avLst>
              <a:gd name="adj1" fmla="val 50000"/>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47" name="TextovéPole 46">
            <a:extLst>
              <a:ext uri="{FF2B5EF4-FFF2-40B4-BE49-F238E27FC236}">
                <a16:creationId xmlns:a16="http://schemas.microsoft.com/office/drawing/2014/main" id="{42EC774D-5B40-4F39-9401-81699815FDEF}"/>
              </a:ext>
            </a:extLst>
          </p:cNvPr>
          <p:cNvSpPr txBox="1"/>
          <p:nvPr/>
        </p:nvSpPr>
        <p:spPr>
          <a:xfrm>
            <a:off x="4169613" y="5554935"/>
            <a:ext cx="3268535" cy="369332"/>
          </a:xfrm>
          <a:prstGeom prst="rect">
            <a:avLst/>
          </a:prstGeom>
          <a:noFill/>
        </p:spPr>
        <p:txBody>
          <a:bodyPr wrap="square" rtlCol="0">
            <a:spAutoFit/>
          </a:bodyPr>
          <a:lstStyle/>
          <a:p>
            <a:pPr algn="r"/>
            <a:r>
              <a:rPr lang="en-US" dirty="0">
                <a:solidFill>
                  <a:srgbClr val="FF0000"/>
                </a:solidFill>
              </a:rPr>
              <a:t>Reciprocal susceptibility constant </a:t>
            </a:r>
          </a:p>
        </p:txBody>
      </p:sp>
      <p:cxnSp>
        <p:nvCxnSpPr>
          <p:cNvPr id="56" name="Spojnice: zakřivená 55">
            <a:extLst>
              <a:ext uri="{FF2B5EF4-FFF2-40B4-BE49-F238E27FC236}">
                <a16:creationId xmlns:a16="http://schemas.microsoft.com/office/drawing/2014/main" id="{E3357C17-5072-4310-80E2-21A973C99445}"/>
              </a:ext>
            </a:extLst>
          </p:cNvPr>
          <p:cNvCxnSpPr>
            <a:cxnSpLocks/>
          </p:cNvCxnSpPr>
          <p:nvPr/>
        </p:nvCxnSpPr>
        <p:spPr>
          <a:xfrm rot="5400000">
            <a:off x="6763431" y="4286011"/>
            <a:ext cx="433743" cy="279438"/>
          </a:xfrm>
          <a:prstGeom prst="curvedConnector3">
            <a:avLst>
              <a:gd name="adj1" fmla="val 50000"/>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57" name="TextovéPole 56">
            <a:extLst>
              <a:ext uri="{FF2B5EF4-FFF2-40B4-BE49-F238E27FC236}">
                <a16:creationId xmlns:a16="http://schemas.microsoft.com/office/drawing/2014/main" id="{A74B1E9D-F55B-46EB-B147-462268AED241}"/>
              </a:ext>
            </a:extLst>
          </p:cNvPr>
          <p:cNvSpPr txBox="1"/>
          <p:nvPr/>
        </p:nvSpPr>
        <p:spPr>
          <a:xfrm>
            <a:off x="6178726" y="3876558"/>
            <a:ext cx="3268535" cy="369332"/>
          </a:xfrm>
          <a:prstGeom prst="rect">
            <a:avLst/>
          </a:prstGeom>
          <a:noFill/>
        </p:spPr>
        <p:txBody>
          <a:bodyPr wrap="square" rtlCol="0">
            <a:spAutoFit/>
          </a:bodyPr>
          <a:lstStyle/>
          <a:p>
            <a:r>
              <a:rPr lang="en-US" dirty="0">
                <a:solidFill>
                  <a:srgbClr val="FF0000"/>
                </a:solidFill>
              </a:rPr>
              <a:t>Material length scale parameter</a:t>
            </a:r>
          </a:p>
        </p:txBody>
      </p:sp>
      <p:cxnSp>
        <p:nvCxnSpPr>
          <p:cNvPr id="60" name="Spojnice: zakřivená 59">
            <a:extLst>
              <a:ext uri="{FF2B5EF4-FFF2-40B4-BE49-F238E27FC236}">
                <a16:creationId xmlns:a16="http://schemas.microsoft.com/office/drawing/2014/main" id="{1251A973-8293-4CB6-92F8-ECF7CA78FD15}"/>
              </a:ext>
            </a:extLst>
          </p:cNvPr>
          <p:cNvCxnSpPr>
            <a:cxnSpLocks/>
          </p:cNvCxnSpPr>
          <p:nvPr/>
        </p:nvCxnSpPr>
        <p:spPr>
          <a:xfrm rot="5400000" flipH="1" flipV="1">
            <a:off x="8341222" y="5277301"/>
            <a:ext cx="350771" cy="266365"/>
          </a:xfrm>
          <a:prstGeom prst="curvedConnector3">
            <a:avLst>
              <a:gd name="adj1" fmla="val 50000"/>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61" name="TextovéPole 60">
            <a:extLst>
              <a:ext uri="{FF2B5EF4-FFF2-40B4-BE49-F238E27FC236}">
                <a16:creationId xmlns:a16="http://schemas.microsoft.com/office/drawing/2014/main" id="{22219A19-674A-4D07-9435-0D02DA6CF698}"/>
              </a:ext>
            </a:extLst>
          </p:cNvPr>
          <p:cNvSpPr txBox="1"/>
          <p:nvPr/>
        </p:nvSpPr>
        <p:spPr>
          <a:xfrm>
            <a:off x="7812993" y="5557204"/>
            <a:ext cx="2410869" cy="369332"/>
          </a:xfrm>
          <a:prstGeom prst="rect">
            <a:avLst/>
          </a:prstGeom>
          <a:noFill/>
        </p:spPr>
        <p:txBody>
          <a:bodyPr wrap="square" rtlCol="0">
            <a:spAutoFit/>
          </a:bodyPr>
          <a:lstStyle/>
          <a:p>
            <a:r>
              <a:rPr lang="en-US" dirty="0">
                <a:solidFill>
                  <a:srgbClr val="FF0000"/>
                </a:solidFill>
              </a:rPr>
              <a:t>Flexoelectric constants </a:t>
            </a:r>
          </a:p>
        </p:txBody>
      </p:sp>
      <p:cxnSp>
        <p:nvCxnSpPr>
          <p:cNvPr id="65" name="Spojnice: zakřivená 64">
            <a:extLst>
              <a:ext uri="{FF2B5EF4-FFF2-40B4-BE49-F238E27FC236}">
                <a16:creationId xmlns:a16="http://schemas.microsoft.com/office/drawing/2014/main" id="{002A17FE-9402-4052-A833-394AB42AB137}"/>
              </a:ext>
            </a:extLst>
          </p:cNvPr>
          <p:cNvCxnSpPr>
            <a:cxnSpLocks/>
          </p:cNvCxnSpPr>
          <p:nvPr/>
        </p:nvCxnSpPr>
        <p:spPr>
          <a:xfrm rot="16200000" flipV="1">
            <a:off x="9266068" y="5240745"/>
            <a:ext cx="350776" cy="339470"/>
          </a:xfrm>
          <a:prstGeom prst="curvedConnector3">
            <a:avLst>
              <a:gd name="adj1" fmla="val 50000"/>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253114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12C985A5-453D-42F6-BD75-7EAFD0A42938}"/>
              </a:ext>
            </a:extLst>
          </p:cNvPr>
          <p:cNvSpPr txBox="1"/>
          <p:nvPr/>
        </p:nvSpPr>
        <p:spPr>
          <a:xfrm>
            <a:off x="0" y="6485860"/>
            <a:ext cx="12192000" cy="369332"/>
          </a:xfrm>
          <a:prstGeom prst="rect">
            <a:avLst/>
          </a:prstGeom>
          <a:noFill/>
        </p:spPr>
        <p:txBody>
          <a:bodyPr wrap="square" rtlCol="0">
            <a:spAutoFit/>
          </a:bodyPr>
          <a:lstStyle/>
          <a:p>
            <a:pPr algn="ctr"/>
            <a:r>
              <a:rPr lang="en-US" dirty="0">
                <a:solidFill>
                  <a:schemeClr val="tx1">
                    <a:lumMod val="50000"/>
                    <a:lumOff val="50000"/>
                  </a:schemeClr>
                </a:solidFill>
                <a:latin typeface="Corbel" panose="020B0503020204020204" pitchFamily="34" charset="0"/>
              </a:rPr>
              <a:t>LUND UNIVERSITY</a:t>
            </a:r>
            <a:r>
              <a:rPr lang="cs-CZ" dirty="0">
                <a:solidFill>
                  <a:schemeClr val="tx1">
                    <a:lumMod val="50000"/>
                    <a:lumOff val="50000"/>
                  </a:schemeClr>
                </a:solidFill>
                <a:latin typeface="Corbel" panose="020B0503020204020204" pitchFamily="34" charset="0"/>
              </a:rPr>
              <a:t>, </a:t>
            </a:r>
            <a:r>
              <a:rPr lang="en-US" dirty="0">
                <a:solidFill>
                  <a:schemeClr val="tx1">
                    <a:lumMod val="50000"/>
                    <a:lumOff val="50000"/>
                  </a:schemeClr>
                </a:solidFill>
                <a:latin typeface="Corbel" panose="020B0503020204020204" pitchFamily="34" charset="0"/>
              </a:rPr>
              <a:t>Department of Mechanical Engineering Sciences</a:t>
            </a:r>
            <a:r>
              <a:rPr lang="cs-CZ" dirty="0">
                <a:solidFill>
                  <a:schemeClr val="tx1">
                    <a:lumMod val="50000"/>
                    <a:lumOff val="50000"/>
                  </a:schemeClr>
                </a:solidFill>
                <a:latin typeface="Corbel" panose="020B0503020204020204" pitchFamily="34" charset="0"/>
              </a:rPr>
              <a:t>, </a:t>
            </a:r>
            <a:r>
              <a:rPr lang="en-US" dirty="0">
                <a:solidFill>
                  <a:schemeClr val="tx1">
                    <a:lumMod val="50000"/>
                    <a:lumOff val="50000"/>
                  </a:schemeClr>
                </a:solidFill>
                <a:latin typeface="Corbel" panose="020B0503020204020204" pitchFamily="34" charset="0"/>
              </a:rPr>
              <a:t>September</a:t>
            </a:r>
            <a:r>
              <a:rPr lang="cs-CZ" dirty="0">
                <a:solidFill>
                  <a:schemeClr val="tx1">
                    <a:lumMod val="50000"/>
                    <a:lumOff val="50000"/>
                  </a:schemeClr>
                </a:solidFill>
                <a:latin typeface="Corbel" panose="020B0503020204020204" pitchFamily="34" charset="0"/>
              </a:rPr>
              <a:t> 2024</a:t>
            </a:r>
            <a:endParaRPr lang="en-US" dirty="0">
              <a:solidFill>
                <a:schemeClr val="tx1">
                  <a:lumMod val="50000"/>
                  <a:lumOff val="50000"/>
                </a:schemeClr>
              </a:solidFill>
              <a:latin typeface="Corbel" panose="020B0503020204020204" pitchFamily="34" charset="0"/>
            </a:endParaRPr>
          </a:p>
        </p:txBody>
      </p:sp>
      <p:pic>
        <p:nvPicPr>
          <p:cNvPr id="5" name="Picture 4">
            <a:extLst>
              <a:ext uri="{FF2B5EF4-FFF2-40B4-BE49-F238E27FC236}">
                <a16:creationId xmlns:a16="http://schemas.microsoft.com/office/drawing/2014/main" id="{33641377-FBF7-44D7-8F7C-E8F5F81E27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11008924" y="176186"/>
            <a:ext cx="922424" cy="9263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6A8C07B1-6C16-4D4C-A424-04644FD77A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260652" y="408882"/>
            <a:ext cx="1348477" cy="460959"/>
          </a:xfrm>
          <a:prstGeom prst="rect">
            <a:avLst/>
          </a:prstGeom>
          <a:noFill/>
          <a:ln w="9525">
            <a:noFill/>
            <a:miter lim="800000"/>
            <a:headEnd/>
            <a:tailEnd/>
          </a:ln>
        </p:spPr>
      </p:pic>
      <p:sp>
        <p:nvSpPr>
          <p:cNvPr id="13" name="TextovéPole 12">
            <a:extLst>
              <a:ext uri="{FF2B5EF4-FFF2-40B4-BE49-F238E27FC236}">
                <a16:creationId xmlns:a16="http://schemas.microsoft.com/office/drawing/2014/main" id="{2CD2C8EF-3B46-4C1F-B89D-B04AB5E726D0}"/>
              </a:ext>
            </a:extLst>
          </p:cNvPr>
          <p:cNvSpPr txBox="1"/>
          <p:nvPr/>
        </p:nvSpPr>
        <p:spPr>
          <a:xfrm>
            <a:off x="0" y="589971"/>
            <a:ext cx="12192000" cy="523220"/>
          </a:xfrm>
          <a:prstGeom prst="rect">
            <a:avLst/>
          </a:prstGeom>
          <a:noFill/>
        </p:spPr>
        <p:txBody>
          <a:bodyPr wrap="square">
            <a:spAutoFit/>
          </a:bodyPr>
          <a:lstStyle/>
          <a:p>
            <a:pPr algn="ctr"/>
            <a:r>
              <a:rPr lang="en-US" sz="2800" b="1" dirty="0">
                <a:latin typeface="Corbel" panose="020B0503020204020204" pitchFamily="34" charset="0"/>
              </a:rPr>
              <a:t>Constitutive equations </a:t>
            </a:r>
          </a:p>
        </p:txBody>
      </p:sp>
      <mc:AlternateContent xmlns:mc="http://schemas.openxmlformats.org/markup-compatibility/2006" xmlns:a14="http://schemas.microsoft.com/office/drawing/2010/main">
        <mc:Choice Requires="a14">
          <p:sp>
            <p:nvSpPr>
              <p:cNvPr id="14" name="TextovéPole 13">
                <a:extLst>
                  <a:ext uri="{FF2B5EF4-FFF2-40B4-BE49-F238E27FC236}">
                    <a16:creationId xmlns:a16="http://schemas.microsoft.com/office/drawing/2014/main" id="{BCD4589A-8E16-452B-BDEA-D507A6797069}"/>
                  </a:ext>
                </a:extLst>
              </p:cNvPr>
              <p:cNvSpPr txBox="1"/>
              <p:nvPr/>
            </p:nvSpPr>
            <p:spPr>
              <a:xfrm>
                <a:off x="2958735" y="1892240"/>
                <a:ext cx="6851469" cy="1529521"/>
              </a:xfrm>
              <a:prstGeom prst="rect">
                <a:avLst/>
              </a:prstGeom>
              <a:solidFill>
                <a:srgbClr val="FF0000"/>
              </a:solidFill>
              <a:ln w="38100">
                <a:noFill/>
              </a:ln>
            </p:spPr>
            <p:txBody>
              <a:bodyPr wrap="square">
                <a:spAutoFit/>
              </a:bodyPr>
              <a:lstStyle/>
              <a:p>
                <a:pPr/>
                <a14:m>
                  <m:oMathPara xmlns:m="http://schemas.openxmlformats.org/officeDocument/2006/math">
                    <m:oMathParaPr>
                      <m:jc m:val="left"/>
                    </m:oMathParaPr>
                    <m:oMath xmlns:m="http://schemas.openxmlformats.org/officeDocument/2006/math">
                      <m:r>
                        <a:rPr lang="en-GB" b="1" i="1" smtClean="0">
                          <a:solidFill>
                            <a:schemeClr val="bg1"/>
                          </a:solidFill>
                          <a:latin typeface="Cambria Math" panose="02040503050406030204" pitchFamily="18" charset="0"/>
                        </a:rPr>
                        <m:t>𝝈</m:t>
                      </m:r>
                      <m:r>
                        <a:rPr lang="en-GB" i="1">
                          <a:solidFill>
                            <a:schemeClr val="bg1"/>
                          </a:solidFill>
                          <a:latin typeface="Cambria Math" panose="02040503050406030204" pitchFamily="18" charset="0"/>
                        </a:rPr>
                        <m:t>=</m:t>
                      </m:r>
                      <m:r>
                        <a:rPr lang="en-GB" i="1">
                          <a:solidFill>
                            <a:schemeClr val="bg1"/>
                          </a:solidFill>
                          <a:latin typeface="Cambria Math" panose="02040503050406030204" pitchFamily="18" charset="0"/>
                        </a:rPr>
                        <m:t>𝜆</m:t>
                      </m:r>
                      <m:r>
                        <m:rPr>
                          <m:sty m:val="p"/>
                        </m:rPr>
                        <a:rPr lang="en-GB">
                          <a:solidFill>
                            <a:schemeClr val="bg1"/>
                          </a:solidFill>
                          <a:latin typeface="Cambria Math" panose="02040503050406030204" pitchFamily="18" charset="0"/>
                        </a:rPr>
                        <m:t>Tr</m:t>
                      </m:r>
                      <m:d>
                        <m:dPr>
                          <m:ctrlPr>
                            <a:rPr lang="en-US" i="1">
                              <a:solidFill>
                                <a:schemeClr val="bg1"/>
                              </a:solidFill>
                              <a:latin typeface="Cambria Math" panose="02040503050406030204" pitchFamily="18" charset="0"/>
                            </a:rPr>
                          </m:ctrlPr>
                        </m:dPr>
                        <m:e>
                          <m:r>
                            <a:rPr lang="en-GB" b="1" i="1">
                              <a:solidFill>
                                <a:schemeClr val="bg1"/>
                              </a:solidFill>
                              <a:latin typeface="Cambria Math" panose="02040503050406030204" pitchFamily="18" charset="0"/>
                            </a:rPr>
                            <m:t>𝜺</m:t>
                          </m:r>
                        </m:e>
                      </m:d>
                      <m:r>
                        <a:rPr lang="en-GB" b="1" i="1">
                          <a:solidFill>
                            <a:schemeClr val="bg1"/>
                          </a:solidFill>
                          <a:latin typeface="Cambria Math" panose="02040503050406030204" pitchFamily="18" charset="0"/>
                        </a:rPr>
                        <m:t>𝑰</m:t>
                      </m:r>
                      <m:r>
                        <a:rPr lang="en-GB" i="1">
                          <a:solidFill>
                            <a:schemeClr val="bg1"/>
                          </a:solidFill>
                          <a:latin typeface="Cambria Math" panose="02040503050406030204" pitchFamily="18" charset="0"/>
                        </a:rPr>
                        <m:t>+2</m:t>
                      </m:r>
                      <m:r>
                        <a:rPr lang="en-GB" i="1">
                          <a:solidFill>
                            <a:schemeClr val="bg1"/>
                          </a:solidFill>
                          <a:latin typeface="Cambria Math" panose="02040503050406030204" pitchFamily="18" charset="0"/>
                        </a:rPr>
                        <m:t>𝜇</m:t>
                      </m:r>
                      <m:r>
                        <a:rPr lang="en-GB" b="1" i="1">
                          <a:solidFill>
                            <a:schemeClr val="bg1"/>
                          </a:solidFill>
                          <a:latin typeface="Cambria Math" panose="02040503050406030204" pitchFamily="18" charset="0"/>
                        </a:rPr>
                        <m:t>𝜺</m:t>
                      </m:r>
                    </m:oMath>
                  </m:oMathPara>
                </a14:m>
                <a:endParaRPr lang="en-US" dirty="0">
                  <a:solidFill>
                    <a:schemeClr val="bg1"/>
                  </a:solidFill>
                </a:endParaRPr>
              </a:p>
              <a:p>
                <a:endParaRPr lang="en-US" dirty="0">
                  <a:solidFill>
                    <a:schemeClr val="bg1"/>
                  </a:solidFill>
                </a:endParaRPr>
              </a:p>
              <a:p>
                <a:pPr/>
                <a14:m>
                  <m:oMathPara xmlns:m="http://schemas.openxmlformats.org/officeDocument/2006/math">
                    <m:oMathParaPr>
                      <m:jc m:val="left"/>
                    </m:oMathParaPr>
                    <m:oMath xmlns:m="http://schemas.openxmlformats.org/officeDocument/2006/math">
                      <m:r>
                        <a:rPr lang="en-GB" b="1" i="1">
                          <a:solidFill>
                            <a:schemeClr val="bg1"/>
                          </a:solidFill>
                          <a:latin typeface="Cambria Math" panose="02040503050406030204" pitchFamily="18" charset="0"/>
                        </a:rPr>
                        <m:t>𝑷</m:t>
                      </m:r>
                      <m:r>
                        <a:rPr lang="en-GB" i="1">
                          <a:solidFill>
                            <a:schemeClr val="bg1"/>
                          </a:solidFill>
                          <a:latin typeface="Cambria Math" panose="02040503050406030204" pitchFamily="18" charset="0"/>
                        </a:rPr>
                        <m:t>=</m:t>
                      </m:r>
                      <m:sSup>
                        <m:sSupPr>
                          <m:ctrlPr>
                            <a:rPr lang="en-US" i="1">
                              <a:solidFill>
                                <a:schemeClr val="bg1"/>
                              </a:solidFill>
                              <a:latin typeface="Cambria Math" panose="02040503050406030204" pitchFamily="18" charset="0"/>
                            </a:rPr>
                          </m:ctrlPr>
                        </m:sSupPr>
                        <m:e>
                          <m:r>
                            <a:rPr lang="en-GB" i="1">
                              <a:solidFill>
                                <a:schemeClr val="bg1"/>
                              </a:solidFill>
                              <a:latin typeface="Cambria Math" panose="02040503050406030204" pitchFamily="18" charset="0"/>
                            </a:rPr>
                            <m:t>𝑎</m:t>
                          </m:r>
                        </m:e>
                        <m:sup>
                          <m:r>
                            <a:rPr lang="en-GB" i="1">
                              <a:solidFill>
                                <a:schemeClr val="bg1"/>
                              </a:solidFill>
                              <a:latin typeface="Cambria Math" panose="02040503050406030204" pitchFamily="18" charset="0"/>
                            </a:rPr>
                            <m:t>−1</m:t>
                          </m:r>
                        </m:sup>
                      </m:sSup>
                      <m:d>
                        <m:dPr>
                          <m:begChr m:val="["/>
                          <m:endChr m:val="]"/>
                          <m:ctrlPr>
                            <a:rPr lang="en-US" i="1">
                              <a:solidFill>
                                <a:schemeClr val="bg1"/>
                              </a:solidFill>
                              <a:latin typeface="Cambria Math" panose="02040503050406030204" pitchFamily="18" charset="0"/>
                            </a:rPr>
                          </m:ctrlPr>
                        </m:dPr>
                        <m:e>
                          <m:r>
                            <a:rPr lang="en-GB" b="1" i="1">
                              <a:solidFill>
                                <a:schemeClr val="bg1"/>
                              </a:solidFill>
                              <a:latin typeface="Cambria Math" panose="02040503050406030204" pitchFamily="18" charset="0"/>
                            </a:rPr>
                            <m:t>𝑬</m:t>
                          </m:r>
                          <m:r>
                            <a:rPr lang="en-GB" i="1">
                              <a:solidFill>
                                <a:schemeClr val="bg1"/>
                              </a:solidFill>
                              <a:latin typeface="Cambria Math" panose="02040503050406030204" pitchFamily="18" charset="0"/>
                            </a:rPr>
                            <m:t>−</m:t>
                          </m:r>
                          <m:sSub>
                            <m:sSubPr>
                              <m:ctrlPr>
                                <a:rPr lang="en-US" i="1">
                                  <a:solidFill>
                                    <a:schemeClr val="bg1"/>
                                  </a:solidFill>
                                  <a:latin typeface="Cambria Math" panose="02040503050406030204" pitchFamily="18" charset="0"/>
                                </a:rPr>
                              </m:ctrlPr>
                            </m:sSubPr>
                            <m:e>
                              <m:r>
                                <a:rPr lang="en-GB" i="1">
                                  <a:solidFill>
                                    <a:schemeClr val="bg1"/>
                                  </a:solidFill>
                                  <a:latin typeface="Cambria Math" panose="02040503050406030204" pitchFamily="18" charset="0"/>
                                </a:rPr>
                                <m:t>𝑓</m:t>
                              </m:r>
                            </m:e>
                            <m:sub>
                              <m:r>
                                <a:rPr lang="en-GB" i="1">
                                  <a:solidFill>
                                    <a:schemeClr val="bg1"/>
                                  </a:solidFill>
                                  <a:latin typeface="Cambria Math" panose="02040503050406030204" pitchFamily="18" charset="0"/>
                                </a:rPr>
                                <m:t>1</m:t>
                              </m:r>
                            </m:sub>
                          </m:sSub>
                          <m:r>
                            <m:rPr>
                              <m:sty m:val="p"/>
                            </m:rPr>
                            <a:rPr lang="en-GB">
                              <a:solidFill>
                                <a:schemeClr val="bg1"/>
                              </a:solidFill>
                              <a:latin typeface="Cambria Math" panose="02040503050406030204" pitchFamily="18" charset="0"/>
                            </a:rPr>
                            <m:t>∇Tr</m:t>
                          </m:r>
                          <m:d>
                            <m:dPr>
                              <m:ctrlPr>
                                <a:rPr lang="en-US" i="1">
                                  <a:solidFill>
                                    <a:schemeClr val="bg1"/>
                                  </a:solidFill>
                                  <a:latin typeface="Cambria Math" panose="02040503050406030204" pitchFamily="18" charset="0"/>
                                </a:rPr>
                              </m:ctrlPr>
                            </m:dPr>
                            <m:e>
                              <m:r>
                                <a:rPr lang="en-GB" b="1" i="1">
                                  <a:solidFill>
                                    <a:schemeClr val="bg1"/>
                                  </a:solidFill>
                                  <a:latin typeface="Cambria Math" panose="02040503050406030204" pitchFamily="18" charset="0"/>
                                </a:rPr>
                                <m:t>𝜺</m:t>
                              </m:r>
                            </m:e>
                          </m:d>
                          <m:r>
                            <a:rPr lang="en-GB" i="1">
                              <a:solidFill>
                                <a:schemeClr val="bg1"/>
                              </a:solidFill>
                              <a:latin typeface="Cambria Math" panose="02040503050406030204" pitchFamily="18" charset="0"/>
                            </a:rPr>
                            <m:t>−2</m:t>
                          </m:r>
                          <m:sSub>
                            <m:sSubPr>
                              <m:ctrlPr>
                                <a:rPr lang="en-US" i="1">
                                  <a:solidFill>
                                    <a:schemeClr val="bg1"/>
                                  </a:solidFill>
                                  <a:latin typeface="Cambria Math" panose="02040503050406030204" pitchFamily="18" charset="0"/>
                                </a:rPr>
                              </m:ctrlPr>
                            </m:sSubPr>
                            <m:e>
                              <m:r>
                                <a:rPr lang="en-GB" i="1">
                                  <a:solidFill>
                                    <a:schemeClr val="bg1"/>
                                  </a:solidFill>
                                  <a:latin typeface="Cambria Math" panose="02040503050406030204" pitchFamily="18" charset="0"/>
                                </a:rPr>
                                <m:t>𝑓</m:t>
                              </m:r>
                            </m:e>
                            <m:sub>
                              <m:r>
                                <a:rPr lang="en-GB" i="1">
                                  <a:solidFill>
                                    <a:schemeClr val="bg1"/>
                                  </a:solidFill>
                                  <a:latin typeface="Cambria Math" panose="02040503050406030204" pitchFamily="18" charset="0"/>
                                </a:rPr>
                                <m:t>2</m:t>
                              </m:r>
                            </m:sub>
                          </m:sSub>
                          <m:r>
                            <m:rPr>
                              <m:sty m:val="p"/>
                            </m:rPr>
                            <a:rPr lang="en-GB">
                              <a:solidFill>
                                <a:schemeClr val="bg1"/>
                              </a:solidFill>
                              <a:latin typeface="Cambria Math" panose="02040503050406030204" pitchFamily="18" charset="0"/>
                            </a:rPr>
                            <m:t>∇</m:t>
                          </m:r>
                          <m:r>
                            <a:rPr lang="en-GB" i="1">
                              <a:solidFill>
                                <a:schemeClr val="bg1"/>
                              </a:solidFill>
                              <a:latin typeface="Cambria Math" panose="02040503050406030204" pitchFamily="18" charset="0"/>
                            </a:rPr>
                            <m:t>⋅</m:t>
                          </m:r>
                          <m:r>
                            <a:rPr lang="en-GB" b="1" i="1">
                              <a:solidFill>
                                <a:schemeClr val="bg1"/>
                              </a:solidFill>
                              <a:latin typeface="Cambria Math" panose="02040503050406030204" pitchFamily="18" charset="0"/>
                            </a:rPr>
                            <m:t>𝜺</m:t>
                          </m:r>
                        </m:e>
                      </m:d>
                    </m:oMath>
                  </m:oMathPara>
                </a14:m>
                <a:endParaRPr lang="en-US" dirty="0">
                  <a:solidFill>
                    <a:schemeClr val="bg1"/>
                  </a:solidFill>
                </a:endParaRPr>
              </a:p>
              <a:p>
                <a:endParaRPr lang="en-US" dirty="0">
                  <a:solidFill>
                    <a:schemeClr val="bg1"/>
                  </a:solidFill>
                </a:endParaRPr>
              </a:p>
              <a:p>
                <a14:m>
                  <m:oMath xmlns:m="http://schemas.openxmlformats.org/officeDocument/2006/math">
                    <m:r>
                      <a:rPr lang="en-GB" b="1" i="1">
                        <a:solidFill>
                          <a:schemeClr val="bg1"/>
                        </a:solidFill>
                        <a:latin typeface="Cambria Math" panose="02040503050406030204" pitchFamily="18" charset="0"/>
                      </a:rPr>
                      <m:t>𝝉</m:t>
                    </m:r>
                    <m:r>
                      <a:rPr lang="en-GB" i="1">
                        <a:solidFill>
                          <a:schemeClr val="bg1"/>
                        </a:solidFill>
                        <a:latin typeface="Cambria Math" panose="02040503050406030204" pitchFamily="18" charset="0"/>
                      </a:rPr>
                      <m:t>=</m:t>
                    </m:r>
                    <m:sSup>
                      <m:sSupPr>
                        <m:ctrlPr>
                          <a:rPr lang="en-US" i="1">
                            <a:solidFill>
                              <a:schemeClr val="bg1"/>
                            </a:solidFill>
                            <a:latin typeface="Cambria Math" panose="02040503050406030204" pitchFamily="18" charset="0"/>
                          </a:rPr>
                        </m:ctrlPr>
                      </m:sSupPr>
                      <m:e>
                        <m:r>
                          <a:rPr lang="en-GB" i="1">
                            <a:solidFill>
                              <a:schemeClr val="bg1"/>
                            </a:solidFill>
                            <a:latin typeface="Cambria Math" panose="02040503050406030204" pitchFamily="18" charset="0"/>
                          </a:rPr>
                          <m:t>𝑙</m:t>
                        </m:r>
                      </m:e>
                      <m:sup>
                        <m:r>
                          <a:rPr lang="en-GB" i="1">
                            <a:solidFill>
                              <a:schemeClr val="bg1"/>
                            </a:solidFill>
                            <a:latin typeface="Cambria Math" panose="02040503050406030204" pitchFamily="18" charset="0"/>
                          </a:rPr>
                          <m:t>2</m:t>
                        </m:r>
                      </m:sup>
                    </m:sSup>
                    <m:r>
                      <m:rPr>
                        <m:sty m:val="p"/>
                      </m:rPr>
                      <a:rPr lang="en-GB">
                        <a:solidFill>
                          <a:schemeClr val="bg1"/>
                        </a:solidFill>
                        <a:latin typeface="Cambria Math" panose="02040503050406030204" pitchFamily="18" charset="0"/>
                      </a:rPr>
                      <m:t>∇</m:t>
                    </m:r>
                    <m:r>
                      <a:rPr lang="en-GB" b="1" i="1">
                        <a:solidFill>
                          <a:schemeClr val="bg1"/>
                        </a:solidFill>
                        <a:latin typeface="Cambria Math" panose="02040503050406030204" pitchFamily="18" charset="0"/>
                      </a:rPr>
                      <m:t>𝝈</m:t>
                    </m:r>
                    <m:r>
                      <a:rPr lang="en-GB" i="1">
                        <a:solidFill>
                          <a:schemeClr val="bg1"/>
                        </a:solidFill>
                        <a:latin typeface="Cambria Math" panose="02040503050406030204" pitchFamily="18" charset="0"/>
                      </a:rPr>
                      <m:t>+</m:t>
                    </m:r>
                    <m:sSub>
                      <m:sSubPr>
                        <m:ctrlPr>
                          <a:rPr lang="en-US" i="1">
                            <a:solidFill>
                              <a:schemeClr val="bg1"/>
                            </a:solidFill>
                            <a:latin typeface="Cambria Math" panose="02040503050406030204" pitchFamily="18" charset="0"/>
                          </a:rPr>
                        </m:ctrlPr>
                      </m:sSubPr>
                      <m:e>
                        <m:r>
                          <a:rPr lang="en-GB" i="1">
                            <a:solidFill>
                              <a:schemeClr val="bg1"/>
                            </a:solidFill>
                            <a:latin typeface="Cambria Math" panose="02040503050406030204" pitchFamily="18" charset="0"/>
                          </a:rPr>
                          <m:t>𝑓</m:t>
                        </m:r>
                      </m:e>
                      <m:sub>
                        <m:r>
                          <a:rPr lang="en-GB" i="1">
                            <a:solidFill>
                              <a:schemeClr val="bg1"/>
                            </a:solidFill>
                            <a:latin typeface="Cambria Math" panose="02040503050406030204" pitchFamily="18" charset="0"/>
                          </a:rPr>
                          <m:t>1</m:t>
                        </m:r>
                      </m:sub>
                    </m:sSub>
                    <m:d>
                      <m:dPr>
                        <m:ctrlPr>
                          <a:rPr lang="en-US" i="1">
                            <a:solidFill>
                              <a:schemeClr val="bg1"/>
                            </a:solidFill>
                            <a:latin typeface="Cambria Math" panose="02040503050406030204" pitchFamily="18" charset="0"/>
                          </a:rPr>
                        </m:ctrlPr>
                      </m:dPr>
                      <m:e>
                        <m:r>
                          <a:rPr lang="en-GB" b="1" i="1">
                            <a:solidFill>
                              <a:schemeClr val="bg1"/>
                            </a:solidFill>
                            <a:latin typeface="Cambria Math" panose="02040503050406030204" pitchFamily="18" charset="0"/>
                          </a:rPr>
                          <m:t>𝑷</m:t>
                        </m:r>
                        <m:sSub>
                          <m:sSubPr>
                            <m:ctrlPr>
                              <a:rPr lang="en-US" i="1">
                                <a:solidFill>
                                  <a:schemeClr val="bg1"/>
                                </a:solidFill>
                                <a:latin typeface="Cambria Math" panose="02040503050406030204" pitchFamily="18" charset="0"/>
                              </a:rPr>
                            </m:ctrlPr>
                          </m:sSubPr>
                          <m:e>
                            <m:r>
                              <a:rPr lang="en-GB" b="1" i="1">
                                <a:solidFill>
                                  <a:schemeClr val="bg1"/>
                                </a:solidFill>
                                <a:latin typeface="Cambria Math" panose="02040503050406030204" pitchFamily="18" charset="0"/>
                              </a:rPr>
                              <m:t>𝒆</m:t>
                            </m:r>
                          </m:e>
                          <m:sub>
                            <m:r>
                              <a:rPr lang="en-GB" i="1">
                                <a:solidFill>
                                  <a:schemeClr val="bg1"/>
                                </a:solidFill>
                                <a:latin typeface="Cambria Math" panose="02040503050406030204" pitchFamily="18" charset="0"/>
                              </a:rPr>
                              <m:t>𝑖</m:t>
                            </m:r>
                          </m:sub>
                        </m:sSub>
                        <m:sSub>
                          <m:sSubPr>
                            <m:ctrlPr>
                              <a:rPr lang="en-US" i="1">
                                <a:solidFill>
                                  <a:schemeClr val="bg1"/>
                                </a:solidFill>
                                <a:latin typeface="Cambria Math" panose="02040503050406030204" pitchFamily="18" charset="0"/>
                              </a:rPr>
                            </m:ctrlPr>
                          </m:sSubPr>
                          <m:e>
                            <m:r>
                              <a:rPr lang="en-GB" b="1" i="1">
                                <a:solidFill>
                                  <a:schemeClr val="bg1"/>
                                </a:solidFill>
                                <a:latin typeface="Cambria Math" panose="02040503050406030204" pitchFamily="18" charset="0"/>
                              </a:rPr>
                              <m:t>𝒆</m:t>
                            </m:r>
                          </m:e>
                          <m:sub>
                            <m:r>
                              <a:rPr lang="en-GB" i="1">
                                <a:solidFill>
                                  <a:schemeClr val="bg1"/>
                                </a:solidFill>
                                <a:latin typeface="Cambria Math" panose="02040503050406030204" pitchFamily="18" charset="0"/>
                              </a:rPr>
                              <m:t>𝑖</m:t>
                            </m:r>
                          </m:sub>
                        </m:sSub>
                        <m:r>
                          <a:rPr lang="en-GB" i="1">
                            <a:solidFill>
                              <a:schemeClr val="bg1"/>
                            </a:solidFill>
                            <a:latin typeface="Cambria Math" panose="02040503050406030204" pitchFamily="18" charset="0"/>
                          </a:rPr>
                          <m:t>+</m:t>
                        </m:r>
                        <m:r>
                          <a:rPr lang="en-GB" b="1" i="1">
                            <a:solidFill>
                              <a:schemeClr val="bg1"/>
                            </a:solidFill>
                            <a:latin typeface="Cambria Math" panose="02040503050406030204" pitchFamily="18" charset="0"/>
                          </a:rPr>
                          <m:t>𝑷</m:t>
                        </m:r>
                        <m:sSub>
                          <m:sSubPr>
                            <m:ctrlPr>
                              <a:rPr lang="en-US" i="1">
                                <a:solidFill>
                                  <a:schemeClr val="bg1"/>
                                </a:solidFill>
                                <a:latin typeface="Cambria Math" panose="02040503050406030204" pitchFamily="18" charset="0"/>
                              </a:rPr>
                            </m:ctrlPr>
                          </m:sSubPr>
                          <m:e>
                            <m:r>
                              <a:rPr lang="en-GB" b="1" i="1">
                                <a:solidFill>
                                  <a:schemeClr val="bg1"/>
                                </a:solidFill>
                                <a:latin typeface="Cambria Math" panose="02040503050406030204" pitchFamily="18" charset="0"/>
                              </a:rPr>
                              <m:t>𝒆</m:t>
                            </m:r>
                          </m:e>
                          <m:sub>
                            <m:r>
                              <a:rPr lang="en-GB" i="1">
                                <a:solidFill>
                                  <a:schemeClr val="bg1"/>
                                </a:solidFill>
                                <a:latin typeface="Cambria Math" panose="02040503050406030204" pitchFamily="18" charset="0"/>
                              </a:rPr>
                              <m:t>𝑗</m:t>
                            </m:r>
                          </m:sub>
                        </m:sSub>
                        <m:sSub>
                          <m:sSubPr>
                            <m:ctrlPr>
                              <a:rPr lang="en-US" i="1">
                                <a:solidFill>
                                  <a:schemeClr val="bg1"/>
                                </a:solidFill>
                                <a:latin typeface="Cambria Math" panose="02040503050406030204" pitchFamily="18" charset="0"/>
                              </a:rPr>
                            </m:ctrlPr>
                          </m:sSubPr>
                          <m:e>
                            <m:r>
                              <a:rPr lang="en-GB" b="1" i="1">
                                <a:solidFill>
                                  <a:schemeClr val="bg1"/>
                                </a:solidFill>
                                <a:latin typeface="Cambria Math" panose="02040503050406030204" pitchFamily="18" charset="0"/>
                              </a:rPr>
                              <m:t>𝒆</m:t>
                            </m:r>
                          </m:e>
                          <m:sub>
                            <m:r>
                              <a:rPr lang="en-GB" i="1">
                                <a:solidFill>
                                  <a:schemeClr val="bg1"/>
                                </a:solidFill>
                                <a:latin typeface="Cambria Math" panose="02040503050406030204" pitchFamily="18" charset="0"/>
                              </a:rPr>
                              <m:t>𝑗</m:t>
                            </m:r>
                          </m:sub>
                        </m:sSub>
                      </m:e>
                    </m:d>
                    <m:r>
                      <a:rPr lang="en-GB" i="1">
                        <a:solidFill>
                          <a:schemeClr val="bg1"/>
                        </a:solidFill>
                        <a:latin typeface="Cambria Math" panose="02040503050406030204" pitchFamily="18" charset="0"/>
                      </a:rPr>
                      <m:t>+</m:t>
                    </m:r>
                    <m:sSub>
                      <m:sSubPr>
                        <m:ctrlPr>
                          <a:rPr lang="en-US" i="1">
                            <a:solidFill>
                              <a:schemeClr val="bg1"/>
                            </a:solidFill>
                            <a:latin typeface="Cambria Math" panose="02040503050406030204" pitchFamily="18" charset="0"/>
                          </a:rPr>
                        </m:ctrlPr>
                      </m:sSubPr>
                      <m:e>
                        <m:r>
                          <a:rPr lang="en-GB" i="1">
                            <a:solidFill>
                              <a:schemeClr val="bg1"/>
                            </a:solidFill>
                            <a:latin typeface="Cambria Math" panose="02040503050406030204" pitchFamily="18" charset="0"/>
                          </a:rPr>
                          <m:t>𝑓</m:t>
                        </m:r>
                      </m:e>
                      <m:sub>
                        <m:r>
                          <a:rPr lang="en-GB" i="1">
                            <a:solidFill>
                              <a:schemeClr val="bg1"/>
                            </a:solidFill>
                            <a:latin typeface="Cambria Math" panose="02040503050406030204" pitchFamily="18" charset="0"/>
                          </a:rPr>
                          <m:t>2</m:t>
                        </m:r>
                      </m:sub>
                    </m:sSub>
                    <m:d>
                      <m:dPr>
                        <m:ctrlPr>
                          <a:rPr lang="en-US" b="0" i="1" smtClean="0">
                            <a:solidFill>
                              <a:schemeClr val="bg1"/>
                            </a:solidFill>
                            <a:latin typeface="Cambria Math" panose="02040503050406030204" pitchFamily="18" charset="0"/>
                          </a:rPr>
                        </m:ctrlPr>
                      </m:dPr>
                      <m:e>
                        <m:sSub>
                          <m:sSubPr>
                            <m:ctrlPr>
                              <a:rPr lang="en-US" i="1" smtClean="0">
                                <a:solidFill>
                                  <a:schemeClr val="bg1"/>
                                </a:solidFill>
                                <a:latin typeface="Cambria Math" panose="02040503050406030204" pitchFamily="18" charset="0"/>
                              </a:rPr>
                            </m:ctrlPr>
                          </m:sSubPr>
                          <m:e>
                            <m:r>
                              <a:rPr lang="en-GB" b="1" i="1">
                                <a:solidFill>
                                  <a:schemeClr val="bg1"/>
                                </a:solidFill>
                                <a:latin typeface="Cambria Math" panose="02040503050406030204" pitchFamily="18" charset="0"/>
                              </a:rPr>
                              <m:t>𝒆</m:t>
                            </m:r>
                          </m:e>
                          <m:sub>
                            <m:r>
                              <a:rPr lang="en-GB" i="1">
                                <a:solidFill>
                                  <a:schemeClr val="bg1"/>
                                </a:solidFill>
                                <a:latin typeface="Cambria Math" panose="02040503050406030204" pitchFamily="18" charset="0"/>
                              </a:rPr>
                              <m:t>𝑖</m:t>
                            </m:r>
                          </m:sub>
                        </m:sSub>
                        <m:sSub>
                          <m:sSubPr>
                            <m:ctrlPr>
                              <a:rPr lang="en-US" i="1">
                                <a:solidFill>
                                  <a:schemeClr val="bg1"/>
                                </a:solidFill>
                                <a:latin typeface="Cambria Math" panose="02040503050406030204" pitchFamily="18" charset="0"/>
                              </a:rPr>
                            </m:ctrlPr>
                          </m:sSubPr>
                          <m:e>
                            <m:r>
                              <a:rPr lang="en-GB" b="1" i="1">
                                <a:solidFill>
                                  <a:schemeClr val="bg1"/>
                                </a:solidFill>
                                <a:latin typeface="Cambria Math" panose="02040503050406030204" pitchFamily="18" charset="0"/>
                              </a:rPr>
                              <m:t>𝒆</m:t>
                            </m:r>
                          </m:e>
                          <m:sub>
                            <m:r>
                              <a:rPr lang="en-GB" i="1">
                                <a:solidFill>
                                  <a:schemeClr val="bg1"/>
                                </a:solidFill>
                                <a:latin typeface="Cambria Math" panose="02040503050406030204" pitchFamily="18" charset="0"/>
                              </a:rPr>
                              <m:t>𝑖</m:t>
                            </m:r>
                          </m:sub>
                        </m:sSub>
                        <m:r>
                          <a:rPr lang="en-GB" b="1" i="1">
                            <a:solidFill>
                              <a:schemeClr val="bg1"/>
                            </a:solidFill>
                            <a:latin typeface="Cambria Math" panose="02040503050406030204" pitchFamily="18" charset="0"/>
                          </a:rPr>
                          <m:t>𝑷</m:t>
                        </m:r>
                        <m:r>
                          <a:rPr lang="en-GB" i="1">
                            <a:solidFill>
                              <a:schemeClr val="bg1"/>
                            </a:solidFill>
                            <a:latin typeface="Cambria Math" panose="02040503050406030204" pitchFamily="18" charset="0"/>
                          </a:rPr>
                          <m:t>+</m:t>
                        </m:r>
                        <m:sSub>
                          <m:sSubPr>
                            <m:ctrlPr>
                              <a:rPr lang="en-US" i="1">
                                <a:solidFill>
                                  <a:schemeClr val="bg1"/>
                                </a:solidFill>
                                <a:latin typeface="Cambria Math" panose="02040503050406030204" pitchFamily="18" charset="0"/>
                              </a:rPr>
                            </m:ctrlPr>
                          </m:sSubPr>
                          <m:e>
                            <m:r>
                              <a:rPr lang="en-GB" b="1" i="1">
                                <a:solidFill>
                                  <a:schemeClr val="bg1"/>
                                </a:solidFill>
                                <a:latin typeface="Cambria Math" panose="02040503050406030204" pitchFamily="18" charset="0"/>
                              </a:rPr>
                              <m:t>𝒆</m:t>
                            </m:r>
                          </m:e>
                          <m:sub>
                            <m:r>
                              <a:rPr lang="en-GB" i="1">
                                <a:solidFill>
                                  <a:schemeClr val="bg1"/>
                                </a:solidFill>
                                <a:latin typeface="Cambria Math" panose="02040503050406030204" pitchFamily="18" charset="0"/>
                              </a:rPr>
                              <m:t>𝑗</m:t>
                            </m:r>
                          </m:sub>
                        </m:sSub>
                        <m:sSub>
                          <m:sSubPr>
                            <m:ctrlPr>
                              <a:rPr lang="en-US" i="1">
                                <a:solidFill>
                                  <a:schemeClr val="bg1"/>
                                </a:solidFill>
                                <a:latin typeface="Cambria Math" panose="02040503050406030204" pitchFamily="18" charset="0"/>
                              </a:rPr>
                            </m:ctrlPr>
                          </m:sSubPr>
                          <m:e>
                            <m:r>
                              <a:rPr lang="en-GB" b="1" i="1">
                                <a:solidFill>
                                  <a:schemeClr val="bg1"/>
                                </a:solidFill>
                                <a:latin typeface="Cambria Math" panose="02040503050406030204" pitchFamily="18" charset="0"/>
                              </a:rPr>
                              <m:t>𝒆</m:t>
                            </m:r>
                          </m:e>
                          <m:sub>
                            <m:r>
                              <a:rPr lang="en-GB" i="1">
                                <a:solidFill>
                                  <a:schemeClr val="bg1"/>
                                </a:solidFill>
                                <a:latin typeface="Cambria Math" panose="02040503050406030204" pitchFamily="18" charset="0"/>
                              </a:rPr>
                              <m:t>𝑗</m:t>
                            </m:r>
                          </m:sub>
                        </m:sSub>
                        <m:r>
                          <a:rPr lang="en-GB" b="1" i="1" smtClean="0">
                            <a:solidFill>
                              <a:schemeClr val="bg1"/>
                            </a:solidFill>
                            <a:latin typeface="Cambria Math" panose="02040503050406030204" pitchFamily="18" charset="0"/>
                          </a:rPr>
                          <m:t>𝑷</m:t>
                        </m:r>
                        <m:r>
                          <a:rPr lang="en-US" b="1" i="1" smtClean="0">
                            <a:solidFill>
                              <a:schemeClr val="bg1"/>
                            </a:solidFill>
                            <a:latin typeface="Cambria Math" panose="02040503050406030204" pitchFamily="18" charset="0"/>
                          </a:rPr>
                          <m:t>+</m:t>
                        </m:r>
                        <m:sSub>
                          <m:sSubPr>
                            <m:ctrlPr>
                              <a:rPr lang="en-US" i="1" smtClean="0">
                                <a:solidFill>
                                  <a:schemeClr val="bg1"/>
                                </a:solidFill>
                                <a:latin typeface="Cambria Math" panose="02040503050406030204" pitchFamily="18" charset="0"/>
                              </a:rPr>
                            </m:ctrlPr>
                          </m:sSubPr>
                          <m:e>
                            <m:r>
                              <a:rPr lang="en-GB" b="1" i="1">
                                <a:solidFill>
                                  <a:schemeClr val="bg1"/>
                                </a:solidFill>
                                <a:latin typeface="Cambria Math" panose="02040503050406030204" pitchFamily="18" charset="0"/>
                              </a:rPr>
                              <m:t>𝒆</m:t>
                            </m:r>
                          </m:e>
                          <m:sub>
                            <m:r>
                              <a:rPr lang="en-GB" i="1">
                                <a:solidFill>
                                  <a:schemeClr val="bg1"/>
                                </a:solidFill>
                                <a:latin typeface="Cambria Math" panose="02040503050406030204" pitchFamily="18" charset="0"/>
                              </a:rPr>
                              <m:t>𝑖</m:t>
                            </m:r>
                          </m:sub>
                        </m:sSub>
                        <m:r>
                          <a:rPr lang="en-GB" b="1" i="1">
                            <a:solidFill>
                              <a:schemeClr val="bg1"/>
                            </a:solidFill>
                            <a:latin typeface="Cambria Math" panose="02040503050406030204" pitchFamily="18" charset="0"/>
                          </a:rPr>
                          <m:t>𝑷</m:t>
                        </m:r>
                        <m:sSub>
                          <m:sSubPr>
                            <m:ctrlPr>
                              <a:rPr lang="en-US" i="1">
                                <a:solidFill>
                                  <a:schemeClr val="bg1"/>
                                </a:solidFill>
                                <a:latin typeface="Cambria Math" panose="02040503050406030204" pitchFamily="18" charset="0"/>
                              </a:rPr>
                            </m:ctrlPr>
                          </m:sSubPr>
                          <m:e>
                            <m:r>
                              <a:rPr lang="en-GB" b="1" i="1">
                                <a:solidFill>
                                  <a:schemeClr val="bg1"/>
                                </a:solidFill>
                                <a:latin typeface="Cambria Math" panose="02040503050406030204" pitchFamily="18" charset="0"/>
                              </a:rPr>
                              <m:t>𝒆</m:t>
                            </m:r>
                          </m:e>
                          <m:sub>
                            <m:r>
                              <a:rPr lang="en-GB" i="1">
                                <a:solidFill>
                                  <a:schemeClr val="bg1"/>
                                </a:solidFill>
                                <a:latin typeface="Cambria Math" panose="02040503050406030204" pitchFamily="18" charset="0"/>
                              </a:rPr>
                              <m:t>𝑖</m:t>
                            </m:r>
                          </m:sub>
                        </m:sSub>
                        <m:r>
                          <a:rPr lang="en-GB" i="1">
                            <a:solidFill>
                              <a:schemeClr val="bg1"/>
                            </a:solidFill>
                            <a:latin typeface="Cambria Math" panose="02040503050406030204" pitchFamily="18" charset="0"/>
                          </a:rPr>
                          <m:t>+</m:t>
                        </m:r>
                        <m:sSub>
                          <m:sSubPr>
                            <m:ctrlPr>
                              <a:rPr lang="en-US" i="1">
                                <a:solidFill>
                                  <a:schemeClr val="bg1"/>
                                </a:solidFill>
                                <a:latin typeface="Cambria Math" panose="02040503050406030204" pitchFamily="18" charset="0"/>
                              </a:rPr>
                            </m:ctrlPr>
                          </m:sSubPr>
                          <m:e>
                            <m:r>
                              <a:rPr lang="en-GB" b="1" i="1">
                                <a:solidFill>
                                  <a:schemeClr val="bg1"/>
                                </a:solidFill>
                                <a:latin typeface="Cambria Math" panose="02040503050406030204" pitchFamily="18" charset="0"/>
                              </a:rPr>
                              <m:t>𝒆</m:t>
                            </m:r>
                          </m:e>
                          <m:sub>
                            <m:r>
                              <a:rPr lang="en-GB" i="1">
                                <a:solidFill>
                                  <a:schemeClr val="bg1"/>
                                </a:solidFill>
                                <a:latin typeface="Cambria Math" panose="02040503050406030204" pitchFamily="18" charset="0"/>
                              </a:rPr>
                              <m:t>𝑗</m:t>
                            </m:r>
                          </m:sub>
                        </m:sSub>
                        <m:r>
                          <a:rPr lang="en-GB" b="1" i="1">
                            <a:solidFill>
                              <a:schemeClr val="bg1"/>
                            </a:solidFill>
                            <a:latin typeface="Cambria Math" panose="02040503050406030204" pitchFamily="18" charset="0"/>
                          </a:rPr>
                          <m:t>𝑷</m:t>
                        </m:r>
                        <m:sSub>
                          <m:sSubPr>
                            <m:ctrlPr>
                              <a:rPr lang="en-US" i="1">
                                <a:solidFill>
                                  <a:schemeClr val="bg1"/>
                                </a:solidFill>
                                <a:latin typeface="Cambria Math" panose="02040503050406030204" pitchFamily="18" charset="0"/>
                              </a:rPr>
                            </m:ctrlPr>
                          </m:sSubPr>
                          <m:e>
                            <m:r>
                              <a:rPr lang="en-GB" b="1" i="1">
                                <a:solidFill>
                                  <a:schemeClr val="bg1"/>
                                </a:solidFill>
                                <a:latin typeface="Cambria Math" panose="02040503050406030204" pitchFamily="18" charset="0"/>
                              </a:rPr>
                              <m:t>𝒆</m:t>
                            </m:r>
                          </m:e>
                          <m:sub>
                            <m:r>
                              <a:rPr lang="en-GB" i="1">
                                <a:solidFill>
                                  <a:schemeClr val="bg1"/>
                                </a:solidFill>
                                <a:latin typeface="Cambria Math" panose="02040503050406030204" pitchFamily="18" charset="0"/>
                              </a:rPr>
                              <m:t>𝑗</m:t>
                            </m:r>
                          </m:sub>
                        </m:sSub>
                      </m:e>
                    </m:d>
                  </m:oMath>
                </a14:m>
                <a:r>
                  <a:rPr lang="en-US" dirty="0">
                    <a:solidFill>
                      <a:schemeClr val="bg1"/>
                    </a:solidFill>
                  </a:rPr>
                  <a:t> </a:t>
                </a:r>
              </a:p>
            </p:txBody>
          </p:sp>
        </mc:Choice>
        <mc:Fallback xmlns="">
          <p:sp>
            <p:nvSpPr>
              <p:cNvPr id="14" name="TextovéPole 13">
                <a:extLst>
                  <a:ext uri="{FF2B5EF4-FFF2-40B4-BE49-F238E27FC236}">
                    <a16:creationId xmlns:a16="http://schemas.microsoft.com/office/drawing/2014/main" id="{BCD4589A-8E16-452B-BDEA-D507A6797069}"/>
                  </a:ext>
                </a:extLst>
              </p:cNvPr>
              <p:cNvSpPr txBox="1">
                <a:spLocks noRot="1" noChangeAspect="1" noMove="1" noResize="1" noEditPoints="1" noAdjustHandles="1" noChangeArrowheads="1" noChangeShapeType="1" noTextEdit="1"/>
              </p:cNvSpPr>
              <p:nvPr/>
            </p:nvSpPr>
            <p:spPr>
              <a:xfrm>
                <a:off x="2958735" y="1892240"/>
                <a:ext cx="6851469" cy="1529521"/>
              </a:xfrm>
              <a:prstGeom prst="rect">
                <a:avLst/>
              </a:prstGeom>
              <a:blipFill>
                <a:blip r:embed="rId5"/>
                <a:stretch>
                  <a:fillRect b="-1594"/>
                </a:stretch>
              </a:blipFill>
              <a:ln w="38100">
                <a:noFill/>
              </a:ln>
            </p:spPr>
            <p:txBody>
              <a:bodyPr/>
              <a:lstStyle/>
              <a:p>
                <a:r>
                  <a:rPr lang="en-US">
                    <a:noFill/>
                  </a:rPr>
                  <a:t> </a:t>
                </a:r>
              </a:p>
            </p:txBody>
          </p:sp>
        </mc:Fallback>
      </mc:AlternateContent>
      <p:cxnSp>
        <p:nvCxnSpPr>
          <p:cNvPr id="31" name="Spojnice: zakřivená 30">
            <a:extLst>
              <a:ext uri="{FF2B5EF4-FFF2-40B4-BE49-F238E27FC236}">
                <a16:creationId xmlns:a16="http://schemas.microsoft.com/office/drawing/2014/main" id="{C35263A9-C93D-4DEF-B4A9-42745BCF6EED}"/>
              </a:ext>
            </a:extLst>
          </p:cNvPr>
          <p:cNvCxnSpPr>
            <a:cxnSpLocks/>
            <a:stCxn id="32" idx="3"/>
          </p:cNvCxnSpPr>
          <p:nvPr/>
        </p:nvCxnSpPr>
        <p:spPr>
          <a:xfrm>
            <a:off x="2551610" y="2626159"/>
            <a:ext cx="304801" cy="12700"/>
          </a:xfrm>
          <a:prstGeom prst="curvedConnector3">
            <a:avLst>
              <a:gd name="adj1" fmla="val 50000"/>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32" name="TextovéPole 31">
            <a:extLst>
              <a:ext uri="{FF2B5EF4-FFF2-40B4-BE49-F238E27FC236}">
                <a16:creationId xmlns:a16="http://schemas.microsoft.com/office/drawing/2014/main" id="{2C40A7E4-762C-4B6B-B60C-484D974BCB5E}"/>
              </a:ext>
            </a:extLst>
          </p:cNvPr>
          <p:cNvSpPr txBox="1"/>
          <p:nvPr/>
        </p:nvSpPr>
        <p:spPr>
          <a:xfrm>
            <a:off x="132135" y="2441493"/>
            <a:ext cx="2419475" cy="369332"/>
          </a:xfrm>
          <a:prstGeom prst="rect">
            <a:avLst/>
          </a:prstGeom>
          <a:noFill/>
        </p:spPr>
        <p:txBody>
          <a:bodyPr wrap="square" rtlCol="0">
            <a:spAutoFit/>
          </a:bodyPr>
          <a:lstStyle/>
          <a:p>
            <a:pPr algn="r"/>
            <a:r>
              <a:rPr lang="en-US" dirty="0">
                <a:solidFill>
                  <a:srgbClr val="FF0000"/>
                </a:solidFill>
              </a:rPr>
              <a:t>Polarization vector field</a:t>
            </a:r>
          </a:p>
        </p:txBody>
      </p:sp>
      <mc:AlternateContent xmlns:mc="http://schemas.openxmlformats.org/markup-compatibility/2006" xmlns:a14="http://schemas.microsoft.com/office/drawing/2010/main">
        <mc:Choice Requires="a14">
          <p:sp>
            <p:nvSpPr>
              <p:cNvPr id="27" name="TextovéPole 26">
                <a:extLst>
                  <a:ext uri="{FF2B5EF4-FFF2-40B4-BE49-F238E27FC236}">
                    <a16:creationId xmlns:a16="http://schemas.microsoft.com/office/drawing/2014/main" id="{2729FFA8-0096-4796-9658-0EF639AC4B0B}"/>
                  </a:ext>
                </a:extLst>
              </p:cNvPr>
              <p:cNvSpPr txBox="1"/>
              <p:nvPr/>
            </p:nvSpPr>
            <p:spPr>
              <a:xfrm>
                <a:off x="6367052" y="4547913"/>
                <a:ext cx="1380304"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𝑬</m:t>
                      </m:r>
                      <m:r>
                        <a:rPr lang="en-US" b="0" i="0" smtClean="0">
                          <a:latin typeface="Cambria Math" panose="02040503050406030204" pitchFamily="18" charset="0"/>
                        </a:rPr>
                        <m:t>=−</m:t>
                      </m:r>
                      <m:r>
                        <m:rPr>
                          <m:sty m:val="p"/>
                        </m:rPr>
                        <a:rPr lang="en-US" b="0" i="0">
                          <a:latin typeface="Cambria Math" panose="02040503050406030204" pitchFamily="18" charset="0"/>
                        </a:rPr>
                        <m:t>∇</m:t>
                      </m:r>
                      <m:r>
                        <a:rPr lang="en-US" b="0" i="1">
                          <a:latin typeface="Cambria Math" panose="02040503050406030204" pitchFamily="18" charset="0"/>
                        </a:rPr>
                        <m:t>𝜑</m:t>
                      </m:r>
                    </m:oMath>
                  </m:oMathPara>
                </a14:m>
                <a:endParaRPr lang="en-US" dirty="0"/>
              </a:p>
            </p:txBody>
          </p:sp>
        </mc:Choice>
        <mc:Fallback xmlns="">
          <p:sp>
            <p:nvSpPr>
              <p:cNvPr id="27" name="TextovéPole 26">
                <a:extLst>
                  <a:ext uri="{FF2B5EF4-FFF2-40B4-BE49-F238E27FC236}">
                    <a16:creationId xmlns:a16="http://schemas.microsoft.com/office/drawing/2014/main" id="{2729FFA8-0096-4796-9658-0EF639AC4B0B}"/>
                  </a:ext>
                </a:extLst>
              </p:cNvPr>
              <p:cNvSpPr txBox="1">
                <a:spLocks noRot="1" noChangeAspect="1" noMove="1" noResize="1" noEditPoints="1" noAdjustHandles="1" noChangeArrowheads="1" noChangeShapeType="1" noTextEdit="1"/>
              </p:cNvSpPr>
              <p:nvPr/>
            </p:nvSpPr>
            <p:spPr>
              <a:xfrm>
                <a:off x="6367052" y="4547913"/>
                <a:ext cx="1380304" cy="369332"/>
              </a:xfrm>
              <a:prstGeom prst="rect">
                <a:avLst/>
              </a:prstGeom>
              <a:blipFill>
                <a:blip r:embed="rId6"/>
                <a:stretch>
                  <a:fillRect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ovéPole 27">
                <a:extLst>
                  <a:ext uri="{FF2B5EF4-FFF2-40B4-BE49-F238E27FC236}">
                    <a16:creationId xmlns:a16="http://schemas.microsoft.com/office/drawing/2014/main" id="{AABC83FA-A659-4575-A06A-C234E9549C16}"/>
                  </a:ext>
                </a:extLst>
              </p:cNvPr>
              <p:cNvSpPr txBox="1"/>
              <p:nvPr/>
            </p:nvSpPr>
            <p:spPr>
              <a:xfrm>
                <a:off x="3912320" y="4427111"/>
                <a:ext cx="2029097" cy="61093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1" i="1" smtClean="0">
                          <a:solidFill>
                            <a:schemeClr val="tx1"/>
                          </a:solidFill>
                          <a:latin typeface="Cambria Math" panose="02040503050406030204" pitchFamily="18" charset="0"/>
                        </a:rPr>
                        <m:t>𝜺</m:t>
                      </m:r>
                      <m:r>
                        <a:rPr lang="en-US" b="0" i="0">
                          <a:solidFill>
                            <a:schemeClr val="tx1"/>
                          </a:solidFill>
                          <a:latin typeface="Cambria Math" panose="02040503050406030204" pitchFamily="18" charset="0"/>
                        </a:rPr>
                        <m:t>=</m:t>
                      </m:r>
                      <m:f>
                        <m:fPr>
                          <m:ctrlPr>
                            <a:rPr lang="en-US" b="0" i="1">
                              <a:solidFill>
                                <a:schemeClr val="tx1"/>
                              </a:solidFill>
                              <a:latin typeface="Cambria Math" panose="02040503050406030204" pitchFamily="18" charset="0"/>
                            </a:rPr>
                          </m:ctrlPr>
                        </m:fPr>
                        <m:num>
                          <m:r>
                            <a:rPr lang="en-US" b="0" i="0">
                              <a:solidFill>
                                <a:schemeClr val="tx1"/>
                              </a:solidFill>
                              <a:latin typeface="Cambria Math" panose="02040503050406030204" pitchFamily="18" charset="0"/>
                            </a:rPr>
                            <m:t>1</m:t>
                          </m:r>
                        </m:num>
                        <m:den>
                          <m:r>
                            <a:rPr lang="en-US" b="0" i="0">
                              <a:solidFill>
                                <a:schemeClr val="tx1"/>
                              </a:solidFill>
                              <a:latin typeface="Cambria Math" panose="02040503050406030204" pitchFamily="18" charset="0"/>
                            </a:rPr>
                            <m:t>2</m:t>
                          </m:r>
                        </m:den>
                      </m:f>
                      <m:d>
                        <m:dPr>
                          <m:ctrlPr>
                            <a:rPr lang="en-US" b="0" i="1">
                              <a:solidFill>
                                <a:schemeClr val="tx1"/>
                              </a:solidFill>
                              <a:latin typeface="Cambria Math" panose="02040503050406030204" pitchFamily="18" charset="0"/>
                            </a:rPr>
                          </m:ctrlPr>
                        </m:dPr>
                        <m:e>
                          <m:r>
                            <m:rPr>
                              <m:sty m:val="p"/>
                            </m:rPr>
                            <a:rPr lang="en-US" b="0" i="0">
                              <a:solidFill>
                                <a:schemeClr val="tx1"/>
                              </a:solidFill>
                              <a:latin typeface="Cambria Math" panose="02040503050406030204" pitchFamily="18" charset="0"/>
                            </a:rPr>
                            <m:t>∇</m:t>
                          </m:r>
                          <m:r>
                            <a:rPr lang="en-US" b="1" i="1">
                              <a:solidFill>
                                <a:schemeClr val="tx1"/>
                              </a:solidFill>
                              <a:latin typeface="Cambria Math" panose="02040503050406030204" pitchFamily="18" charset="0"/>
                            </a:rPr>
                            <m:t>𝒖</m:t>
                          </m:r>
                          <m:r>
                            <a:rPr lang="en-US" b="0" i="0">
                              <a:solidFill>
                                <a:schemeClr val="tx1"/>
                              </a:solidFill>
                              <a:latin typeface="Cambria Math" panose="02040503050406030204" pitchFamily="18" charset="0"/>
                            </a:rPr>
                            <m:t>+</m:t>
                          </m:r>
                          <m:r>
                            <a:rPr lang="en-US" b="1" i="1">
                              <a:solidFill>
                                <a:schemeClr val="tx1"/>
                              </a:solidFill>
                              <a:latin typeface="Cambria Math" panose="02040503050406030204" pitchFamily="18" charset="0"/>
                            </a:rPr>
                            <m:t>𝒖</m:t>
                          </m:r>
                          <m:r>
                            <m:rPr>
                              <m:sty m:val="p"/>
                            </m:rPr>
                            <a:rPr lang="en-US" b="0" i="0">
                              <a:solidFill>
                                <a:schemeClr val="tx1"/>
                              </a:solidFill>
                              <a:latin typeface="Cambria Math" panose="02040503050406030204" pitchFamily="18" charset="0"/>
                            </a:rPr>
                            <m:t>∇</m:t>
                          </m:r>
                        </m:e>
                      </m:d>
                    </m:oMath>
                  </m:oMathPara>
                </a14:m>
                <a:endParaRPr lang="en-US" dirty="0">
                  <a:solidFill>
                    <a:schemeClr val="tx1"/>
                  </a:solidFill>
                </a:endParaRPr>
              </a:p>
            </p:txBody>
          </p:sp>
        </mc:Choice>
        <mc:Fallback xmlns="">
          <p:sp>
            <p:nvSpPr>
              <p:cNvPr id="28" name="TextovéPole 27">
                <a:extLst>
                  <a:ext uri="{FF2B5EF4-FFF2-40B4-BE49-F238E27FC236}">
                    <a16:creationId xmlns:a16="http://schemas.microsoft.com/office/drawing/2014/main" id="{AABC83FA-A659-4575-A06A-C234E9549C16}"/>
                  </a:ext>
                </a:extLst>
              </p:cNvPr>
              <p:cNvSpPr txBox="1">
                <a:spLocks noRot="1" noChangeAspect="1" noMove="1" noResize="1" noEditPoints="1" noAdjustHandles="1" noChangeArrowheads="1" noChangeShapeType="1" noTextEdit="1"/>
              </p:cNvSpPr>
              <p:nvPr/>
            </p:nvSpPr>
            <p:spPr>
              <a:xfrm>
                <a:off x="3912320" y="4427111"/>
                <a:ext cx="2029097" cy="610936"/>
              </a:xfrm>
              <a:prstGeom prst="rect">
                <a:avLst/>
              </a:prstGeom>
              <a:blipFill>
                <a:blip r:embed="rId7"/>
                <a:stretch>
                  <a:fillRect/>
                </a:stretch>
              </a:blipFill>
            </p:spPr>
            <p:txBody>
              <a:bodyPr/>
              <a:lstStyle/>
              <a:p>
                <a:r>
                  <a:rPr lang="en-US">
                    <a:noFill/>
                  </a:rPr>
                  <a:t> </a:t>
                </a:r>
              </a:p>
            </p:txBody>
          </p:sp>
        </mc:Fallback>
      </mc:AlternateContent>
      <p:cxnSp>
        <p:nvCxnSpPr>
          <p:cNvPr id="33" name="Spojnice: zakřivená 32">
            <a:extLst>
              <a:ext uri="{FF2B5EF4-FFF2-40B4-BE49-F238E27FC236}">
                <a16:creationId xmlns:a16="http://schemas.microsoft.com/office/drawing/2014/main" id="{913A4989-B4A3-4A99-AB78-04F86E45EF4C}"/>
              </a:ext>
            </a:extLst>
          </p:cNvPr>
          <p:cNvCxnSpPr>
            <a:cxnSpLocks/>
            <a:stCxn id="36" idx="3"/>
          </p:cNvCxnSpPr>
          <p:nvPr/>
        </p:nvCxnSpPr>
        <p:spPr>
          <a:xfrm>
            <a:off x="2551610" y="2055920"/>
            <a:ext cx="304801" cy="97390"/>
          </a:xfrm>
          <a:prstGeom prst="curvedConnector3">
            <a:avLst>
              <a:gd name="adj1" fmla="val 50000"/>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36" name="TextovéPole 35">
            <a:extLst>
              <a:ext uri="{FF2B5EF4-FFF2-40B4-BE49-F238E27FC236}">
                <a16:creationId xmlns:a16="http://schemas.microsoft.com/office/drawing/2014/main" id="{F6C1C663-8DE8-441F-896E-99090369F8D0}"/>
              </a:ext>
            </a:extLst>
          </p:cNvPr>
          <p:cNvSpPr txBox="1"/>
          <p:nvPr/>
        </p:nvSpPr>
        <p:spPr>
          <a:xfrm>
            <a:off x="132135" y="1871254"/>
            <a:ext cx="2419475" cy="369332"/>
          </a:xfrm>
          <a:prstGeom prst="rect">
            <a:avLst/>
          </a:prstGeom>
          <a:noFill/>
        </p:spPr>
        <p:txBody>
          <a:bodyPr wrap="square" rtlCol="0">
            <a:spAutoFit/>
          </a:bodyPr>
          <a:lstStyle/>
          <a:p>
            <a:pPr algn="r"/>
            <a:r>
              <a:rPr lang="en-US" dirty="0">
                <a:solidFill>
                  <a:srgbClr val="FF0000"/>
                </a:solidFill>
              </a:rPr>
              <a:t>Cauchy stress </a:t>
            </a:r>
          </a:p>
        </p:txBody>
      </p:sp>
      <p:cxnSp>
        <p:nvCxnSpPr>
          <p:cNvPr id="37" name="Spojnice: zakřivená 36">
            <a:extLst>
              <a:ext uri="{FF2B5EF4-FFF2-40B4-BE49-F238E27FC236}">
                <a16:creationId xmlns:a16="http://schemas.microsoft.com/office/drawing/2014/main" id="{3184E53D-D1C3-45B0-9675-0B597CF87EA6}"/>
              </a:ext>
            </a:extLst>
          </p:cNvPr>
          <p:cNvCxnSpPr>
            <a:cxnSpLocks/>
            <a:stCxn id="38" idx="3"/>
          </p:cNvCxnSpPr>
          <p:nvPr/>
        </p:nvCxnSpPr>
        <p:spPr>
          <a:xfrm flipV="1">
            <a:off x="2551610" y="3283674"/>
            <a:ext cx="304801" cy="90817"/>
          </a:xfrm>
          <a:prstGeom prst="curvedConnector3">
            <a:avLst>
              <a:gd name="adj1" fmla="val 50000"/>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38" name="TextovéPole 37">
            <a:extLst>
              <a:ext uri="{FF2B5EF4-FFF2-40B4-BE49-F238E27FC236}">
                <a16:creationId xmlns:a16="http://schemas.microsoft.com/office/drawing/2014/main" id="{87967247-0308-4085-9D98-613967CF467E}"/>
              </a:ext>
            </a:extLst>
          </p:cNvPr>
          <p:cNvSpPr txBox="1"/>
          <p:nvPr/>
        </p:nvSpPr>
        <p:spPr>
          <a:xfrm>
            <a:off x="132135" y="3189825"/>
            <a:ext cx="2419475" cy="369332"/>
          </a:xfrm>
          <a:prstGeom prst="rect">
            <a:avLst/>
          </a:prstGeom>
          <a:noFill/>
        </p:spPr>
        <p:txBody>
          <a:bodyPr wrap="square" rtlCol="0">
            <a:spAutoFit/>
          </a:bodyPr>
          <a:lstStyle/>
          <a:p>
            <a:pPr algn="r"/>
            <a:r>
              <a:rPr lang="en-US" dirty="0">
                <a:solidFill>
                  <a:srgbClr val="FF0000"/>
                </a:solidFill>
              </a:rPr>
              <a:t>Double stress</a:t>
            </a:r>
          </a:p>
        </p:txBody>
      </p:sp>
      <p:cxnSp>
        <p:nvCxnSpPr>
          <p:cNvPr id="39" name="Spojnice: zakřivená 38">
            <a:extLst>
              <a:ext uri="{FF2B5EF4-FFF2-40B4-BE49-F238E27FC236}">
                <a16:creationId xmlns:a16="http://schemas.microsoft.com/office/drawing/2014/main" id="{81C1D047-5CA8-47E3-920E-B63F03E38CCC}"/>
              </a:ext>
            </a:extLst>
          </p:cNvPr>
          <p:cNvCxnSpPr>
            <a:cxnSpLocks/>
          </p:cNvCxnSpPr>
          <p:nvPr/>
        </p:nvCxnSpPr>
        <p:spPr>
          <a:xfrm rot="5400000" flipH="1" flipV="1">
            <a:off x="6357979" y="3610682"/>
            <a:ext cx="355606" cy="165463"/>
          </a:xfrm>
          <a:prstGeom prst="curvedConnector3">
            <a:avLst>
              <a:gd name="adj1" fmla="val 50000"/>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40" name="TextovéPole 39">
            <a:extLst>
              <a:ext uri="{FF2B5EF4-FFF2-40B4-BE49-F238E27FC236}">
                <a16:creationId xmlns:a16="http://schemas.microsoft.com/office/drawing/2014/main" id="{DEFFFEB9-EB73-4FA9-B34A-97A2A85B8B04}"/>
              </a:ext>
            </a:extLst>
          </p:cNvPr>
          <p:cNvSpPr txBox="1"/>
          <p:nvPr/>
        </p:nvSpPr>
        <p:spPr>
          <a:xfrm>
            <a:off x="4529213" y="3866556"/>
            <a:ext cx="2419475" cy="369332"/>
          </a:xfrm>
          <a:prstGeom prst="rect">
            <a:avLst/>
          </a:prstGeom>
          <a:noFill/>
        </p:spPr>
        <p:txBody>
          <a:bodyPr wrap="square" rtlCol="0">
            <a:spAutoFit/>
          </a:bodyPr>
          <a:lstStyle/>
          <a:p>
            <a:pPr algn="r"/>
            <a:r>
              <a:rPr lang="en-US" dirty="0">
                <a:solidFill>
                  <a:srgbClr val="FF0000"/>
                </a:solidFill>
              </a:rPr>
              <a:t>Basis vectors </a:t>
            </a:r>
          </a:p>
        </p:txBody>
      </p:sp>
      <p:cxnSp>
        <p:nvCxnSpPr>
          <p:cNvPr id="43" name="Spojnice: zakřivená 42">
            <a:extLst>
              <a:ext uri="{FF2B5EF4-FFF2-40B4-BE49-F238E27FC236}">
                <a16:creationId xmlns:a16="http://schemas.microsoft.com/office/drawing/2014/main" id="{9C2C8D7D-69B9-44D1-B3D8-D2992F12E4ED}"/>
              </a:ext>
            </a:extLst>
          </p:cNvPr>
          <p:cNvCxnSpPr>
            <a:cxnSpLocks/>
            <a:stCxn id="44" idx="3"/>
          </p:cNvCxnSpPr>
          <p:nvPr/>
        </p:nvCxnSpPr>
        <p:spPr>
          <a:xfrm flipV="1">
            <a:off x="6246218" y="4917245"/>
            <a:ext cx="434342" cy="473506"/>
          </a:xfrm>
          <a:prstGeom prst="curvedConnector2">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44" name="TextovéPole 43">
            <a:extLst>
              <a:ext uri="{FF2B5EF4-FFF2-40B4-BE49-F238E27FC236}">
                <a16:creationId xmlns:a16="http://schemas.microsoft.com/office/drawing/2014/main" id="{CA19038E-8532-43B5-9CBA-97CB89AB2A7A}"/>
              </a:ext>
            </a:extLst>
          </p:cNvPr>
          <p:cNvSpPr txBox="1"/>
          <p:nvPr/>
        </p:nvSpPr>
        <p:spPr>
          <a:xfrm>
            <a:off x="3826743" y="5206085"/>
            <a:ext cx="2419475" cy="369332"/>
          </a:xfrm>
          <a:prstGeom prst="rect">
            <a:avLst/>
          </a:prstGeom>
          <a:noFill/>
        </p:spPr>
        <p:txBody>
          <a:bodyPr wrap="square" rtlCol="0">
            <a:spAutoFit/>
          </a:bodyPr>
          <a:lstStyle/>
          <a:p>
            <a:pPr algn="r"/>
            <a:r>
              <a:rPr lang="en-US" dirty="0">
                <a:solidFill>
                  <a:srgbClr val="FF0000"/>
                </a:solidFill>
              </a:rPr>
              <a:t>Electric field </a:t>
            </a:r>
          </a:p>
        </p:txBody>
      </p:sp>
      <p:cxnSp>
        <p:nvCxnSpPr>
          <p:cNvPr id="48" name="Spojnice: zakřivená 47">
            <a:extLst>
              <a:ext uri="{FF2B5EF4-FFF2-40B4-BE49-F238E27FC236}">
                <a16:creationId xmlns:a16="http://schemas.microsoft.com/office/drawing/2014/main" id="{CAD8575B-3701-4AD3-A918-DCB917713F6E}"/>
              </a:ext>
            </a:extLst>
          </p:cNvPr>
          <p:cNvCxnSpPr>
            <a:cxnSpLocks/>
            <a:stCxn id="49" idx="3"/>
          </p:cNvCxnSpPr>
          <p:nvPr/>
        </p:nvCxnSpPr>
        <p:spPr>
          <a:xfrm flipV="1">
            <a:off x="3743930" y="5059356"/>
            <a:ext cx="434342" cy="473506"/>
          </a:xfrm>
          <a:prstGeom prst="curvedConnector2">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49" name="TextovéPole 48">
            <a:extLst>
              <a:ext uri="{FF2B5EF4-FFF2-40B4-BE49-F238E27FC236}">
                <a16:creationId xmlns:a16="http://schemas.microsoft.com/office/drawing/2014/main" id="{C2B9F24B-A264-4021-9562-49CFCE6477C4}"/>
              </a:ext>
            </a:extLst>
          </p:cNvPr>
          <p:cNvSpPr txBox="1"/>
          <p:nvPr/>
        </p:nvSpPr>
        <p:spPr>
          <a:xfrm>
            <a:off x="2168434" y="5348196"/>
            <a:ext cx="1575496" cy="369332"/>
          </a:xfrm>
          <a:prstGeom prst="rect">
            <a:avLst/>
          </a:prstGeom>
          <a:noFill/>
        </p:spPr>
        <p:txBody>
          <a:bodyPr wrap="square" rtlCol="0">
            <a:spAutoFit/>
          </a:bodyPr>
          <a:lstStyle/>
          <a:p>
            <a:pPr algn="r"/>
            <a:r>
              <a:rPr lang="en-US" dirty="0">
                <a:solidFill>
                  <a:srgbClr val="FF0000"/>
                </a:solidFill>
              </a:rPr>
              <a:t>Deformation</a:t>
            </a:r>
          </a:p>
        </p:txBody>
      </p:sp>
      <p:sp>
        <p:nvSpPr>
          <p:cNvPr id="21" name="Ovál 20">
            <a:extLst>
              <a:ext uri="{FF2B5EF4-FFF2-40B4-BE49-F238E27FC236}">
                <a16:creationId xmlns:a16="http://schemas.microsoft.com/office/drawing/2014/main" id="{F754D92B-893E-4375-BFD4-20D869F63BED}"/>
              </a:ext>
            </a:extLst>
          </p:cNvPr>
          <p:cNvSpPr/>
          <p:nvPr/>
        </p:nvSpPr>
        <p:spPr>
          <a:xfrm>
            <a:off x="3335383" y="2943497"/>
            <a:ext cx="679268" cy="572113"/>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pojnice: zakřivená 50">
            <a:extLst>
              <a:ext uri="{FF2B5EF4-FFF2-40B4-BE49-F238E27FC236}">
                <a16:creationId xmlns:a16="http://schemas.microsoft.com/office/drawing/2014/main" id="{E4E53E2F-E3F5-4043-BCB4-954C880FA079}"/>
              </a:ext>
            </a:extLst>
          </p:cNvPr>
          <p:cNvCxnSpPr>
            <a:cxnSpLocks/>
          </p:cNvCxnSpPr>
          <p:nvPr/>
        </p:nvCxnSpPr>
        <p:spPr>
          <a:xfrm rot="5400000" flipH="1" flipV="1">
            <a:off x="3141462" y="3564936"/>
            <a:ext cx="298634" cy="287078"/>
          </a:xfrm>
          <a:prstGeom prst="curvedConnector3">
            <a:avLst>
              <a:gd name="adj1" fmla="val 50000"/>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52" name="TextovéPole 51">
            <a:extLst>
              <a:ext uri="{FF2B5EF4-FFF2-40B4-BE49-F238E27FC236}">
                <a16:creationId xmlns:a16="http://schemas.microsoft.com/office/drawing/2014/main" id="{13EDAA9E-3C0F-4133-91B3-51AE81BE6D21}"/>
              </a:ext>
            </a:extLst>
          </p:cNvPr>
          <p:cNvSpPr txBox="1"/>
          <p:nvPr/>
        </p:nvSpPr>
        <p:spPr>
          <a:xfrm>
            <a:off x="374838" y="3857792"/>
            <a:ext cx="3268535" cy="369332"/>
          </a:xfrm>
          <a:prstGeom prst="rect">
            <a:avLst/>
          </a:prstGeom>
          <a:noFill/>
        </p:spPr>
        <p:txBody>
          <a:bodyPr wrap="square" rtlCol="0">
            <a:spAutoFit/>
          </a:bodyPr>
          <a:lstStyle/>
          <a:p>
            <a:r>
              <a:rPr lang="en-US" dirty="0">
                <a:solidFill>
                  <a:srgbClr val="FF0000"/>
                </a:solidFill>
              </a:rPr>
              <a:t>Material length scale parameter</a:t>
            </a:r>
          </a:p>
        </p:txBody>
      </p:sp>
    </p:spTree>
    <p:extLst>
      <p:ext uri="{BB962C8B-B14F-4D97-AF65-F5344CB8AC3E}">
        <p14:creationId xmlns:p14="http://schemas.microsoft.com/office/powerpoint/2010/main" val="2023112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12C985A5-453D-42F6-BD75-7EAFD0A42938}"/>
              </a:ext>
            </a:extLst>
          </p:cNvPr>
          <p:cNvSpPr txBox="1"/>
          <p:nvPr/>
        </p:nvSpPr>
        <p:spPr>
          <a:xfrm>
            <a:off x="0" y="6485860"/>
            <a:ext cx="12192000" cy="369332"/>
          </a:xfrm>
          <a:prstGeom prst="rect">
            <a:avLst/>
          </a:prstGeom>
          <a:noFill/>
        </p:spPr>
        <p:txBody>
          <a:bodyPr wrap="square" rtlCol="0">
            <a:spAutoFit/>
          </a:bodyPr>
          <a:lstStyle/>
          <a:p>
            <a:pPr algn="ctr"/>
            <a:r>
              <a:rPr lang="en-US" dirty="0">
                <a:solidFill>
                  <a:schemeClr val="tx1">
                    <a:lumMod val="50000"/>
                    <a:lumOff val="50000"/>
                  </a:schemeClr>
                </a:solidFill>
                <a:latin typeface="Corbel" panose="020B0503020204020204" pitchFamily="34" charset="0"/>
              </a:rPr>
              <a:t>LUND UNIVERSITY</a:t>
            </a:r>
            <a:r>
              <a:rPr lang="cs-CZ" dirty="0">
                <a:solidFill>
                  <a:schemeClr val="tx1">
                    <a:lumMod val="50000"/>
                    <a:lumOff val="50000"/>
                  </a:schemeClr>
                </a:solidFill>
                <a:latin typeface="Corbel" panose="020B0503020204020204" pitchFamily="34" charset="0"/>
              </a:rPr>
              <a:t>, </a:t>
            </a:r>
            <a:r>
              <a:rPr lang="en-US" dirty="0">
                <a:solidFill>
                  <a:schemeClr val="tx1">
                    <a:lumMod val="50000"/>
                    <a:lumOff val="50000"/>
                  </a:schemeClr>
                </a:solidFill>
                <a:latin typeface="Corbel" panose="020B0503020204020204" pitchFamily="34" charset="0"/>
              </a:rPr>
              <a:t>Department of Mechanical Engineering Sciences</a:t>
            </a:r>
            <a:r>
              <a:rPr lang="cs-CZ" dirty="0">
                <a:solidFill>
                  <a:schemeClr val="tx1">
                    <a:lumMod val="50000"/>
                    <a:lumOff val="50000"/>
                  </a:schemeClr>
                </a:solidFill>
                <a:latin typeface="Corbel" panose="020B0503020204020204" pitchFamily="34" charset="0"/>
              </a:rPr>
              <a:t>, </a:t>
            </a:r>
            <a:r>
              <a:rPr lang="en-US" dirty="0">
                <a:solidFill>
                  <a:schemeClr val="tx1">
                    <a:lumMod val="50000"/>
                    <a:lumOff val="50000"/>
                  </a:schemeClr>
                </a:solidFill>
                <a:latin typeface="Corbel" panose="020B0503020204020204" pitchFamily="34" charset="0"/>
              </a:rPr>
              <a:t>September</a:t>
            </a:r>
            <a:r>
              <a:rPr lang="cs-CZ" dirty="0">
                <a:solidFill>
                  <a:schemeClr val="tx1">
                    <a:lumMod val="50000"/>
                    <a:lumOff val="50000"/>
                  </a:schemeClr>
                </a:solidFill>
                <a:latin typeface="Corbel" panose="020B0503020204020204" pitchFamily="34" charset="0"/>
              </a:rPr>
              <a:t> 2024</a:t>
            </a:r>
            <a:endParaRPr lang="en-US" dirty="0">
              <a:solidFill>
                <a:schemeClr val="tx1">
                  <a:lumMod val="50000"/>
                  <a:lumOff val="50000"/>
                </a:schemeClr>
              </a:solidFill>
              <a:latin typeface="Corbel" panose="020B0503020204020204" pitchFamily="34" charset="0"/>
            </a:endParaRPr>
          </a:p>
        </p:txBody>
      </p:sp>
      <p:pic>
        <p:nvPicPr>
          <p:cNvPr id="5" name="Picture 4">
            <a:extLst>
              <a:ext uri="{FF2B5EF4-FFF2-40B4-BE49-F238E27FC236}">
                <a16:creationId xmlns:a16="http://schemas.microsoft.com/office/drawing/2014/main" id="{33641377-FBF7-44D7-8F7C-E8F5F81E27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11008924" y="176186"/>
            <a:ext cx="922424" cy="9263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6A8C07B1-6C16-4D4C-A424-04644FD77A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260652" y="408882"/>
            <a:ext cx="1348477" cy="460959"/>
          </a:xfrm>
          <a:prstGeom prst="rect">
            <a:avLst/>
          </a:prstGeom>
          <a:noFill/>
          <a:ln w="9525">
            <a:noFill/>
            <a:miter lim="800000"/>
            <a:headEnd/>
            <a:tailEnd/>
          </a:ln>
        </p:spPr>
      </p:pic>
      <p:sp>
        <p:nvSpPr>
          <p:cNvPr id="13" name="TextovéPole 12">
            <a:extLst>
              <a:ext uri="{FF2B5EF4-FFF2-40B4-BE49-F238E27FC236}">
                <a16:creationId xmlns:a16="http://schemas.microsoft.com/office/drawing/2014/main" id="{2CD2C8EF-3B46-4C1F-B89D-B04AB5E726D0}"/>
              </a:ext>
            </a:extLst>
          </p:cNvPr>
          <p:cNvSpPr txBox="1"/>
          <p:nvPr/>
        </p:nvSpPr>
        <p:spPr>
          <a:xfrm>
            <a:off x="107223" y="600559"/>
            <a:ext cx="12192000" cy="523220"/>
          </a:xfrm>
          <a:prstGeom prst="rect">
            <a:avLst/>
          </a:prstGeom>
          <a:noFill/>
        </p:spPr>
        <p:txBody>
          <a:bodyPr wrap="square">
            <a:spAutoFit/>
          </a:bodyPr>
          <a:lstStyle/>
          <a:p>
            <a:pPr algn="ctr"/>
            <a:r>
              <a:rPr lang="en-US" sz="2800" b="1" dirty="0">
                <a:latin typeface="Corbel" panose="020B0503020204020204" pitchFamily="34" charset="0"/>
              </a:rPr>
              <a:t>Boundary conditions</a:t>
            </a:r>
          </a:p>
        </p:txBody>
      </p:sp>
      <mc:AlternateContent xmlns:mc="http://schemas.openxmlformats.org/markup-compatibility/2006" xmlns:a14="http://schemas.microsoft.com/office/drawing/2010/main">
        <mc:Choice Requires="a14">
          <p:sp>
            <p:nvSpPr>
              <p:cNvPr id="14" name="TextovéPole 13">
                <a:extLst>
                  <a:ext uri="{FF2B5EF4-FFF2-40B4-BE49-F238E27FC236}">
                    <a16:creationId xmlns:a16="http://schemas.microsoft.com/office/drawing/2014/main" id="{BCD4589A-8E16-452B-BDEA-D507A6797069}"/>
                  </a:ext>
                </a:extLst>
              </p:cNvPr>
              <p:cNvSpPr txBox="1"/>
              <p:nvPr/>
            </p:nvSpPr>
            <p:spPr>
              <a:xfrm>
                <a:off x="2958735" y="1608776"/>
                <a:ext cx="6851469" cy="3203185"/>
              </a:xfrm>
              <a:prstGeom prst="rect">
                <a:avLst/>
              </a:prstGeom>
              <a:solidFill>
                <a:srgbClr val="FF0000"/>
              </a:solidFill>
              <a:ln w="38100">
                <a:noFill/>
              </a:ln>
            </p:spPr>
            <p:txBody>
              <a:bodyPr wrap="square">
                <a:spAutoFit/>
              </a:bodyPr>
              <a:lstStyle/>
              <a:p>
                <a:pPr/>
                <a14:m>
                  <m:oMathPara xmlns:m="http://schemas.openxmlformats.org/officeDocument/2006/math">
                    <m:oMathParaPr>
                      <m:jc m:val="left"/>
                    </m:oMathParaPr>
                    <m:oMath xmlns:m="http://schemas.openxmlformats.org/officeDocument/2006/math">
                      <m:r>
                        <a:rPr lang="en-GB" sz="1800" b="1"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𝒖</m:t>
                      </m:r>
                      <m:r>
                        <a:rPr lang="en-GB" sz="1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bar>
                        <m:barPr>
                          <m:pos m:val="top"/>
                          <m:ctrlPr>
                            <a:rPr lang="en-US"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barPr>
                        <m:e>
                          <m:r>
                            <a:rPr lang="en-GB" sz="18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𝒖</m:t>
                          </m:r>
                        </m:e>
                      </m:bar>
                      <m:r>
                        <a:rPr lang="en-US" sz="1800" b="0" i="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GB" sz="1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on</m:t>
                      </m:r>
                      <m:r>
                        <a:rPr lang="en-GB" sz="1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GB" sz="1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GB" sz="1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𝑉</m:t>
                          </m:r>
                        </m:e>
                        <m:sub>
                          <m:r>
                            <a:rPr lang="en-GB" sz="1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𝑢</m:t>
                          </m:r>
                        </m:sub>
                      </m:sSub>
                      <m:r>
                        <a:rPr lang="en-GB" sz="1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n-US" sz="1800" dirty="0">
                  <a:solidFill>
                    <a:schemeClr val="bg1"/>
                  </a:solidFill>
                  <a:effectLst/>
                  <a:ea typeface="Times New Roman" panose="02020603050405020304" pitchFamily="18" charset="0"/>
                  <a:cs typeface="Times New Roman" panose="02020603050405020304" pitchFamily="18" charset="0"/>
                </a:endParaRPr>
              </a:p>
              <a:p>
                <a:endParaRPr lang="en-US" sz="1800" dirty="0">
                  <a:solidFill>
                    <a:schemeClr val="bg1"/>
                  </a:solidFill>
                  <a:effectLst/>
                  <a:ea typeface="Times New Roman" panose="02020603050405020304" pitchFamily="18"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r>
                        <a:rPr lang="en-GB" sz="1800" b="1"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𝝂</m:t>
                      </m:r>
                      <m:r>
                        <a:rPr lang="en-GB" sz="1800" b="1"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GB" sz="1800" b="1"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𝒏</m:t>
                      </m:r>
                      <m:r>
                        <a:rPr lang="en-GB" sz="1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en-US"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en-GB" sz="1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GB" sz="18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𝒖</m:t>
                          </m:r>
                        </m:e>
                      </m:d>
                      <m:r>
                        <a:rPr lang="en-GB" sz="1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bar>
                        <m:barPr>
                          <m:pos m:val="top"/>
                          <m:ctrlPr>
                            <a:rPr lang="en-US"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barPr>
                        <m:e>
                          <m:r>
                            <a:rPr lang="en-GB" sz="18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𝝂</m:t>
                          </m:r>
                        </m:e>
                      </m:bar>
                      <m:r>
                        <a:rPr lang="en-US" sz="1800" b="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GB" sz="1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GB" sz="1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on</m:t>
                      </m:r>
                      <m:r>
                        <a:rPr lang="en-GB" sz="1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GB" sz="1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GB" sz="1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𝑉</m:t>
                          </m:r>
                        </m:e>
                        <m:sub>
                          <m:r>
                            <a:rPr lang="en-GB" sz="1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𝜈</m:t>
                          </m:r>
                        </m:sub>
                      </m:sSub>
                      <m:r>
                        <a:rPr lang="en-GB" sz="1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n-US" dirty="0">
                  <a:solidFill>
                    <a:schemeClr val="bg1"/>
                  </a:solidFill>
                </a:endParaRPr>
              </a:p>
              <a:p>
                <a:endParaRPr lang="en-US" dirty="0">
                  <a:solidFill>
                    <a:schemeClr val="bg1"/>
                  </a:solidFill>
                </a:endParaRPr>
              </a:p>
              <a:p>
                <a:pPr/>
                <a14:m>
                  <m:oMathPara xmlns:m="http://schemas.openxmlformats.org/officeDocument/2006/math">
                    <m:oMathParaPr>
                      <m:jc m:val="left"/>
                    </m:oMathParaPr>
                    <m:oMath xmlns:m="http://schemas.openxmlformats.org/officeDocument/2006/math">
                      <m:r>
                        <a:rPr lang="en-GB" sz="1800" b="1"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𝒕</m:t>
                      </m:r>
                      <m:r>
                        <a:rPr lang="en-GB" sz="1800" b="1"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GB" sz="1800" b="1"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𝒏</m:t>
                      </m:r>
                      <m:r>
                        <a:rPr lang="en-GB" sz="1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en-US"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GB" sz="18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𝝈</m:t>
                          </m:r>
                          <m:r>
                            <a:rPr lang="en-GB" sz="1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GB" sz="1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GB" sz="1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GB" sz="18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𝝉</m:t>
                          </m:r>
                        </m:e>
                      </m:d>
                      <m:r>
                        <a:rPr lang="en-GB" sz="1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n-US"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sty m:val="p"/>
                            </m:rPr>
                            <a:rPr lang="en-GB" sz="1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e>
                      </m:acc>
                      <m:r>
                        <a:rPr lang="en-GB" sz="1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en-US"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GB" sz="18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𝒏</m:t>
                          </m:r>
                          <m:r>
                            <a:rPr lang="en-GB" sz="1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GB" sz="18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𝝉</m:t>
                          </m:r>
                        </m:e>
                      </m:d>
                      <m:r>
                        <a:rPr lang="en-GB" sz="1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en-US"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acc>
                            <m:accPr>
                              <m:chr m:val="̃"/>
                              <m:ctrlPr>
                                <a:rPr lang="en-US"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sty m:val="p"/>
                                </m:rPr>
                                <a:rPr lang="en-GB" sz="1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e>
                          </m:acc>
                          <m:r>
                            <a:rPr lang="en-GB" sz="1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GB" sz="18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𝒏</m:t>
                          </m:r>
                        </m:e>
                      </m:d>
                      <m:r>
                        <a:rPr lang="en-GB" sz="18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𝒏</m:t>
                      </m:r>
                      <m:r>
                        <a:rPr lang="en-GB" sz="1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en-US"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GB" sz="18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𝒏</m:t>
                          </m:r>
                          <m:r>
                            <a:rPr lang="en-GB" sz="1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GB" sz="18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𝝉</m:t>
                          </m:r>
                        </m:e>
                      </m:d>
                      <m:r>
                        <a:rPr lang="en-GB" sz="1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bar>
                        <m:barPr>
                          <m:pos m:val="top"/>
                          <m:ctrlPr>
                            <a:rPr lang="en-US"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barPr>
                        <m:e>
                          <m:r>
                            <a:rPr lang="en-GB" sz="18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𝒕</m:t>
                          </m:r>
                        </m:e>
                      </m:bar>
                      <m:r>
                        <a:rPr lang="en-GB" sz="1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1800" b="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GB" sz="1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on</m:t>
                      </m:r>
                      <m:r>
                        <a:rPr lang="en-GB" sz="1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GB" sz="1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GB" sz="1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𝑉</m:t>
                          </m:r>
                        </m:e>
                        <m:sub>
                          <m:r>
                            <a:rPr lang="en-GB" sz="1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𝑡</m:t>
                          </m:r>
                        </m:sub>
                      </m:sSub>
                      <m:r>
                        <a:rPr lang="en-GB" sz="1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n-US" sz="1800" dirty="0">
                  <a:solidFill>
                    <a:schemeClr val="bg1"/>
                  </a:solidFill>
                  <a:effectLst/>
                  <a:ea typeface="Times New Roman" panose="02020603050405020304" pitchFamily="18" charset="0"/>
                  <a:cs typeface="Times New Roman" panose="02020603050405020304" pitchFamily="18" charset="0"/>
                </a:endParaRPr>
              </a:p>
              <a:p>
                <a:endParaRPr lang="en-US" dirty="0">
                  <a:solidFill>
                    <a:schemeClr val="bg1"/>
                  </a:solidFill>
                </a:endParaRPr>
              </a:p>
              <a:p>
                <a:pPr/>
                <a14:m>
                  <m:oMathPara xmlns:m="http://schemas.openxmlformats.org/officeDocument/2006/math">
                    <m:oMathParaPr>
                      <m:jc m:val="left"/>
                    </m:oMathParaPr>
                    <m:oMath xmlns:m="http://schemas.openxmlformats.org/officeDocument/2006/math">
                      <m:r>
                        <a:rPr lang="en-GB" sz="1800" b="1"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𝒓</m:t>
                      </m:r>
                      <m:r>
                        <a:rPr lang="en-GB" sz="1800" b="1"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GB" sz="1800" b="1"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𝒏</m:t>
                      </m:r>
                      <m:r>
                        <a:rPr lang="en-GB" sz="1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en-US"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GB" sz="18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𝒏</m:t>
                          </m:r>
                          <m:r>
                            <a:rPr lang="en-GB" sz="1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GB" sz="18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𝝉</m:t>
                          </m:r>
                        </m:e>
                      </m:d>
                      <m:r>
                        <a:rPr lang="en-GB" sz="1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bar>
                        <m:barPr>
                          <m:pos m:val="top"/>
                          <m:ctrlPr>
                            <a:rPr lang="en-US"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barPr>
                        <m:e>
                          <m:r>
                            <a:rPr lang="en-GB" sz="18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𝒓</m:t>
                          </m:r>
                        </m:e>
                      </m:bar>
                      <m:r>
                        <a:rPr lang="en-GB" sz="1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1800" b="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GB" sz="1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on</m:t>
                      </m:r>
                      <m:r>
                        <a:rPr lang="en-GB" sz="1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GB" sz="1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GB" sz="1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𝑉</m:t>
                          </m:r>
                        </m:e>
                        <m:sub>
                          <m:r>
                            <a:rPr lang="en-GB" sz="1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𝑟</m:t>
                          </m:r>
                        </m:sub>
                      </m:sSub>
                      <m:r>
                        <a:rPr lang="en-GB" sz="1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n-US" sz="1800" dirty="0">
                  <a:solidFill>
                    <a:schemeClr val="bg1"/>
                  </a:solidFill>
                  <a:effectLst/>
                  <a:ea typeface="Times New Roman" panose="02020603050405020304" pitchFamily="18" charset="0"/>
                  <a:cs typeface="Times New Roman" panose="02020603050405020304" pitchFamily="18" charset="0"/>
                </a:endParaRPr>
              </a:p>
              <a:p>
                <a:endParaRPr lang="en-US" dirty="0">
                  <a:solidFill>
                    <a:schemeClr val="bg1"/>
                  </a:solidFill>
                </a:endParaRPr>
              </a:p>
              <a:p>
                <a:pPr/>
                <a14:m>
                  <m:oMathPara xmlns:m="http://schemas.openxmlformats.org/officeDocument/2006/math">
                    <m:oMathParaPr>
                      <m:jc m:val="left"/>
                    </m:oMathParaPr>
                    <m:oMath xmlns:m="http://schemas.openxmlformats.org/officeDocument/2006/math">
                      <m:r>
                        <a:rPr lang="en-GB" sz="180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𝜑</m:t>
                      </m:r>
                      <m:r>
                        <a:rPr lang="en-GB" sz="180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bar>
                        <m:barPr>
                          <m:pos m:val="top"/>
                          <m:ctrlPr>
                            <a:rPr lang="en-US"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barPr>
                        <m:e>
                          <m:r>
                            <a:rPr lang="en-GB" sz="1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𝜑</m:t>
                          </m:r>
                        </m:e>
                      </m:bar>
                      <m:r>
                        <a:rPr lang="en-GB" sz="1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1800" b="0" i="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GB" sz="1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on</m:t>
                      </m:r>
                      <m:r>
                        <a:rPr lang="en-GB" sz="1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GB" sz="1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GB" sz="1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𝑉</m:t>
                          </m:r>
                        </m:e>
                        <m:sub>
                          <m:r>
                            <a:rPr lang="en-GB" sz="1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𝜑</m:t>
                          </m:r>
                        </m:sub>
                      </m:sSub>
                      <m:r>
                        <a:rPr lang="en-GB" sz="1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n-US" sz="1800" dirty="0">
                  <a:solidFill>
                    <a:schemeClr val="bg1"/>
                  </a:solidFill>
                  <a:effectLst/>
                  <a:ea typeface="Times New Roman" panose="02020603050405020304" pitchFamily="18" charset="0"/>
                  <a:cs typeface="Times New Roman" panose="02020603050405020304" pitchFamily="18" charset="0"/>
                </a:endParaRPr>
              </a:p>
              <a:p>
                <a:endParaRPr lang="en-US" dirty="0">
                  <a:solidFill>
                    <a:schemeClr val="bg1"/>
                  </a:solidFill>
                </a:endParaRPr>
              </a:p>
              <a:p>
                <a:pPr/>
                <a14:m>
                  <m:oMathPara xmlns:m="http://schemas.openxmlformats.org/officeDocument/2006/math">
                    <m:oMathParaPr>
                      <m:jc m:val="left"/>
                    </m:oMathParaPr>
                    <m:oMath xmlns:m="http://schemas.openxmlformats.org/officeDocument/2006/math">
                      <m:r>
                        <a:rPr lang="en-GB" sz="180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𝜔</m:t>
                      </m:r>
                      <m:r>
                        <a:rPr lang="en-GB" sz="18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GB" sz="18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𝒏</m:t>
                      </m:r>
                      <m:r>
                        <a:rPr lang="en-GB" sz="1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en-US"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US"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GB" sz="1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𝜖</m:t>
                              </m:r>
                            </m:e>
                            <m:sub>
                              <m:r>
                                <a:rPr lang="en-GB" sz="1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0</m:t>
                              </m:r>
                            </m:sub>
                          </m:sSub>
                          <m:r>
                            <a:rPr lang="en-GB" sz="18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𝑬</m:t>
                          </m:r>
                          <m:r>
                            <a:rPr lang="en-GB" sz="1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GB" sz="18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𝑷</m:t>
                          </m:r>
                        </m:e>
                      </m:d>
                      <m:r>
                        <a:rPr lang="en-GB" sz="1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bar>
                        <m:barPr>
                          <m:pos m:val="top"/>
                          <m:ctrlPr>
                            <a:rPr lang="en-US"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barPr>
                        <m:e>
                          <m:r>
                            <a:rPr lang="en-GB" sz="1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𝜔</m:t>
                          </m:r>
                        </m:e>
                      </m:bar>
                      <m:r>
                        <a:rPr lang="en-GB" sz="1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1800" b="0" i="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GB" sz="1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on</m:t>
                      </m:r>
                      <m:r>
                        <a:rPr lang="en-GB" sz="1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GB" sz="1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GB" sz="1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𝑉</m:t>
                          </m:r>
                        </m:e>
                        <m:sub>
                          <m:r>
                            <a:rPr lang="en-GB" sz="1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𝐷</m:t>
                          </m:r>
                        </m:sub>
                      </m:sSub>
                      <m:r>
                        <a:rPr lang="en-GB" sz="1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n-US" dirty="0">
                  <a:solidFill>
                    <a:schemeClr val="bg1"/>
                  </a:solidFill>
                </a:endParaRPr>
              </a:p>
            </p:txBody>
          </p:sp>
        </mc:Choice>
        <mc:Fallback xmlns="">
          <p:sp>
            <p:nvSpPr>
              <p:cNvPr id="14" name="TextovéPole 13">
                <a:extLst>
                  <a:ext uri="{FF2B5EF4-FFF2-40B4-BE49-F238E27FC236}">
                    <a16:creationId xmlns:a16="http://schemas.microsoft.com/office/drawing/2014/main" id="{BCD4589A-8E16-452B-BDEA-D507A6797069}"/>
                  </a:ext>
                </a:extLst>
              </p:cNvPr>
              <p:cNvSpPr txBox="1">
                <a:spLocks noRot="1" noChangeAspect="1" noMove="1" noResize="1" noEditPoints="1" noAdjustHandles="1" noChangeArrowheads="1" noChangeShapeType="1" noTextEdit="1"/>
              </p:cNvSpPr>
              <p:nvPr/>
            </p:nvSpPr>
            <p:spPr>
              <a:xfrm>
                <a:off x="2958735" y="1608776"/>
                <a:ext cx="6851469" cy="3203185"/>
              </a:xfrm>
              <a:prstGeom prst="rect">
                <a:avLst/>
              </a:prstGeom>
              <a:blipFill>
                <a:blip r:embed="rId5"/>
                <a:stretch>
                  <a:fillRect/>
                </a:stretch>
              </a:blipFill>
              <a:ln w="38100">
                <a:noFill/>
              </a:ln>
            </p:spPr>
            <p:txBody>
              <a:bodyPr/>
              <a:lstStyle/>
              <a:p>
                <a:r>
                  <a:rPr lang="en-US">
                    <a:noFill/>
                  </a:rPr>
                  <a:t> </a:t>
                </a:r>
              </a:p>
            </p:txBody>
          </p:sp>
        </mc:Fallback>
      </mc:AlternateContent>
      <p:cxnSp>
        <p:nvCxnSpPr>
          <p:cNvPr id="39" name="Spojnice: zakřivená 38">
            <a:extLst>
              <a:ext uri="{FF2B5EF4-FFF2-40B4-BE49-F238E27FC236}">
                <a16:creationId xmlns:a16="http://schemas.microsoft.com/office/drawing/2014/main" id="{81C1D047-5CA8-47E3-920E-B63F03E38CCC}"/>
              </a:ext>
            </a:extLst>
          </p:cNvPr>
          <p:cNvCxnSpPr>
            <a:cxnSpLocks/>
          </p:cNvCxnSpPr>
          <p:nvPr/>
        </p:nvCxnSpPr>
        <p:spPr>
          <a:xfrm rot="5400000" flipH="1" flipV="1">
            <a:off x="6357979" y="3327218"/>
            <a:ext cx="355606" cy="165463"/>
          </a:xfrm>
          <a:prstGeom prst="curvedConnector3">
            <a:avLst>
              <a:gd name="adj1" fmla="val 50000"/>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40" name="TextovéPole 39">
            <a:extLst>
              <a:ext uri="{FF2B5EF4-FFF2-40B4-BE49-F238E27FC236}">
                <a16:creationId xmlns:a16="http://schemas.microsoft.com/office/drawing/2014/main" id="{DEFFFEB9-EB73-4FA9-B34A-97A2A85B8B04}"/>
              </a:ext>
            </a:extLst>
          </p:cNvPr>
          <p:cNvSpPr txBox="1"/>
          <p:nvPr/>
        </p:nvSpPr>
        <p:spPr>
          <a:xfrm>
            <a:off x="4529213" y="3583092"/>
            <a:ext cx="2419475" cy="369332"/>
          </a:xfrm>
          <a:prstGeom prst="rect">
            <a:avLst/>
          </a:prstGeom>
          <a:noFill/>
        </p:spPr>
        <p:txBody>
          <a:bodyPr wrap="square" rtlCol="0">
            <a:spAutoFit/>
          </a:bodyPr>
          <a:lstStyle/>
          <a:p>
            <a:pPr algn="r"/>
            <a:r>
              <a:rPr lang="en-US" dirty="0">
                <a:solidFill>
                  <a:srgbClr val="FF0000"/>
                </a:solidFill>
              </a:rPr>
              <a:t>Basis vectors </a:t>
            </a:r>
          </a:p>
        </p:txBody>
      </p:sp>
      <p:cxnSp>
        <p:nvCxnSpPr>
          <p:cNvPr id="48" name="Spojnice: zakřivená 47">
            <a:extLst>
              <a:ext uri="{FF2B5EF4-FFF2-40B4-BE49-F238E27FC236}">
                <a16:creationId xmlns:a16="http://schemas.microsoft.com/office/drawing/2014/main" id="{CAD8575B-3701-4AD3-A918-DCB917713F6E}"/>
              </a:ext>
            </a:extLst>
          </p:cNvPr>
          <p:cNvCxnSpPr>
            <a:cxnSpLocks/>
          </p:cNvCxnSpPr>
          <p:nvPr/>
        </p:nvCxnSpPr>
        <p:spPr>
          <a:xfrm rot="16200000" flipV="1">
            <a:off x="3419399" y="5075378"/>
            <a:ext cx="528654" cy="174171"/>
          </a:xfrm>
          <a:prstGeom prst="curvedConnector3">
            <a:avLst>
              <a:gd name="adj1" fmla="val 50000"/>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mc:AlternateContent xmlns:mc="http://schemas.openxmlformats.org/markup-compatibility/2006" xmlns:a14="http://schemas.microsoft.com/office/drawing/2010/main">
        <mc:Choice Requires="a14">
          <p:sp>
            <p:nvSpPr>
              <p:cNvPr id="49" name="TextovéPole 48">
                <a:extLst>
                  <a:ext uri="{FF2B5EF4-FFF2-40B4-BE49-F238E27FC236}">
                    <a16:creationId xmlns:a16="http://schemas.microsoft.com/office/drawing/2014/main" id="{C2B9F24B-A264-4021-9562-49CFCE6477C4}"/>
                  </a:ext>
                </a:extLst>
              </p:cNvPr>
              <p:cNvSpPr txBox="1"/>
              <p:nvPr/>
            </p:nvSpPr>
            <p:spPr>
              <a:xfrm>
                <a:off x="3116579" y="5418383"/>
                <a:ext cx="4929051" cy="369332"/>
              </a:xfrm>
              <a:prstGeom prst="rect">
                <a:avLst/>
              </a:prstGeom>
              <a:noFill/>
            </p:spPr>
            <p:txBody>
              <a:bodyPr wrap="square" rtlCol="0">
                <a:spAutoFit/>
              </a:bodyPr>
              <a:lstStyle/>
              <a:p>
                <a:pPr algn="r"/>
                <a:r>
                  <a:rPr lang="en-US" dirty="0">
                    <a:solidFill>
                      <a:srgbClr val="FF0000"/>
                    </a:solidFill>
                  </a:rPr>
                  <a:t>External unit normal to the smooth boundary </a:t>
                </a:r>
                <a14:m>
                  <m:oMath xmlns:m="http://schemas.openxmlformats.org/officeDocument/2006/math">
                    <m:r>
                      <a:rPr lang="en-US" i="1" dirty="0" smtClean="0">
                        <a:solidFill>
                          <a:srgbClr val="FF0000"/>
                        </a:solidFill>
                        <a:latin typeface="Cambria Math" panose="02040503050406030204" pitchFamily="18" charset="0"/>
                      </a:rPr>
                      <m:t>𝜕</m:t>
                    </m:r>
                    <m:r>
                      <a:rPr lang="en-US" i="1" dirty="0" smtClean="0">
                        <a:solidFill>
                          <a:srgbClr val="FF0000"/>
                        </a:solidFill>
                        <a:latin typeface="Cambria Math" panose="02040503050406030204" pitchFamily="18" charset="0"/>
                      </a:rPr>
                      <m:t>𝑉</m:t>
                    </m:r>
                  </m:oMath>
                </a14:m>
                <a:endParaRPr lang="en-US" dirty="0">
                  <a:solidFill>
                    <a:srgbClr val="FF0000"/>
                  </a:solidFill>
                </a:endParaRPr>
              </a:p>
            </p:txBody>
          </p:sp>
        </mc:Choice>
        <mc:Fallback xmlns="">
          <p:sp>
            <p:nvSpPr>
              <p:cNvPr id="49" name="TextovéPole 48">
                <a:extLst>
                  <a:ext uri="{FF2B5EF4-FFF2-40B4-BE49-F238E27FC236}">
                    <a16:creationId xmlns:a16="http://schemas.microsoft.com/office/drawing/2014/main" id="{C2B9F24B-A264-4021-9562-49CFCE6477C4}"/>
                  </a:ext>
                </a:extLst>
              </p:cNvPr>
              <p:cNvSpPr txBox="1">
                <a:spLocks noRot="1" noChangeAspect="1" noMove="1" noResize="1" noEditPoints="1" noAdjustHandles="1" noChangeArrowheads="1" noChangeShapeType="1" noTextEdit="1"/>
              </p:cNvSpPr>
              <p:nvPr/>
            </p:nvSpPr>
            <p:spPr>
              <a:xfrm>
                <a:off x="3116579" y="5418383"/>
                <a:ext cx="4929051" cy="369332"/>
              </a:xfrm>
              <a:prstGeom prst="rect">
                <a:avLst/>
              </a:prstGeom>
              <a:blipFill>
                <a:blip r:embed="rId6"/>
                <a:stretch>
                  <a:fillRect t="-10000" b="-26667"/>
                </a:stretch>
              </a:blipFill>
            </p:spPr>
            <p:txBody>
              <a:bodyPr/>
              <a:lstStyle/>
              <a:p>
                <a:r>
                  <a:rPr lang="en-US">
                    <a:noFill/>
                  </a:rPr>
                  <a:t> </a:t>
                </a:r>
              </a:p>
            </p:txBody>
          </p:sp>
        </mc:Fallback>
      </mc:AlternateContent>
      <p:cxnSp>
        <p:nvCxnSpPr>
          <p:cNvPr id="24" name="Spojnice: zakřivená 23">
            <a:extLst>
              <a:ext uri="{FF2B5EF4-FFF2-40B4-BE49-F238E27FC236}">
                <a16:creationId xmlns:a16="http://schemas.microsoft.com/office/drawing/2014/main" id="{FE7A3838-0604-4FAC-95D5-8AA60122903D}"/>
              </a:ext>
            </a:extLst>
          </p:cNvPr>
          <p:cNvCxnSpPr>
            <a:cxnSpLocks/>
          </p:cNvCxnSpPr>
          <p:nvPr/>
        </p:nvCxnSpPr>
        <p:spPr>
          <a:xfrm>
            <a:off x="2381796" y="2635771"/>
            <a:ext cx="517069" cy="323165"/>
          </a:xfrm>
          <a:prstGeom prst="curvedConnector3">
            <a:avLst>
              <a:gd name="adj1" fmla="val 50000"/>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25" name="TextovéPole 24">
            <a:extLst>
              <a:ext uri="{FF2B5EF4-FFF2-40B4-BE49-F238E27FC236}">
                <a16:creationId xmlns:a16="http://schemas.microsoft.com/office/drawing/2014/main" id="{9EB55630-0684-4362-B3F2-42717AD0F472}"/>
              </a:ext>
            </a:extLst>
          </p:cNvPr>
          <p:cNvSpPr txBox="1"/>
          <p:nvPr/>
        </p:nvSpPr>
        <p:spPr>
          <a:xfrm>
            <a:off x="731523" y="2312605"/>
            <a:ext cx="1669327" cy="646331"/>
          </a:xfrm>
          <a:prstGeom prst="rect">
            <a:avLst/>
          </a:prstGeom>
          <a:noFill/>
        </p:spPr>
        <p:txBody>
          <a:bodyPr wrap="square" rtlCol="0">
            <a:spAutoFit/>
          </a:bodyPr>
          <a:lstStyle/>
          <a:p>
            <a:pPr algn="r"/>
            <a:r>
              <a:rPr lang="en-US" dirty="0">
                <a:solidFill>
                  <a:srgbClr val="FF0000"/>
                </a:solidFill>
              </a:rPr>
              <a:t>Auxiliary force tractions</a:t>
            </a:r>
          </a:p>
        </p:txBody>
      </p:sp>
      <p:cxnSp>
        <p:nvCxnSpPr>
          <p:cNvPr id="30" name="Spojnice: zakřivená 29">
            <a:extLst>
              <a:ext uri="{FF2B5EF4-FFF2-40B4-BE49-F238E27FC236}">
                <a16:creationId xmlns:a16="http://schemas.microsoft.com/office/drawing/2014/main" id="{DADF2A50-714E-4BEE-8BF8-38C4FCBCC751}"/>
              </a:ext>
            </a:extLst>
          </p:cNvPr>
          <p:cNvCxnSpPr>
            <a:cxnSpLocks/>
            <a:stCxn id="34" idx="3"/>
          </p:cNvCxnSpPr>
          <p:nvPr/>
        </p:nvCxnSpPr>
        <p:spPr>
          <a:xfrm>
            <a:off x="2515688" y="3437609"/>
            <a:ext cx="383177" cy="12700"/>
          </a:xfrm>
          <a:prstGeom prst="curvedConnector3">
            <a:avLst>
              <a:gd name="adj1" fmla="val 50000"/>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34" name="TextovéPole 33">
            <a:extLst>
              <a:ext uri="{FF2B5EF4-FFF2-40B4-BE49-F238E27FC236}">
                <a16:creationId xmlns:a16="http://schemas.microsoft.com/office/drawing/2014/main" id="{57F82F7B-6FED-496B-A341-029B791BF258}"/>
              </a:ext>
            </a:extLst>
          </p:cNvPr>
          <p:cNvSpPr txBox="1"/>
          <p:nvPr/>
        </p:nvSpPr>
        <p:spPr>
          <a:xfrm>
            <a:off x="-46804" y="3252943"/>
            <a:ext cx="2562492" cy="369332"/>
          </a:xfrm>
          <a:prstGeom prst="rect">
            <a:avLst/>
          </a:prstGeom>
          <a:noFill/>
        </p:spPr>
        <p:txBody>
          <a:bodyPr wrap="square" rtlCol="0">
            <a:spAutoFit/>
          </a:bodyPr>
          <a:lstStyle/>
          <a:p>
            <a:pPr algn="r"/>
            <a:r>
              <a:rPr lang="en-US" dirty="0">
                <a:solidFill>
                  <a:srgbClr val="FF0000"/>
                </a:solidFill>
              </a:rPr>
              <a:t>Double force tractions</a:t>
            </a:r>
          </a:p>
        </p:txBody>
      </p:sp>
      <p:cxnSp>
        <p:nvCxnSpPr>
          <p:cNvPr id="35" name="Spojnice: zakřivená 34">
            <a:extLst>
              <a:ext uri="{FF2B5EF4-FFF2-40B4-BE49-F238E27FC236}">
                <a16:creationId xmlns:a16="http://schemas.microsoft.com/office/drawing/2014/main" id="{82E81965-293B-4A6D-A064-E42F7B19DC1D}"/>
              </a:ext>
            </a:extLst>
          </p:cNvPr>
          <p:cNvCxnSpPr>
            <a:cxnSpLocks/>
            <a:stCxn id="41" idx="3"/>
          </p:cNvCxnSpPr>
          <p:nvPr/>
        </p:nvCxnSpPr>
        <p:spPr>
          <a:xfrm flipV="1">
            <a:off x="2515688" y="4593380"/>
            <a:ext cx="383177" cy="156129"/>
          </a:xfrm>
          <a:prstGeom prst="curvedConnector3">
            <a:avLst>
              <a:gd name="adj1" fmla="val 50000"/>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41" name="TextovéPole 40">
            <a:extLst>
              <a:ext uri="{FF2B5EF4-FFF2-40B4-BE49-F238E27FC236}">
                <a16:creationId xmlns:a16="http://schemas.microsoft.com/office/drawing/2014/main" id="{9F92D68C-04DB-4DE8-B902-2017E29AB085}"/>
              </a:ext>
            </a:extLst>
          </p:cNvPr>
          <p:cNvSpPr txBox="1"/>
          <p:nvPr/>
        </p:nvSpPr>
        <p:spPr>
          <a:xfrm>
            <a:off x="949234" y="4564843"/>
            <a:ext cx="1566454" cy="369332"/>
          </a:xfrm>
          <a:prstGeom prst="rect">
            <a:avLst/>
          </a:prstGeom>
          <a:noFill/>
        </p:spPr>
        <p:txBody>
          <a:bodyPr wrap="square" rtlCol="0">
            <a:spAutoFit/>
          </a:bodyPr>
          <a:lstStyle/>
          <a:p>
            <a:pPr algn="r"/>
            <a:r>
              <a:rPr lang="en-US" dirty="0">
                <a:solidFill>
                  <a:srgbClr val="FF0000"/>
                </a:solidFill>
              </a:rPr>
              <a:t>Surface charge </a:t>
            </a:r>
          </a:p>
        </p:txBody>
      </p:sp>
      <mc:AlternateContent xmlns:mc="http://schemas.openxmlformats.org/markup-compatibility/2006" xmlns:a14="http://schemas.microsoft.com/office/drawing/2010/main">
        <mc:Choice Requires="a14">
          <p:sp>
            <p:nvSpPr>
              <p:cNvPr id="42" name="TextovéPole 41">
                <a:extLst>
                  <a:ext uri="{FF2B5EF4-FFF2-40B4-BE49-F238E27FC236}">
                    <a16:creationId xmlns:a16="http://schemas.microsoft.com/office/drawing/2014/main" id="{9E029446-A1A2-4E25-A673-2C4B2ED3B434}"/>
                  </a:ext>
                </a:extLst>
              </p:cNvPr>
              <p:cNvSpPr txBox="1"/>
              <p:nvPr/>
            </p:nvSpPr>
            <p:spPr>
              <a:xfrm>
                <a:off x="5110842" y="5023026"/>
                <a:ext cx="2184762" cy="37619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i="1" smtClean="0">
                              <a:solidFill>
                                <a:schemeClr val="tx1"/>
                              </a:solidFill>
                              <a:latin typeface="Cambria Math" panose="02040503050406030204" pitchFamily="18" charset="0"/>
                            </a:rPr>
                          </m:ctrlPr>
                        </m:accPr>
                        <m:e>
                          <m:r>
                            <m:rPr>
                              <m:sty m:val="p"/>
                            </m:rPr>
                            <a:rPr lang="en-US">
                              <a:solidFill>
                                <a:schemeClr val="tx1"/>
                              </a:solidFill>
                              <a:latin typeface="Cambria Math" panose="02040503050406030204" pitchFamily="18" charset="0"/>
                            </a:rPr>
                            <m:t>∇</m:t>
                          </m:r>
                        </m:e>
                      </m:acc>
                      <m:r>
                        <a:rPr lang="en-US" i="0">
                          <a:solidFill>
                            <a:schemeClr val="tx1"/>
                          </a:solidFill>
                          <a:latin typeface="Cambria Math" panose="02040503050406030204" pitchFamily="18" charset="0"/>
                        </a:rPr>
                        <m:t>=</m:t>
                      </m:r>
                      <m:d>
                        <m:dPr>
                          <m:ctrlPr>
                            <a:rPr lang="en-US" i="1">
                              <a:solidFill>
                                <a:schemeClr val="tx1"/>
                              </a:solidFill>
                              <a:latin typeface="Cambria Math" panose="02040503050406030204" pitchFamily="18" charset="0"/>
                            </a:rPr>
                          </m:ctrlPr>
                        </m:dPr>
                        <m:e>
                          <m:r>
                            <a:rPr lang="en-US" b="1" i="1">
                              <a:solidFill>
                                <a:schemeClr val="tx1"/>
                              </a:solidFill>
                              <a:latin typeface="Cambria Math" panose="02040503050406030204" pitchFamily="18" charset="0"/>
                            </a:rPr>
                            <m:t>𝑰</m:t>
                          </m:r>
                          <m:r>
                            <a:rPr lang="en-US" b="0" i="0">
                              <a:solidFill>
                                <a:schemeClr val="tx1"/>
                              </a:solidFill>
                              <a:latin typeface="Cambria Math" panose="02040503050406030204" pitchFamily="18" charset="0"/>
                            </a:rPr>
                            <m:t>−</m:t>
                          </m:r>
                          <m:r>
                            <a:rPr lang="en-US" b="1" i="1">
                              <a:solidFill>
                                <a:schemeClr val="tx1"/>
                              </a:solidFill>
                              <a:latin typeface="Cambria Math" panose="02040503050406030204" pitchFamily="18" charset="0"/>
                            </a:rPr>
                            <m:t>𝒏𝒏</m:t>
                          </m:r>
                        </m:e>
                      </m:d>
                      <m:r>
                        <a:rPr lang="en-US" b="0" i="0">
                          <a:solidFill>
                            <a:schemeClr val="tx1"/>
                          </a:solidFill>
                          <a:latin typeface="Cambria Math" panose="02040503050406030204" pitchFamily="18" charset="0"/>
                        </a:rPr>
                        <m:t>⋅</m:t>
                      </m:r>
                      <m:r>
                        <m:rPr>
                          <m:sty m:val="p"/>
                        </m:rPr>
                        <a:rPr lang="en-US" b="0" i="0">
                          <a:solidFill>
                            <a:schemeClr val="tx1"/>
                          </a:solidFill>
                          <a:latin typeface="Cambria Math" panose="02040503050406030204" pitchFamily="18" charset="0"/>
                        </a:rPr>
                        <m:t>∇</m:t>
                      </m:r>
                    </m:oMath>
                  </m:oMathPara>
                </a14:m>
                <a:endParaRPr lang="en-US" dirty="0">
                  <a:solidFill>
                    <a:schemeClr val="tx1"/>
                  </a:solidFill>
                </a:endParaRPr>
              </a:p>
            </p:txBody>
          </p:sp>
        </mc:Choice>
        <mc:Fallback xmlns="">
          <p:sp>
            <p:nvSpPr>
              <p:cNvPr id="42" name="TextovéPole 41">
                <a:extLst>
                  <a:ext uri="{FF2B5EF4-FFF2-40B4-BE49-F238E27FC236}">
                    <a16:creationId xmlns:a16="http://schemas.microsoft.com/office/drawing/2014/main" id="{9E029446-A1A2-4E25-A673-2C4B2ED3B434}"/>
                  </a:ext>
                </a:extLst>
              </p:cNvPr>
              <p:cNvSpPr txBox="1">
                <a:spLocks noRot="1" noChangeAspect="1" noMove="1" noResize="1" noEditPoints="1" noAdjustHandles="1" noChangeArrowheads="1" noChangeShapeType="1" noTextEdit="1"/>
              </p:cNvSpPr>
              <p:nvPr/>
            </p:nvSpPr>
            <p:spPr>
              <a:xfrm>
                <a:off x="5110842" y="5023026"/>
                <a:ext cx="2184762" cy="376193"/>
              </a:xfrm>
              <a:prstGeom prst="rect">
                <a:avLst/>
              </a:prstGeom>
              <a:blipFill>
                <a:blip r:embed="rId7"/>
                <a:stretch>
                  <a:fillRect t="-8065"/>
                </a:stretch>
              </a:blipFill>
            </p:spPr>
            <p:txBody>
              <a:bodyPr/>
              <a:lstStyle/>
              <a:p>
                <a:r>
                  <a:rPr lang="en-US">
                    <a:noFill/>
                  </a:rPr>
                  <a:t> </a:t>
                </a:r>
              </a:p>
            </p:txBody>
          </p:sp>
        </mc:Fallback>
      </mc:AlternateContent>
      <p:sp>
        <p:nvSpPr>
          <p:cNvPr id="47" name="Ovál 46">
            <a:extLst>
              <a:ext uri="{FF2B5EF4-FFF2-40B4-BE49-F238E27FC236}">
                <a16:creationId xmlns:a16="http://schemas.microsoft.com/office/drawing/2014/main" id="{9B7BCD9B-53AB-4470-B19F-A57436173B69}"/>
              </a:ext>
            </a:extLst>
          </p:cNvPr>
          <p:cNvSpPr/>
          <p:nvPr/>
        </p:nvSpPr>
        <p:spPr>
          <a:xfrm>
            <a:off x="3335383" y="2660033"/>
            <a:ext cx="830578" cy="592910"/>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0257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12C985A5-453D-42F6-BD75-7EAFD0A42938}"/>
              </a:ext>
            </a:extLst>
          </p:cNvPr>
          <p:cNvSpPr txBox="1"/>
          <p:nvPr/>
        </p:nvSpPr>
        <p:spPr>
          <a:xfrm>
            <a:off x="0" y="6485860"/>
            <a:ext cx="12192000" cy="369332"/>
          </a:xfrm>
          <a:prstGeom prst="rect">
            <a:avLst/>
          </a:prstGeom>
          <a:noFill/>
        </p:spPr>
        <p:txBody>
          <a:bodyPr wrap="square" rtlCol="0">
            <a:spAutoFit/>
          </a:bodyPr>
          <a:lstStyle/>
          <a:p>
            <a:pPr algn="ctr"/>
            <a:r>
              <a:rPr lang="en-US" dirty="0">
                <a:solidFill>
                  <a:schemeClr val="tx1">
                    <a:lumMod val="50000"/>
                    <a:lumOff val="50000"/>
                  </a:schemeClr>
                </a:solidFill>
                <a:latin typeface="Corbel" panose="020B0503020204020204" pitchFamily="34" charset="0"/>
              </a:rPr>
              <a:t>LUND UNIVERSITY</a:t>
            </a:r>
            <a:r>
              <a:rPr lang="cs-CZ" dirty="0">
                <a:solidFill>
                  <a:schemeClr val="tx1">
                    <a:lumMod val="50000"/>
                    <a:lumOff val="50000"/>
                  </a:schemeClr>
                </a:solidFill>
                <a:latin typeface="Corbel" panose="020B0503020204020204" pitchFamily="34" charset="0"/>
              </a:rPr>
              <a:t>, </a:t>
            </a:r>
            <a:r>
              <a:rPr lang="en-US" dirty="0">
                <a:solidFill>
                  <a:schemeClr val="tx1">
                    <a:lumMod val="50000"/>
                    <a:lumOff val="50000"/>
                  </a:schemeClr>
                </a:solidFill>
                <a:latin typeface="Corbel" panose="020B0503020204020204" pitchFamily="34" charset="0"/>
              </a:rPr>
              <a:t>Department of Mechanical Engineering Sciences</a:t>
            </a:r>
            <a:r>
              <a:rPr lang="cs-CZ" dirty="0">
                <a:solidFill>
                  <a:schemeClr val="tx1">
                    <a:lumMod val="50000"/>
                    <a:lumOff val="50000"/>
                  </a:schemeClr>
                </a:solidFill>
                <a:latin typeface="Corbel" panose="020B0503020204020204" pitchFamily="34" charset="0"/>
              </a:rPr>
              <a:t>, </a:t>
            </a:r>
            <a:r>
              <a:rPr lang="en-US" dirty="0">
                <a:solidFill>
                  <a:schemeClr val="tx1">
                    <a:lumMod val="50000"/>
                    <a:lumOff val="50000"/>
                  </a:schemeClr>
                </a:solidFill>
                <a:latin typeface="Corbel" panose="020B0503020204020204" pitchFamily="34" charset="0"/>
              </a:rPr>
              <a:t>September</a:t>
            </a:r>
            <a:r>
              <a:rPr lang="cs-CZ" dirty="0">
                <a:solidFill>
                  <a:schemeClr val="tx1">
                    <a:lumMod val="50000"/>
                    <a:lumOff val="50000"/>
                  </a:schemeClr>
                </a:solidFill>
                <a:latin typeface="Corbel" panose="020B0503020204020204" pitchFamily="34" charset="0"/>
              </a:rPr>
              <a:t> 2024</a:t>
            </a:r>
            <a:endParaRPr lang="en-US" dirty="0">
              <a:solidFill>
                <a:schemeClr val="tx1">
                  <a:lumMod val="50000"/>
                  <a:lumOff val="50000"/>
                </a:schemeClr>
              </a:solidFill>
              <a:latin typeface="Corbel" panose="020B0503020204020204" pitchFamily="34" charset="0"/>
            </a:endParaRPr>
          </a:p>
        </p:txBody>
      </p:sp>
      <p:pic>
        <p:nvPicPr>
          <p:cNvPr id="5" name="Picture 4">
            <a:extLst>
              <a:ext uri="{FF2B5EF4-FFF2-40B4-BE49-F238E27FC236}">
                <a16:creationId xmlns:a16="http://schemas.microsoft.com/office/drawing/2014/main" id="{33641377-FBF7-44D7-8F7C-E8F5F81E27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1008924" y="176186"/>
            <a:ext cx="922424" cy="9263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6A8C07B1-6C16-4D4C-A424-04644FD77A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260652" y="408882"/>
            <a:ext cx="1348477" cy="460959"/>
          </a:xfrm>
          <a:prstGeom prst="rect">
            <a:avLst/>
          </a:prstGeom>
          <a:noFill/>
          <a:ln w="9525">
            <a:noFill/>
            <a:miter lim="800000"/>
            <a:headEnd/>
            <a:tailEnd/>
          </a:ln>
        </p:spPr>
      </p:pic>
      <p:sp>
        <p:nvSpPr>
          <p:cNvPr id="13" name="TextovéPole 12">
            <a:extLst>
              <a:ext uri="{FF2B5EF4-FFF2-40B4-BE49-F238E27FC236}">
                <a16:creationId xmlns:a16="http://schemas.microsoft.com/office/drawing/2014/main" id="{2CD2C8EF-3B46-4C1F-B89D-B04AB5E726D0}"/>
              </a:ext>
            </a:extLst>
          </p:cNvPr>
          <p:cNvSpPr txBox="1"/>
          <p:nvPr/>
        </p:nvSpPr>
        <p:spPr>
          <a:xfrm>
            <a:off x="0" y="579316"/>
            <a:ext cx="12192000" cy="523220"/>
          </a:xfrm>
          <a:prstGeom prst="rect">
            <a:avLst/>
          </a:prstGeom>
          <a:noFill/>
        </p:spPr>
        <p:txBody>
          <a:bodyPr wrap="square">
            <a:spAutoFit/>
          </a:bodyPr>
          <a:lstStyle/>
          <a:p>
            <a:pPr algn="ctr"/>
            <a:r>
              <a:rPr lang="en-US" sz="2800" b="1" dirty="0">
                <a:latin typeface="Corbel" panose="020B0503020204020204" pitchFamily="34" charset="0"/>
              </a:rPr>
              <a:t>General form of outer solution</a:t>
            </a:r>
          </a:p>
        </p:txBody>
      </p:sp>
      <p:pic>
        <p:nvPicPr>
          <p:cNvPr id="18" name="Obrázek 17">
            <a:extLst>
              <a:ext uri="{FF2B5EF4-FFF2-40B4-BE49-F238E27FC236}">
                <a16:creationId xmlns:a16="http://schemas.microsoft.com/office/drawing/2014/main" id="{5236ECAD-0A4D-4148-8CEC-1DBF66F56B09}"/>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0" y="1531942"/>
            <a:ext cx="4315916" cy="2800892"/>
          </a:xfrm>
          <a:prstGeom prst="rect">
            <a:avLst/>
          </a:prstGeom>
        </p:spPr>
      </p:pic>
      <mc:AlternateContent xmlns:mc="http://schemas.openxmlformats.org/markup-compatibility/2006" xmlns:a14="http://schemas.microsoft.com/office/drawing/2010/main">
        <mc:Choice Requires="a14">
          <p:sp>
            <p:nvSpPr>
              <p:cNvPr id="20" name="TextovéPole 19">
                <a:extLst>
                  <a:ext uri="{FF2B5EF4-FFF2-40B4-BE49-F238E27FC236}">
                    <a16:creationId xmlns:a16="http://schemas.microsoft.com/office/drawing/2014/main" id="{CC2D5B35-DFF7-4C47-8804-7708D48E26A1}"/>
                  </a:ext>
                </a:extLst>
              </p:cNvPr>
              <p:cNvSpPr txBox="1"/>
              <p:nvPr/>
            </p:nvSpPr>
            <p:spPr>
              <a:xfrm>
                <a:off x="539931" y="4341050"/>
                <a:ext cx="3283132" cy="923330"/>
              </a:xfrm>
              <a:prstGeom prst="rect">
                <a:avLst/>
              </a:prstGeom>
              <a:noFill/>
            </p:spPr>
            <p:txBody>
              <a:bodyPr wrap="square">
                <a:spAutoFit/>
              </a:bodyPr>
              <a:lstStyle/>
              <a:p>
                <a:pPr algn="ctr"/>
                <a:r>
                  <a:rPr lang="en-GB" sz="1800" dirty="0">
                    <a:effectLst/>
                    <a:latin typeface="Corbel" panose="020B0503020204020204" pitchFamily="34" charset="0"/>
                    <a:ea typeface="Calibri" panose="020F0502020204030204" pitchFamily="34" charset="0"/>
                    <a:cs typeface="Times New Roman" panose="02020603050405020304" pitchFamily="18" charset="0"/>
                  </a:rPr>
                  <a:t>Shifted polar coordinate system </a:t>
                </a:r>
                <a14:m>
                  <m:oMath xmlns:m="http://schemas.openxmlformats.org/officeDocument/2006/math">
                    <m:d>
                      <m:dPr>
                        <m:ctrlPr>
                          <a:rPr lang="en-US" i="1">
                            <a:effectLst/>
                            <a:latin typeface="Cambria Math" panose="02040503050406030204" pitchFamily="18" charset="0"/>
                          </a:rPr>
                        </m:ctrlPr>
                      </m:dPr>
                      <m:e>
                        <m:sSup>
                          <m:sSupPr>
                            <m:ctrlPr>
                              <a:rPr lang="en-US" i="1">
                                <a:effectLst/>
                                <a:latin typeface="Cambria Math" panose="02040503050406030204" pitchFamily="18" charset="0"/>
                              </a:rPr>
                            </m:ctrlPr>
                          </m:sSupPr>
                          <m:e>
                            <m:r>
                              <a:rPr lang="en-GB" sz="1800" i="1">
                                <a:effectLst/>
                                <a:latin typeface="Cambria Math" panose="02040503050406030204" pitchFamily="18" charset="0"/>
                                <a:ea typeface="Calibri" panose="020F0502020204030204" pitchFamily="34" charset="0"/>
                                <a:cs typeface="Times New Roman" panose="02020603050405020304" pitchFamily="18" charset="0"/>
                              </a:rPr>
                              <m:t>𝑟</m:t>
                            </m:r>
                          </m:e>
                          <m:sup>
                            <m:r>
                              <a:rPr lang="en-GB" sz="1800" i="1">
                                <a:effectLst/>
                                <a:latin typeface="Cambria Math" panose="02040503050406030204" pitchFamily="18" charset="0"/>
                                <a:ea typeface="Calibri" panose="020F0502020204030204" pitchFamily="34" charset="0"/>
                                <a:cs typeface="Times New Roman" panose="02020603050405020304" pitchFamily="18" charset="0"/>
                              </a:rPr>
                              <m:t>′</m:t>
                            </m:r>
                          </m:sup>
                        </m:sSup>
                        <m:r>
                          <a:rPr lang="en-GB" sz="1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effectLst/>
                                <a:latin typeface="Cambria Math" panose="02040503050406030204" pitchFamily="18" charset="0"/>
                              </a:rPr>
                            </m:ctrlPr>
                          </m:sSupPr>
                          <m:e>
                            <m:r>
                              <a:rPr lang="en-GB" sz="1800" i="1">
                                <a:effectLst/>
                                <a:latin typeface="Cambria Math" panose="02040503050406030204" pitchFamily="18" charset="0"/>
                                <a:ea typeface="Calibri" panose="020F0502020204030204" pitchFamily="34" charset="0"/>
                                <a:cs typeface="Times New Roman" panose="02020603050405020304" pitchFamily="18" charset="0"/>
                              </a:rPr>
                              <m:t>𝜃</m:t>
                            </m:r>
                          </m:e>
                          <m:sup>
                            <m:r>
                              <a:rPr lang="en-GB" sz="1800" i="1">
                                <a:effectLst/>
                                <a:latin typeface="Cambria Math" panose="02040503050406030204" pitchFamily="18" charset="0"/>
                                <a:ea typeface="Calibri" panose="020F0502020204030204" pitchFamily="34" charset="0"/>
                                <a:cs typeface="Times New Roman" panose="02020603050405020304" pitchFamily="18" charset="0"/>
                              </a:rPr>
                              <m:t>′</m:t>
                            </m:r>
                          </m:sup>
                        </m:sSup>
                      </m:e>
                    </m:d>
                  </m:oMath>
                </a14:m>
                <a:r>
                  <a:rPr lang="en-GB" sz="1800" dirty="0">
                    <a:effectLst/>
                    <a:latin typeface="Corbel" panose="020B0503020204020204" pitchFamily="34" charset="0"/>
                    <a:ea typeface="Times New Roman" panose="02020603050405020304" pitchFamily="18" charset="0"/>
                    <a:cs typeface="Times New Roman" panose="02020603050405020304" pitchFamily="18" charset="0"/>
                  </a:rPr>
                  <a:t> by </a:t>
                </a:r>
                <a14:m>
                  <m:oMath xmlns:m="http://schemas.openxmlformats.org/officeDocument/2006/math">
                    <m:sSub>
                      <m:sSubPr>
                        <m:ctrlPr>
                          <a:rPr lang="en-US" i="1">
                            <a:effectLst/>
                            <a:latin typeface="Cambria Math" panose="02040503050406030204" pitchFamily="18" charset="0"/>
                            <a:ea typeface="Times New Roman" panose="02020603050405020304" pitchFamily="18" charset="0"/>
                          </a:rPr>
                        </m:ctrlPr>
                      </m:sSubPr>
                      <m:e>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0</m:t>
                        </m:r>
                      </m:sub>
                    </m:sSub>
                  </m:oMath>
                </a14:m>
                <a:r>
                  <a:rPr lang="en-GB" sz="1800" dirty="0">
                    <a:effectLst/>
                    <a:latin typeface="Corbel" panose="020B0503020204020204" pitchFamily="34" charset="0"/>
                    <a:ea typeface="Times New Roman" panose="02020603050405020304" pitchFamily="18" charset="0"/>
                    <a:cs typeface="Times New Roman" panose="02020603050405020304" pitchFamily="18" charset="0"/>
                  </a:rPr>
                  <a:t> of t</a:t>
                </a:r>
                <a:r>
                  <a:rPr lang="en-GB" sz="1800" dirty="0">
                    <a:effectLst/>
                    <a:latin typeface="Corbel" panose="020B0503020204020204" pitchFamily="34" charset="0"/>
                    <a:ea typeface="Calibri" panose="020F0502020204030204" pitchFamily="34" charset="0"/>
                    <a:cs typeface="Times New Roman" panose="02020603050405020304" pitchFamily="18" charset="0"/>
                  </a:rPr>
                  <a:t>he outer solution </a:t>
                </a:r>
                <a14:m>
                  <m:oMath xmlns:m="http://schemas.openxmlformats.org/officeDocument/2006/math">
                    <m:sSup>
                      <m:sSupPr>
                        <m:ctrlPr>
                          <a:rPr lang="en-US" i="1">
                            <a:effectLst/>
                            <a:latin typeface="Cambria Math" panose="02040503050406030204" pitchFamily="18" charset="0"/>
                          </a:rPr>
                        </m:ctrlPr>
                      </m:sSupPr>
                      <m:e>
                        <m:r>
                          <a:rPr lang="en-GB" sz="1800" b="1" i="1">
                            <a:effectLst/>
                            <a:latin typeface="Cambria Math" panose="02040503050406030204" pitchFamily="18" charset="0"/>
                            <a:ea typeface="Calibri" panose="020F0502020204030204" pitchFamily="34" charset="0"/>
                            <a:cs typeface="Times New Roman" panose="02020603050405020304" pitchFamily="18" charset="0"/>
                          </a:rPr>
                          <m:t>𝒖</m:t>
                        </m:r>
                      </m:e>
                      <m:sup>
                        <m:r>
                          <a:rPr lang="en-GB" sz="1800" i="1">
                            <a:effectLst/>
                            <a:latin typeface="Cambria Math" panose="02040503050406030204" pitchFamily="18" charset="0"/>
                            <a:ea typeface="Calibri" panose="020F0502020204030204" pitchFamily="34" charset="0"/>
                            <a:cs typeface="Times New Roman" panose="02020603050405020304" pitchFamily="18" charset="0"/>
                          </a:rPr>
                          <m:t>𝑜𝑢𝑡</m:t>
                        </m:r>
                      </m:sup>
                    </m:sSup>
                    <m:r>
                      <a:rPr lang="en-GB" sz="18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effectLst/>
                            <a:latin typeface="Cambria Math" panose="02040503050406030204" pitchFamily="18" charset="0"/>
                          </a:rPr>
                        </m:ctrlPr>
                      </m:sSubPr>
                      <m:e>
                        <m:r>
                          <a:rPr lang="en-GB" sz="1800" b="1" i="1">
                            <a:effectLst/>
                            <a:latin typeface="Cambria Math" panose="02040503050406030204" pitchFamily="18" charset="0"/>
                            <a:ea typeface="Calibri" panose="020F0502020204030204" pitchFamily="34" charset="0"/>
                            <a:cs typeface="Times New Roman" panose="02020603050405020304" pitchFamily="18" charset="0"/>
                          </a:rPr>
                          <m:t>𝒖</m:t>
                        </m:r>
                      </m:e>
                      <m:sub>
                        <m:r>
                          <a:rPr lang="en-GB" sz="1800" i="1">
                            <a:effectLst/>
                            <a:latin typeface="Cambria Math" panose="02040503050406030204" pitchFamily="18" charset="0"/>
                            <a:ea typeface="Calibri" panose="020F0502020204030204" pitchFamily="34" charset="0"/>
                            <a:cs typeface="Times New Roman" panose="02020603050405020304" pitchFamily="18" charset="0"/>
                          </a:rPr>
                          <m:t>0</m:t>
                        </m:r>
                      </m:sub>
                    </m:sSub>
                    <m:d>
                      <m:dPr>
                        <m:ctrlPr>
                          <a:rPr lang="en-US" i="1">
                            <a:effectLst/>
                            <a:latin typeface="Cambria Math" panose="02040503050406030204" pitchFamily="18" charset="0"/>
                          </a:rPr>
                        </m:ctrlPr>
                      </m:dPr>
                      <m:e>
                        <m:sSup>
                          <m:sSupPr>
                            <m:ctrlPr>
                              <a:rPr lang="en-US" i="1">
                                <a:effectLst/>
                                <a:latin typeface="Cambria Math" panose="02040503050406030204" pitchFamily="18" charset="0"/>
                              </a:rPr>
                            </m:ctrlPr>
                          </m:sSupPr>
                          <m:e>
                            <m:r>
                              <a:rPr lang="en-GB" sz="1800" i="1">
                                <a:effectLst/>
                                <a:latin typeface="Cambria Math" panose="02040503050406030204" pitchFamily="18" charset="0"/>
                                <a:ea typeface="Calibri" panose="020F0502020204030204" pitchFamily="34" charset="0"/>
                                <a:cs typeface="Times New Roman" panose="02020603050405020304" pitchFamily="18" charset="0"/>
                              </a:rPr>
                              <m:t>𝑟</m:t>
                            </m:r>
                          </m:e>
                          <m:sup>
                            <m:r>
                              <a:rPr lang="en-GB" sz="1800" i="1">
                                <a:effectLst/>
                                <a:latin typeface="Cambria Math" panose="02040503050406030204" pitchFamily="18" charset="0"/>
                                <a:ea typeface="Calibri" panose="020F0502020204030204" pitchFamily="34" charset="0"/>
                                <a:cs typeface="Times New Roman" panose="02020603050405020304" pitchFamily="18" charset="0"/>
                              </a:rPr>
                              <m:t>′</m:t>
                            </m:r>
                          </m:sup>
                        </m:sSup>
                        <m:r>
                          <a:rPr lang="en-GB" sz="1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effectLst/>
                                <a:latin typeface="Cambria Math" panose="02040503050406030204" pitchFamily="18" charset="0"/>
                              </a:rPr>
                            </m:ctrlPr>
                          </m:sSupPr>
                          <m:e>
                            <m:r>
                              <a:rPr lang="en-GB" sz="1800" i="1">
                                <a:effectLst/>
                                <a:latin typeface="Cambria Math" panose="02040503050406030204" pitchFamily="18" charset="0"/>
                                <a:ea typeface="Calibri" panose="020F0502020204030204" pitchFamily="34" charset="0"/>
                                <a:cs typeface="Times New Roman" panose="02020603050405020304" pitchFamily="18" charset="0"/>
                              </a:rPr>
                              <m:t>𝜃</m:t>
                            </m:r>
                          </m:e>
                          <m:sup>
                            <m:r>
                              <a:rPr lang="en-GB" sz="1800" i="1">
                                <a:effectLst/>
                                <a:latin typeface="Cambria Math" panose="02040503050406030204" pitchFamily="18" charset="0"/>
                                <a:ea typeface="Calibri" panose="020F0502020204030204" pitchFamily="34" charset="0"/>
                                <a:cs typeface="Times New Roman" panose="02020603050405020304" pitchFamily="18" charset="0"/>
                              </a:rPr>
                              <m:t>′</m:t>
                            </m:r>
                          </m:sup>
                        </m:sSup>
                      </m:e>
                    </m:d>
                  </m:oMath>
                </a14:m>
                <a:r>
                  <a:rPr lang="en-GB" sz="1800" dirty="0">
                    <a:effectLst/>
                    <a:latin typeface="Corbel" panose="020B0503020204020204" pitchFamily="34" charset="0"/>
                    <a:ea typeface="Calibri" panose="020F0502020204030204" pitchFamily="34" charset="0"/>
                    <a:cs typeface="Times New Roman" panose="02020603050405020304" pitchFamily="18" charset="0"/>
                  </a:rPr>
                  <a:t>.</a:t>
                </a:r>
                <a:endParaRPr lang="en-US" dirty="0">
                  <a:latin typeface="Corbel" panose="020B0503020204020204" pitchFamily="34" charset="0"/>
                </a:endParaRPr>
              </a:p>
            </p:txBody>
          </p:sp>
        </mc:Choice>
        <mc:Fallback xmlns="">
          <p:sp>
            <p:nvSpPr>
              <p:cNvPr id="20" name="TextovéPole 19">
                <a:extLst>
                  <a:ext uri="{FF2B5EF4-FFF2-40B4-BE49-F238E27FC236}">
                    <a16:creationId xmlns:a16="http://schemas.microsoft.com/office/drawing/2014/main" id="{CC2D5B35-DFF7-4C47-8804-7708D48E26A1}"/>
                  </a:ext>
                </a:extLst>
              </p:cNvPr>
              <p:cNvSpPr txBox="1">
                <a:spLocks noRot="1" noChangeAspect="1" noMove="1" noResize="1" noEditPoints="1" noAdjustHandles="1" noChangeArrowheads="1" noChangeShapeType="1" noTextEdit="1"/>
              </p:cNvSpPr>
              <p:nvPr/>
            </p:nvSpPr>
            <p:spPr>
              <a:xfrm>
                <a:off x="539931" y="4341050"/>
                <a:ext cx="3283132" cy="923330"/>
              </a:xfrm>
              <a:prstGeom prst="rect">
                <a:avLst/>
              </a:prstGeom>
              <a:blipFill>
                <a:blip r:embed="rId5"/>
                <a:stretch>
                  <a:fillRect l="-372" t="-3289" r="-1487" b="-92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ovéPole 21">
                <a:extLst>
                  <a:ext uri="{FF2B5EF4-FFF2-40B4-BE49-F238E27FC236}">
                    <a16:creationId xmlns:a16="http://schemas.microsoft.com/office/drawing/2014/main" id="{42CBC144-9363-4E34-83C5-30249E00479E}"/>
                  </a:ext>
                </a:extLst>
              </p:cNvPr>
              <p:cNvSpPr txBox="1"/>
              <p:nvPr/>
            </p:nvSpPr>
            <p:spPr>
              <a:xfrm>
                <a:off x="5709074" y="1611499"/>
                <a:ext cx="4615542" cy="369332"/>
              </a:xfrm>
              <a:prstGeom prst="rect">
                <a:avLst/>
              </a:prstGeom>
              <a:noFill/>
            </p:spPr>
            <p:txBody>
              <a:bodyPr wrap="square">
                <a:spAutoFit/>
              </a:bodyPr>
              <a:lstStyle/>
              <a:p>
                <a:pPr algn="ctr"/>
                <a:r>
                  <a:rPr lang="en-US" dirty="0"/>
                  <a:t>Assumption: </a:t>
                </a:r>
                <a14:m>
                  <m:oMath xmlns:m="http://schemas.openxmlformats.org/officeDocument/2006/math">
                    <m:sSub>
                      <m:sSubPr>
                        <m:ctrlPr>
                          <a:rPr lang="en-US" i="1" smtClean="0">
                            <a:solidFill>
                              <a:srgbClr val="836967"/>
                            </a:solidFill>
                            <a:latin typeface="Cambria Math" panose="02040503050406030204" pitchFamily="18" charset="0"/>
                          </a:rPr>
                        </m:ctrlPr>
                      </m:sSubPr>
                      <m:e>
                        <m:r>
                          <a:rPr lang="en-US" i="1">
                            <a:latin typeface="Cambria Math" panose="02040503050406030204" pitchFamily="18" charset="0"/>
                          </a:rPr>
                          <m:t>𝑙</m:t>
                        </m:r>
                      </m:e>
                      <m:sub>
                        <m:r>
                          <a:rPr lang="en-US" i="0">
                            <a:latin typeface="Cambria Math" panose="02040503050406030204" pitchFamily="18" charset="0"/>
                          </a:rPr>
                          <m:t>3</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𝑙</m:t>
                        </m:r>
                      </m:e>
                      <m:sub>
                        <m:r>
                          <a:rPr lang="en-US" i="0">
                            <a:latin typeface="Cambria Math" panose="02040503050406030204" pitchFamily="18" charset="0"/>
                          </a:rPr>
                          <m:t>1</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𝑙</m:t>
                        </m:r>
                      </m:e>
                      <m:sub>
                        <m:r>
                          <a:rPr lang="en-US" i="0">
                            <a:latin typeface="Cambria Math" panose="02040503050406030204" pitchFamily="18" charset="0"/>
                          </a:rPr>
                          <m:t>2</m:t>
                        </m:r>
                      </m:sub>
                    </m:sSub>
                  </m:oMath>
                </a14:m>
                <a:r>
                  <a:rPr lang="en-US" dirty="0"/>
                  <a:t>, </a:t>
                </a:r>
                <a14:m>
                  <m:oMath xmlns:m="http://schemas.openxmlformats.org/officeDocument/2006/math">
                    <m:f>
                      <m:fPr>
                        <m:type m:val="lin"/>
                        <m:ctrlPr>
                          <a:rPr lang="en-US" i="1" smtClean="0">
                            <a:solidFill>
                              <a:srgbClr val="836967"/>
                            </a:solidFill>
                            <a:latin typeface="Cambria Math" panose="02040503050406030204" pitchFamily="18" charset="0"/>
                          </a:rPr>
                        </m:ctrlPr>
                      </m:fPr>
                      <m:num>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𝑙</m:t>
                            </m:r>
                          </m:e>
                          <m:sub>
                            <m:r>
                              <a:rPr lang="en-US" i="0">
                                <a:latin typeface="Cambria Math" panose="02040503050406030204" pitchFamily="18" charset="0"/>
                              </a:rPr>
                              <m:t>3</m:t>
                            </m:r>
                          </m:sub>
                        </m:sSub>
                      </m:num>
                      <m:den>
                        <m:r>
                          <a:rPr lang="en-US" i="1">
                            <a:latin typeface="Cambria Math" panose="02040503050406030204" pitchFamily="18" charset="0"/>
                          </a:rPr>
                          <m:t>𝐿</m:t>
                        </m:r>
                      </m:den>
                    </m:f>
                    <m:r>
                      <a:rPr lang="en-US" i="0">
                        <a:latin typeface="Cambria Math" panose="02040503050406030204" pitchFamily="18" charset="0"/>
                      </a:rPr>
                      <m:t>≪1</m:t>
                    </m:r>
                  </m:oMath>
                </a14:m>
                <a:r>
                  <a:rPr lang="en-US"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𝑙</m:t>
                        </m:r>
                      </m:e>
                      <m:sub>
                        <m:r>
                          <a:rPr lang="en-US" b="0" i="1" smtClean="0">
                            <a:latin typeface="Cambria Math" panose="02040503050406030204" pitchFamily="18" charset="0"/>
                          </a:rPr>
                          <m:t>3</m:t>
                        </m:r>
                      </m:sub>
                    </m:sSub>
                  </m:oMath>
                </a14:m>
                <a:endParaRPr lang="en-US" dirty="0"/>
              </a:p>
            </p:txBody>
          </p:sp>
        </mc:Choice>
        <mc:Fallback xmlns="">
          <p:sp>
            <p:nvSpPr>
              <p:cNvPr id="22" name="TextovéPole 21">
                <a:extLst>
                  <a:ext uri="{FF2B5EF4-FFF2-40B4-BE49-F238E27FC236}">
                    <a16:creationId xmlns:a16="http://schemas.microsoft.com/office/drawing/2014/main" id="{42CBC144-9363-4E34-83C5-30249E00479E}"/>
                  </a:ext>
                </a:extLst>
              </p:cNvPr>
              <p:cNvSpPr txBox="1">
                <a:spLocks noRot="1" noChangeAspect="1" noMove="1" noResize="1" noEditPoints="1" noAdjustHandles="1" noChangeArrowheads="1" noChangeShapeType="1" noTextEdit="1"/>
              </p:cNvSpPr>
              <p:nvPr/>
            </p:nvSpPr>
            <p:spPr>
              <a:xfrm>
                <a:off x="5709074" y="1611499"/>
                <a:ext cx="4615542" cy="369332"/>
              </a:xfrm>
              <a:prstGeom prst="rect">
                <a:avLst/>
              </a:prstGeom>
              <a:blipFill>
                <a:blip r:embed="rId6"/>
                <a:stretch>
                  <a:fillRect t="-116393" b="-1754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ovéPole 26">
                <a:extLst>
                  <a:ext uri="{FF2B5EF4-FFF2-40B4-BE49-F238E27FC236}">
                    <a16:creationId xmlns:a16="http://schemas.microsoft.com/office/drawing/2014/main" id="{872BD3E5-CD57-4834-AE10-D8E6C4498780}"/>
                  </a:ext>
                </a:extLst>
              </p:cNvPr>
              <p:cNvSpPr txBox="1"/>
              <p:nvPr/>
            </p:nvSpPr>
            <p:spPr>
              <a:xfrm>
                <a:off x="4699862" y="2195703"/>
                <a:ext cx="6096000" cy="374783"/>
              </a:xfrm>
              <a:prstGeom prst="rect">
                <a:avLst/>
              </a:prstGeom>
              <a:solidFill>
                <a:srgbClr val="FF0000"/>
              </a:solidFill>
            </p:spPr>
            <p:txBody>
              <a:bodyPr wrap="square">
                <a:spAutoFit/>
              </a:bodyPr>
              <a:lstStyle/>
              <a:p>
                <a:pPr/>
                <a14:m>
                  <m:oMathPara xmlns:m="http://schemas.openxmlformats.org/officeDocument/2006/math">
                    <m:oMathParaPr>
                      <m:jc m:val="centerGroup"/>
                    </m:oMathParaPr>
                    <m:oMath xmlns:m="http://schemas.openxmlformats.org/officeDocument/2006/math">
                      <m:r>
                        <a:rPr lang="en-US" b="1" i="1" smtClean="0">
                          <a:solidFill>
                            <a:schemeClr val="bg1"/>
                          </a:solidFill>
                          <a:latin typeface="Cambria Math" panose="02040503050406030204" pitchFamily="18" charset="0"/>
                        </a:rPr>
                        <m:t>𝒖</m:t>
                      </m:r>
                      <m:d>
                        <m:dPr>
                          <m:ctrlPr>
                            <a:rPr lang="en-US" b="1" i="1">
                              <a:solidFill>
                                <a:schemeClr val="bg1"/>
                              </a:solidFill>
                              <a:latin typeface="Cambria Math" panose="02040503050406030204" pitchFamily="18" charset="0"/>
                            </a:rPr>
                          </m:ctrlPr>
                        </m:dPr>
                        <m:e>
                          <m:r>
                            <a:rPr lang="en-US" b="0" i="1">
                              <a:solidFill>
                                <a:schemeClr val="bg1"/>
                              </a:solidFill>
                              <a:latin typeface="Cambria Math" panose="02040503050406030204" pitchFamily="18" charset="0"/>
                            </a:rPr>
                            <m:t>𝑟</m:t>
                          </m:r>
                          <m:r>
                            <a:rPr lang="en-US" b="0" i="0">
                              <a:solidFill>
                                <a:schemeClr val="bg1"/>
                              </a:solidFill>
                              <a:latin typeface="Cambria Math" panose="02040503050406030204" pitchFamily="18" charset="0"/>
                            </a:rPr>
                            <m:t>,</m:t>
                          </m:r>
                          <m:r>
                            <a:rPr lang="en-US" b="0" i="1">
                              <a:solidFill>
                                <a:schemeClr val="bg1"/>
                              </a:solidFill>
                              <a:latin typeface="Cambria Math" panose="02040503050406030204" pitchFamily="18" charset="0"/>
                            </a:rPr>
                            <m:t>𝜃</m:t>
                          </m:r>
                        </m:e>
                      </m:d>
                      <m:r>
                        <a:rPr lang="en-US" b="0" i="0">
                          <a:solidFill>
                            <a:schemeClr val="bg1"/>
                          </a:solidFill>
                          <a:latin typeface="Cambria Math" panose="02040503050406030204" pitchFamily="18" charset="0"/>
                        </a:rPr>
                        <m:t>=</m:t>
                      </m:r>
                      <m:sSub>
                        <m:sSubPr>
                          <m:ctrlPr>
                            <a:rPr lang="en-US" b="0" i="1">
                              <a:solidFill>
                                <a:schemeClr val="bg1"/>
                              </a:solidFill>
                              <a:latin typeface="Cambria Math" panose="02040503050406030204" pitchFamily="18" charset="0"/>
                            </a:rPr>
                          </m:ctrlPr>
                        </m:sSubPr>
                        <m:e>
                          <m:r>
                            <a:rPr lang="en-US" b="1" i="1">
                              <a:solidFill>
                                <a:schemeClr val="bg1"/>
                              </a:solidFill>
                              <a:latin typeface="Cambria Math" panose="02040503050406030204" pitchFamily="18" charset="0"/>
                            </a:rPr>
                            <m:t>𝒖</m:t>
                          </m:r>
                        </m:e>
                        <m:sub>
                          <m:r>
                            <a:rPr lang="en-US" b="0" i="0">
                              <a:solidFill>
                                <a:schemeClr val="bg1"/>
                              </a:solidFill>
                              <a:latin typeface="Cambria Math" panose="02040503050406030204" pitchFamily="18" charset="0"/>
                            </a:rPr>
                            <m:t>0</m:t>
                          </m:r>
                        </m:sub>
                      </m:sSub>
                      <m:d>
                        <m:dPr>
                          <m:ctrlPr>
                            <a:rPr lang="en-US" b="0" i="1">
                              <a:solidFill>
                                <a:schemeClr val="bg1"/>
                              </a:solidFill>
                              <a:latin typeface="Cambria Math" panose="02040503050406030204" pitchFamily="18" charset="0"/>
                            </a:rPr>
                          </m:ctrlPr>
                        </m:dPr>
                        <m:e>
                          <m:sSup>
                            <m:sSupPr>
                              <m:ctrlPr>
                                <a:rPr lang="en-US" b="0" i="1">
                                  <a:solidFill>
                                    <a:schemeClr val="bg1"/>
                                  </a:solidFill>
                                  <a:latin typeface="Cambria Math" panose="02040503050406030204" pitchFamily="18" charset="0"/>
                                </a:rPr>
                              </m:ctrlPr>
                            </m:sSupPr>
                            <m:e>
                              <m:r>
                                <a:rPr lang="en-US" b="0" i="1">
                                  <a:solidFill>
                                    <a:schemeClr val="bg1"/>
                                  </a:solidFill>
                                  <a:latin typeface="Cambria Math" panose="02040503050406030204" pitchFamily="18" charset="0"/>
                                </a:rPr>
                                <m:t>𝑟</m:t>
                              </m:r>
                            </m:e>
                            <m:sup>
                              <m:r>
                                <a:rPr lang="en-US" b="0" i="0">
                                  <a:solidFill>
                                    <a:schemeClr val="bg1"/>
                                  </a:solidFill>
                                  <a:latin typeface="Cambria Math" panose="02040503050406030204" pitchFamily="18" charset="0"/>
                                </a:rPr>
                                <m:t>′</m:t>
                              </m:r>
                            </m:sup>
                          </m:sSup>
                          <m:r>
                            <a:rPr lang="en-US" b="0" i="0">
                              <a:solidFill>
                                <a:schemeClr val="bg1"/>
                              </a:solidFill>
                              <a:latin typeface="Cambria Math" panose="02040503050406030204" pitchFamily="18" charset="0"/>
                            </a:rPr>
                            <m:t>,</m:t>
                          </m:r>
                          <m:sSup>
                            <m:sSupPr>
                              <m:ctrlPr>
                                <a:rPr lang="en-US" b="0" i="1">
                                  <a:solidFill>
                                    <a:schemeClr val="bg1"/>
                                  </a:solidFill>
                                  <a:latin typeface="Cambria Math" panose="02040503050406030204" pitchFamily="18" charset="0"/>
                                </a:rPr>
                              </m:ctrlPr>
                            </m:sSupPr>
                            <m:e>
                              <m:r>
                                <a:rPr lang="en-US" b="0" i="1">
                                  <a:solidFill>
                                    <a:schemeClr val="bg1"/>
                                  </a:solidFill>
                                  <a:latin typeface="Cambria Math" panose="02040503050406030204" pitchFamily="18" charset="0"/>
                                </a:rPr>
                                <m:t>𝜃</m:t>
                              </m:r>
                            </m:e>
                            <m:sup>
                              <m:r>
                                <a:rPr lang="en-US" b="0" i="0">
                                  <a:solidFill>
                                    <a:schemeClr val="bg1"/>
                                  </a:solidFill>
                                  <a:latin typeface="Cambria Math" panose="02040503050406030204" pitchFamily="18" charset="0"/>
                                </a:rPr>
                                <m:t>′</m:t>
                              </m:r>
                            </m:sup>
                          </m:sSup>
                        </m:e>
                      </m:d>
                      <m:r>
                        <a:rPr lang="en-US" b="0" i="0">
                          <a:solidFill>
                            <a:schemeClr val="bg1"/>
                          </a:solidFill>
                          <a:latin typeface="Cambria Math" panose="02040503050406030204" pitchFamily="18" charset="0"/>
                        </a:rPr>
                        <m:t>+</m:t>
                      </m:r>
                      <m:sSubSup>
                        <m:sSubSupPr>
                          <m:ctrlPr>
                            <a:rPr lang="en-US" b="0" i="1">
                              <a:solidFill>
                                <a:schemeClr val="bg1"/>
                              </a:solidFill>
                              <a:latin typeface="Cambria Math" panose="02040503050406030204" pitchFamily="18" charset="0"/>
                            </a:rPr>
                          </m:ctrlPr>
                        </m:sSubSupPr>
                        <m:e>
                          <m:r>
                            <a:rPr lang="en-US" b="0" i="1">
                              <a:solidFill>
                                <a:schemeClr val="bg1"/>
                              </a:solidFill>
                              <a:latin typeface="Cambria Math" panose="02040503050406030204" pitchFamily="18" charset="0"/>
                            </a:rPr>
                            <m:t>𝑥</m:t>
                          </m:r>
                        </m:e>
                        <m:sub>
                          <m:r>
                            <a:rPr lang="en-US" b="0" i="0">
                              <a:solidFill>
                                <a:schemeClr val="bg1"/>
                              </a:solidFill>
                              <a:latin typeface="Cambria Math" panose="02040503050406030204" pitchFamily="18" charset="0"/>
                            </a:rPr>
                            <m:t>0</m:t>
                          </m:r>
                        </m:sub>
                        <m:sup>
                          <m:r>
                            <a:rPr lang="en-US" b="0" i="0">
                              <a:solidFill>
                                <a:schemeClr val="bg1"/>
                              </a:solidFill>
                              <a:latin typeface="Cambria Math" panose="02040503050406030204" pitchFamily="18" charset="0"/>
                            </a:rPr>
                            <m:t>2</m:t>
                          </m:r>
                        </m:sup>
                      </m:sSubSup>
                      <m:sSub>
                        <m:sSubPr>
                          <m:ctrlPr>
                            <a:rPr lang="en-US" b="0" i="1">
                              <a:solidFill>
                                <a:schemeClr val="bg1"/>
                              </a:solidFill>
                              <a:latin typeface="Cambria Math" panose="02040503050406030204" pitchFamily="18" charset="0"/>
                            </a:rPr>
                          </m:ctrlPr>
                        </m:sSubPr>
                        <m:e>
                          <m:r>
                            <a:rPr lang="en-US" b="1" i="1">
                              <a:solidFill>
                                <a:schemeClr val="bg1"/>
                              </a:solidFill>
                              <a:latin typeface="Cambria Math" panose="02040503050406030204" pitchFamily="18" charset="0"/>
                            </a:rPr>
                            <m:t>𝒖</m:t>
                          </m:r>
                        </m:e>
                        <m:sub>
                          <m:r>
                            <a:rPr lang="en-US" b="0" i="0">
                              <a:solidFill>
                                <a:schemeClr val="bg1"/>
                              </a:solidFill>
                              <a:latin typeface="Cambria Math" panose="02040503050406030204" pitchFamily="18" charset="0"/>
                            </a:rPr>
                            <m:t>1</m:t>
                          </m:r>
                        </m:sub>
                      </m:sSub>
                      <m:d>
                        <m:dPr>
                          <m:ctrlPr>
                            <a:rPr lang="en-US" b="0" i="1">
                              <a:solidFill>
                                <a:schemeClr val="bg1"/>
                              </a:solidFill>
                              <a:latin typeface="Cambria Math" panose="02040503050406030204" pitchFamily="18" charset="0"/>
                            </a:rPr>
                          </m:ctrlPr>
                        </m:dPr>
                        <m:e>
                          <m:sSup>
                            <m:sSupPr>
                              <m:ctrlPr>
                                <a:rPr lang="en-US" b="0" i="1">
                                  <a:solidFill>
                                    <a:schemeClr val="bg1"/>
                                  </a:solidFill>
                                  <a:latin typeface="Cambria Math" panose="02040503050406030204" pitchFamily="18" charset="0"/>
                                </a:rPr>
                              </m:ctrlPr>
                            </m:sSupPr>
                            <m:e>
                              <m:r>
                                <a:rPr lang="en-US" b="0" i="1">
                                  <a:solidFill>
                                    <a:schemeClr val="bg1"/>
                                  </a:solidFill>
                                  <a:latin typeface="Cambria Math" panose="02040503050406030204" pitchFamily="18" charset="0"/>
                                </a:rPr>
                                <m:t>𝑟</m:t>
                              </m:r>
                            </m:e>
                            <m:sup>
                              <m:r>
                                <a:rPr lang="en-US" b="0" i="0">
                                  <a:solidFill>
                                    <a:schemeClr val="bg1"/>
                                  </a:solidFill>
                                  <a:latin typeface="Cambria Math" panose="02040503050406030204" pitchFamily="18" charset="0"/>
                                </a:rPr>
                                <m:t>′</m:t>
                              </m:r>
                            </m:sup>
                          </m:sSup>
                          <m:r>
                            <a:rPr lang="en-US" b="0" i="0">
                              <a:solidFill>
                                <a:schemeClr val="bg1"/>
                              </a:solidFill>
                              <a:latin typeface="Cambria Math" panose="02040503050406030204" pitchFamily="18" charset="0"/>
                            </a:rPr>
                            <m:t>,</m:t>
                          </m:r>
                          <m:sSup>
                            <m:sSupPr>
                              <m:ctrlPr>
                                <a:rPr lang="en-US" b="0" i="1">
                                  <a:solidFill>
                                    <a:schemeClr val="bg1"/>
                                  </a:solidFill>
                                  <a:latin typeface="Cambria Math" panose="02040503050406030204" pitchFamily="18" charset="0"/>
                                </a:rPr>
                              </m:ctrlPr>
                            </m:sSupPr>
                            <m:e>
                              <m:r>
                                <a:rPr lang="en-US" b="0" i="1">
                                  <a:solidFill>
                                    <a:schemeClr val="bg1"/>
                                  </a:solidFill>
                                  <a:latin typeface="Cambria Math" panose="02040503050406030204" pitchFamily="18" charset="0"/>
                                </a:rPr>
                                <m:t>𝜃</m:t>
                              </m:r>
                            </m:e>
                            <m:sup>
                              <m:r>
                                <a:rPr lang="en-US" b="0" i="0">
                                  <a:solidFill>
                                    <a:schemeClr val="bg1"/>
                                  </a:solidFill>
                                  <a:latin typeface="Cambria Math" panose="02040503050406030204" pitchFamily="18" charset="0"/>
                                </a:rPr>
                                <m:t>′</m:t>
                              </m:r>
                            </m:sup>
                          </m:sSup>
                        </m:e>
                      </m:d>
                      <m:r>
                        <a:rPr lang="en-US" b="0" i="0">
                          <a:solidFill>
                            <a:schemeClr val="bg1"/>
                          </a:solidFill>
                          <a:latin typeface="Cambria Math" panose="02040503050406030204" pitchFamily="18" charset="0"/>
                        </a:rPr>
                        <m:t>+</m:t>
                      </m:r>
                      <m:sSubSup>
                        <m:sSubSupPr>
                          <m:ctrlPr>
                            <a:rPr lang="en-US" b="0" i="1">
                              <a:solidFill>
                                <a:schemeClr val="bg1"/>
                              </a:solidFill>
                              <a:latin typeface="Cambria Math" panose="02040503050406030204" pitchFamily="18" charset="0"/>
                            </a:rPr>
                          </m:ctrlPr>
                        </m:sSubSupPr>
                        <m:e>
                          <m:r>
                            <a:rPr lang="en-US" b="0" i="1">
                              <a:solidFill>
                                <a:schemeClr val="bg1"/>
                              </a:solidFill>
                              <a:latin typeface="Cambria Math" panose="02040503050406030204" pitchFamily="18" charset="0"/>
                            </a:rPr>
                            <m:t>𝑥</m:t>
                          </m:r>
                        </m:e>
                        <m:sub>
                          <m:r>
                            <a:rPr lang="en-US" b="0" i="0">
                              <a:solidFill>
                                <a:schemeClr val="bg1"/>
                              </a:solidFill>
                              <a:latin typeface="Cambria Math" panose="02040503050406030204" pitchFamily="18" charset="0"/>
                            </a:rPr>
                            <m:t>0</m:t>
                          </m:r>
                        </m:sub>
                        <m:sup>
                          <m:r>
                            <a:rPr lang="en-US" b="0" i="0">
                              <a:solidFill>
                                <a:schemeClr val="bg1"/>
                              </a:solidFill>
                              <a:latin typeface="Cambria Math" panose="02040503050406030204" pitchFamily="18" charset="0"/>
                            </a:rPr>
                            <m:t>4</m:t>
                          </m:r>
                        </m:sup>
                      </m:sSubSup>
                      <m:sSub>
                        <m:sSubPr>
                          <m:ctrlPr>
                            <a:rPr lang="en-US" b="0" i="1">
                              <a:solidFill>
                                <a:schemeClr val="bg1"/>
                              </a:solidFill>
                              <a:latin typeface="Cambria Math" panose="02040503050406030204" pitchFamily="18" charset="0"/>
                            </a:rPr>
                          </m:ctrlPr>
                        </m:sSubPr>
                        <m:e>
                          <m:r>
                            <a:rPr lang="en-US" b="1" i="1">
                              <a:solidFill>
                                <a:schemeClr val="bg1"/>
                              </a:solidFill>
                              <a:latin typeface="Cambria Math" panose="02040503050406030204" pitchFamily="18" charset="0"/>
                            </a:rPr>
                            <m:t>𝒖</m:t>
                          </m:r>
                        </m:e>
                        <m:sub>
                          <m:r>
                            <a:rPr lang="en-US" b="0" i="0">
                              <a:solidFill>
                                <a:schemeClr val="bg1"/>
                              </a:solidFill>
                              <a:latin typeface="Cambria Math" panose="02040503050406030204" pitchFamily="18" charset="0"/>
                            </a:rPr>
                            <m:t>2</m:t>
                          </m:r>
                        </m:sub>
                      </m:sSub>
                      <m:d>
                        <m:dPr>
                          <m:ctrlPr>
                            <a:rPr lang="en-US" b="0" i="1">
                              <a:solidFill>
                                <a:schemeClr val="bg1"/>
                              </a:solidFill>
                              <a:latin typeface="Cambria Math" panose="02040503050406030204" pitchFamily="18" charset="0"/>
                            </a:rPr>
                          </m:ctrlPr>
                        </m:dPr>
                        <m:e>
                          <m:sSup>
                            <m:sSupPr>
                              <m:ctrlPr>
                                <a:rPr lang="en-US" b="0" i="1">
                                  <a:solidFill>
                                    <a:schemeClr val="bg1"/>
                                  </a:solidFill>
                                  <a:latin typeface="Cambria Math" panose="02040503050406030204" pitchFamily="18" charset="0"/>
                                </a:rPr>
                              </m:ctrlPr>
                            </m:sSupPr>
                            <m:e>
                              <m:r>
                                <a:rPr lang="en-US" b="0" i="1">
                                  <a:solidFill>
                                    <a:schemeClr val="bg1"/>
                                  </a:solidFill>
                                  <a:latin typeface="Cambria Math" panose="02040503050406030204" pitchFamily="18" charset="0"/>
                                </a:rPr>
                                <m:t>𝑟</m:t>
                              </m:r>
                            </m:e>
                            <m:sup>
                              <m:r>
                                <a:rPr lang="en-US" b="0" i="0">
                                  <a:solidFill>
                                    <a:schemeClr val="bg1"/>
                                  </a:solidFill>
                                  <a:latin typeface="Cambria Math" panose="02040503050406030204" pitchFamily="18" charset="0"/>
                                </a:rPr>
                                <m:t>′</m:t>
                              </m:r>
                            </m:sup>
                          </m:sSup>
                          <m:r>
                            <a:rPr lang="en-US" b="0" i="0">
                              <a:solidFill>
                                <a:schemeClr val="bg1"/>
                              </a:solidFill>
                              <a:latin typeface="Cambria Math" panose="02040503050406030204" pitchFamily="18" charset="0"/>
                            </a:rPr>
                            <m:t>,</m:t>
                          </m:r>
                          <m:sSup>
                            <m:sSupPr>
                              <m:ctrlPr>
                                <a:rPr lang="en-US" b="0" i="1">
                                  <a:solidFill>
                                    <a:schemeClr val="bg1"/>
                                  </a:solidFill>
                                  <a:latin typeface="Cambria Math" panose="02040503050406030204" pitchFamily="18" charset="0"/>
                                </a:rPr>
                              </m:ctrlPr>
                            </m:sSupPr>
                            <m:e>
                              <m:r>
                                <a:rPr lang="en-US" b="0" i="1">
                                  <a:solidFill>
                                    <a:schemeClr val="bg1"/>
                                  </a:solidFill>
                                  <a:latin typeface="Cambria Math" panose="02040503050406030204" pitchFamily="18" charset="0"/>
                                </a:rPr>
                                <m:t>𝜃</m:t>
                              </m:r>
                            </m:e>
                            <m:sup>
                              <m:r>
                                <a:rPr lang="en-US" b="0" i="0">
                                  <a:solidFill>
                                    <a:schemeClr val="bg1"/>
                                  </a:solidFill>
                                  <a:latin typeface="Cambria Math" panose="02040503050406030204" pitchFamily="18" charset="0"/>
                                </a:rPr>
                                <m:t>′</m:t>
                              </m:r>
                            </m:sup>
                          </m:sSup>
                        </m:e>
                      </m:d>
                      <m:r>
                        <a:rPr lang="en-US" b="0" i="0">
                          <a:solidFill>
                            <a:schemeClr val="bg1"/>
                          </a:solidFill>
                          <a:latin typeface="Cambria Math" panose="02040503050406030204" pitchFamily="18" charset="0"/>
                        </a:rPr>
                        <m:t>+…</m:t>
                      </m:r>
                    </m:oMath>
                  </m:oMathPara>
                </a14:m>
                <a:endParaRPr lang="en-US" dirty="0">
                  <a:solidFill>
                    <a:schemeClr val="bg1"/>
                  </a:solidFill>
                </a:endParaRPr>
              </a:p>
            </p:txBody>
          </p:sp>
        </mc:Choice>
        <mc:Fallback xmlns="">
          <p:sp>
            <p:nvSpPr>
              <p:cNvPr id="27" name="TextovéPole 26">
                <a:extLst>
                  <a:ext uri="{FF2B5EF4-FFF2-40B4-BE49-F238E27FC236}">
                    <a16:creationId xmlns:a16="http://schemas.microsoft.com/office/drawing/2014/main" id="{872BD3E5-CD57-4834-AE10-D8E6C4498780}"/>
                  </a:ext>
                </a:extLst>
              </p:cNvPr>
              <p:cNvSpPr txBox="1">
                <a:spLocks noRot="1" noChangeAspect="1" noMove="1" noResize="1" noEditPoints="1" noAdjustHandles="1" noChangeArrowheads="1" noChangeShapeType="1" noTextEdit="1"/>
              </p:cNvSpPr>
              <p:nvPr/>
            </p:nvSpPr>
            <p:spPr>
              <a:xfrm>
                <a:off x="4699862" y="2195703"/>
                <a:ext cx="6096000" cy="374783"/>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ovéPole 27">
                <a:extLst>
                  <a:ext uri="{FF2B5EF4-FFF2-40B4-BE49-F238E27FC236}">
                    <a16:creationId xmlns:a16="http://schemas.microsoft.com/office/drawing/2014/main" id="{2F51EA19-E48B-46A4-83D3-2A233B7F6D44}"/>
                  </a:ext>
                </a:extLst>
              </p:cNvPr>
              <p:cNvSpPr txBox="1"/>
              <p:nvPr/>
            </p:nvSpPr>
            <p:spPr>
              <a:xfrm>
                <a:off x="4699862" y="2563056"/>
                <a:ext cx="60960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ctrlPr>
                            <a:rPr lang="en-US" i="1" smtClean="0">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𝜆</m:t>
                          </m:r>
                          <m:r>
                            <a:rPr lang="en-US" i="0">
                              <a:solidFill>
                                <a:schemeClr val="tx1"/>
                              </a:solidFill>
                              <a:latin typeface="Cambria Math" panose="02040503050406030204" pitchFamily="18" charset="0"/>
                            </a:rPr>
                            <m:t>+</m:t>
                          </m:r>
                          <m:r>
                            <a:rPr lang="en-US" i="1">
                              <a:solidFill>
                                <a:schemeClr val="tx1"/>
                              </a:solidFill>
                              <a:latin typeface="Cambria Math" panose="02040503050406030204" pitchFamily="18" charset="0"/>
                            </a:rPr>
                            <m:t>𝜇</m:t>
                          </m:r>
                        </m:e>
                      </m:d>
                      <m:r>
                        <m:rPr>
                          <m:sty m:val="p"/>
                        </m:rPr>
                        <a:rPr lang="en-US" i="0">
                          <a:solidFill>
                            <a:schemeClr val="tx1"/>
                          </a:solidFill>
                          <a:latin typeface="Cambria Math" panose="02040503050406030204" pitchFamily="18" charset="0"/>
                        </a:rPr>
                        <m:t>∇</m:t>
                      </m:r>
                      <m:d>
                        <m:dPr>
                          <m:ctrlPr>
                            <a:rPr lang="en-US" i="1">
                              <a:solidFill>
                                <a:schemeClr val="tx1"/>
                              </a:solidFill>
                              <a:latin typeface="Cambria Math" panose="02040503050406030204" pitchFamily="18" charset="0"/>
                            </a:rPr>
                          </m:ctrlPr>
                        </m:dPr>
                        <m:e>
                          <m:r>
                            <m:rPr>
                              <m:sty m:val="p"/>
                            </m:rPr>
                            <a:rPr lang="en-US" i="0">
                              <a:solidFill>
                                <a:schemeClr val="tx1"/>
                              </a:solidFill>
                              <a:latin typeface="Cambria Math" panose="02040503050406030204" pitchFamily="18" charset="0"/>
                            </a:rPr>
                            <m:t>∇</m:t>
                          </m:r>
                          <m:r>
                            <a:rPr lang="en-US" i="0">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b="1" i="1">
                                  <a:solidFill>
                                    <a:schemeClr val="tx1"/>
                                  </a:solidFill>
                                  <a:latin typeface="Cambria Math" panose="02040503050406030204" pitchFamily="18" charset="0"/>
                                </a:rPr>
                                <m:t>𝒖</m:t>
                              </m:r>
                            </m:e>
                            <m:sub>
                              <m:r>
                                <a:rPr lang="en-US" b="0" i="1">
                                  <a:solidFill>
                                    <a:schemeClr val="tx1"/>
                                  </a:solidFill>
                                  <a:latin typeface="Cambria Math" panose="02040503050406030204" pitchFamily="18" charset="0"/>
                                </a:rPr>
                                <m:t>𝑘</m:t>
                              </m:r>
                            </m:sub>
                          </m:sSub>
                        </m:e>
                      </m:d>
                      <m:r>
                        <a:rPr lang="en-US" b="0" i="0">
                          <a:solidFill>
                            <a:schemeClr val="tx1"/>
                          </a:solidFill>
                          <a:latin typeface="Cambria Math" panose="02040503050406030204" pitchFamily="18" charset="0"/>
                        </a:rPr>
                        <m:t>+</m:t>
                      </m:r>
                      <m:r>
                        <a:rPr lang="en-US" b="0" i="1">
                          <a:solidFill>
                            <a:schemeClr val="tx1"/>
                          </a:solidFill>
                          <a:latin typeface="Cambria Math" panose="02040503050406030204" pitchFamily="18" charset="0"/>
                        </a:rPr>
                        <m:t>𝜇</m:t>
                      </m:r>
                      <m:sSup>
                        <m:sSupPr>
                          <m:ctrlPr>
                            <a:rPr lang="en-US" b="0" i="1">
                              <a:solidFill>
                                <a:schemeClr val="tx1"/>
                              </a:solidFill>
                              <a:latin typeface="Cambria Math" panose="02040503050406030204" pitchFamily="18" charset="0"/>
                            </a:rPr>
                          </m:ctrlPr>
                        </m:sSupPr>
                        <m:e>
                          <m:r>
                            <m:rPr>
                              <m:sty m:val="p"/>
                            </m:rPr>
                            <a:rPr lang="en-US" b="0" i="0">
                              <a:solidFill>
                                <a:schemeClr val="tx1"/>
                              </a:solidFill>
                              <a:latin typeface="Cambria Math" panose="02040503050406030204" pitchFamily="18" charset="0"/>
                            </a:rPr>
                            <m:t>∇</m:t>
                          </m:r>
                        </m:e>
                        <m:sup>
                          <m:r>
                            <a:rPr lang="en-US" b="0" i="0">
                              <a:solidFill>
                                <a:schemeClr val="tx1"/>
                              </a:solidFill>
                              <a:latin typeface="Cambria Math" panose="02040503050406030204" pitchFamily="18" charset="0"/>
                            </a:rPr>
                            <m:t>2</m:t>
                          </m:r>
                        </m:sup>
                      </m:sSup>
                      <m:sSub>
                        <m:sSubPr>
                          <m:ctrlPr>
                            <a:rPr lang="en-US" b="0" i="1">
                              <a:solidFill>
                                <a:schemeClr val="tx1"/>
                              </a:solidFill>
                              <a:latin typeface="Cambria Math" panose="02040503050406030204" pitchFamily="18" charset="0"/>
                            </a:rPr>
                          </m:ctrlPr>
                        </m:sSubPr>
                        <m:e>
                          <m:r>
                            <a:rPr lang="en-US" b="1" i="1">
                              <a:solidFill>
                                <a:schemeClr val="tx1"/>
                              </a:solidFill>
                              <a:latin typeface="Cambria Math" panose="02040503050406030204" pitchFamily="18" charset="0"/>
                            </a:rPr>
                            <m:t>𝒖</m:t>
                          </m:r>
                        </m:e>
                        <m:sub>
                          <m:r>
                            <a:rPr lang="en-US" b="0" i="1">
                              <a:solidFill>
                                <a:schemeClr val="tx1"/>
                              </a:solidFill>
                              <a:latin typeface="Cambria Math" panose="02040503050406030204" pitchFamily="18" charset="0"/>
                            </a:rPr>
                            <m:t>𝑘</m:t>
                          </m:r>
                        </m:sub>
                      </m:sSub>
                      <m:r>
                        <a:rPr lang="en-US" b="0" i="0">
                          <a:solidFill>
                            <a:schemeClr val="tx1"/>
                          </a:solidFill>
                          <a:latin typeface="Cambria Math" panose="02040503050406030204" pitchFamily="18" charset="0"/>
                        </a:rPr>
                        <m:t>=0  </m:t>
                      </m:r>
                      <m:d>
                        <m:dPr>
                          <m:ctrlPr>
                            <a:rPr lang="en-US" b="0" i="1">
                              <a:solidFill>
                                <a:schemeClr val="tx1"/>
                              </a:solidFill>
                              <a:latin typeface="Cambria Math" panose="02040503050406030204" pitchFamily="18" charset="0"/>
                            </a:rPr>
                          </m:ctrlPr>
                        </m:dPr>
                        <m:e>
                          <m:r>
                            <a:rPr lang="en-US" b="0" i="1">
                              <a:solidFill>
                                <a:schemeClr val="tx1"/>
                              </a:solidFill>
                              <a:latin typeface="Cambria Math" panose="02040503050406030204" pitchFamily="18" charset="0"/>
                            </a:rPr>
                            <m:t>𝑘</m:t>
                          </m:r>
                          <m:r>
                            <a:rPr lang="en-US" b="0" i="0">
                              <a:solidFill>
                                <a:schemeClr val="tx1"/>
                              </a:solidFill>
                              <a:latin typeface="Cambria Math" panose="02040503050406030204" pitchFamily="18" charset="0"/>
                            </a:rPr>
                            <m:t>=0,1,2,…</m:t>
                          </m:r>
                        </m:e>
                      </m:d>
                    </m:oMath>
                  </m:oMathPara>
                </a14:m>
                <a:endParaRPr lang="en-US" dirty="0">
                  <a:solidFill>
                    <a:schemeClr val="tx1"/>
                  </a:solidFill>
                </a:endParaRPr>
              </a:p>
            </p:txBody>
          </p:sp>
        </mc:Choice>
        <mc:Fallback xmlns="">
          <p:sp>
            <p:nvSpPr>
              <p:cNvPr id="28" name="TextovéPole 27">
                <a:extLst>
                  <a:ext uri="{FF2B5EF4-FFF2-40B4-BE49-F238E27FC236}">
                    <a16:creationId xmlns:a16="http://schemas.microsoft.com/office/drawing/2014/main" id="{2F51EA19-E48B-46A4-83D3-2A233B7F6D44}"/>
                  </a:ext>
                </a:extLst>
              </p:cNvPr>
              <p:cNvSpPr txBox="1">
                <a:spLocks noRot="1" noChangeAspect="1" noMove="1" noResize="1" noEditPoints="1" noAdjustHandles="1" noChangeArrowheads="1" noChangeShapeType="1" noTextEdit="1"/>
              </p:cNvSpPr>
              <p:nvPr/>
            </p:nvSpPr>
            <p:spPr>
              <a:xfrm>
                <a:off x="4699862" y="2563056"/>
                <a:ext cx="6096000" cy="369332"/>
              </a:xfrm>
              <a:prstGeom prst="rect">
                <a:avLst/>
              </a:prstGeom>
              <a:blipFill>
                <a:blip r:embed="rId8"/>
                <a:stretch>
                  <a:fillRect b="-32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ovéPole 31">
                <a:extLst>
                  <a:ext uri="{FF2B5EF4-FFF2-40B4-BE49-F238E27FC236}">
                    <a16:creationId xmlns:a16="http://schemas.microsoft.com/office/drawing/2014/main" id="{4F37681C-38BA-4E7B-AF53-A5D7B9409719}"/>
                  </a:ext>
                </a:extLst>
              </p:cNvPr>
              <p:cNvSpPr txBox="1"/>
              <p:nvPr/>
            </p:nvSpPr>
            <p:spPr>
              <a:xfrm>
                <a:off x="4699861" y="3320212"/>
                <a:ext cx="6096000" cy="37446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FF0000"/>
                              </a:solidFill>
                              <a:latin typeface="Cambria Math" panose="02040503050406030204" pitchFamily="18" charset="0"/>
                            </a:rPr>
                          </m:ctrlPr>
                        </m:dPr>
                        <m:e>
                          <m:r>
                            <a:rPr lang="en-US">
                              <a:solidFill>
                                <a:srgbClr val="FF0000"/>
                              </a:solidFill>
                              <a:latin typeface="Cambria Math" panose="02040503050406030204" pitchFamily="18" charset="0"/>
                            </a:rPr>
                            <m:t>1</m:t>
                          </m:r>
                          <m:r>
                            <a:rPr lang="en-US" i="0">
                              <a:solidFill>
                                <a:srgbClr val="FF0000"/>
                              </a:solidFill>
                              <a:latin typeface="Cambria Math" panose="02040503050406030204" pitchFamily="18" charset="0"/>
                            </a:rPr>
                            <m:t>−</m:t>
                          </m:r>
                          <m:sSubSup>
                            <m:sSubSupPr>
                              <m:ctrlPr>
                                <a:rPr lang="en-US" i="1">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𝑙</m:t>
                              </m:r>
                            </m:e>
                            <m:sub>
                              <m:r>
                                <a:rPr lang="en-US" i="0">
                                  <a:solidFill>
                                    <a:srgbClr val="FF0000"/>
                                  </a:solidFill>
                                  <a:latin typeface="Cambria Math" panose="02040503050406030204" pitchFamily="18" charset="0"/>
                                </a:rPr>
                                <m:t>3</m:t>
                              </m:r>
                            </m:sub>
                            <m:sup>
                              <m:r>
                                <a:rPr lang="en-US" i="0">
                                  <a:solidFill>
                                    <a:srgbClr val="FF0000"/>
                                  </a:solidFill>
                                  <a:latin typeface="Cambria Math" panose="02040503050406030204" pitchFamily="18" charset="0"/>
                                </a:rPr>
                                <m:t>2</m:t>
                              </m:r>
                            </m:sup>
                          </m:sSubSup>
                          <m:sSup>
                            <m:sSupPr>
                              <m:ctrlPr>
                                <a:rPr lang="en-US" i="1">
                                  <a:solidFill>
                                    <a:srgbClr val="FF0000"/>
                                  </a:solidFill>
                                  <a:latin typeface="Cambria Math" panose="02040503050406030204" pitchFamily="18" charset="0"/>
                                </a:rPr>
                              </m:ctrlPr>
                            </m:sSupPr>
                            <m:e>
                              <m:r>
                                <m:rPr>
                                  <m:sty m:val="p"/>
                                </m:rPr>
                                <a:rPr lang="en-US" i="0">
                                  <a:solidFill>
                                    <a:srgbClr val="FF0000"/>
                                  </a:solidFill>
                                  <a:latin typeface="Cambria Math" panose="02040503050406030204" pitchFamily="18" charset="0"/>
                                </a:rPr>
                                <m:t>∇</m:t>
                              </m:r>
                            </m:e>
                            <m:sup>
                              <m:r>
                                <a:rPr lang="en-US" i="0">
                                  <a:solidFill>
                                    <a:srgbClr val="FF0000"/>
                                  </a:solidFill>
                                  <a:latin typeface="Cambria Math" panose="02040503050406030204" pitchFamily="18" charset="0"/>
                                </a:rPr>
                                <m:t>2</m:t>
                              </m:r>
                            </m:sup>
                          </m:sSup>
                        </m:e>
                      </m:d>
                      <m:d>
                        <m:dPr>
                          <m:begChr m:val="["/>
                          <m:endChr m:val="]"/>
                          <m:ctrlPr>
                            <a:rPr lang="en-US" i="1">
                              <a:solidFill>
                                <a:srgbClr val="FF0000"/>
                              </a:solidFill>
                              <a:latin typeface="Cambria Math" panose="02040503050406030204" pitchFamily="18" charset="0"/>
                            </a:rPr>
                          </m:ctrlPr>
                        </m:dPr>
                        <m:e>
                          <m:d>
                            <m:dPr>
                              <m:ctrlPr>
                                <a:rPr lang="en-US" i="1">
                                  <a:solidFill>
                                    <a:srgbClr val="FF0000"/>
                                  </a:solidFill>
                                  <a:latin typeface="Cambria Math" panose="02040503050406030204" pitchFamily="18" charset="0"/>
                                </a:rPr>
                              </m:ctrlPr>
                            </m:dPr>
                            <m:e>
                              <m:r>
                                <a:rPr lang="en-US" i="1">
                                  <a:solidFill>
                                    <a:srgbClr val="FF0000"/>
                                  </a:solidFill>
                                  <a:latin typeface="Cambria Math" panose="02040503050406030204" pitchFamily="18" charset="0"/>
                                </a:rPr>
                                <m:t>𝜆</m:t>
                              </m:r>
                              <m:r>
                                <a:rPr lang="en-US" i="0">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𝜇</m:t>
                              </m:r>
                            </m:e>
                          </m:d>
                          <m:r>
                            <m:rPr>
                              <m:sty m:val="p"/>
                            </m:rPr>
                            <a:rPr lang="en-US" i="0">
                              <a:solidFill>
                                <a:srgbClr val="FF0000"/>
                              </a:solidFill>
                              <a:latin typeface="Cambria Math" panose="02040503050406030204" pitchFamily="18" charset="0"/>
                            </a:rPr>
                            <m:t>∇</m:t>
                          </m:r>
                          <m:d>
                            <m:dPr>
                              <m:ctrlPr>
                                <a:rPr lang="en-US" i="1">
                                  <a:solidFill>
                                    <a:srgbClr val="FF0000"/>
                                  </a:solidFill>
                                  <a:latin typeface="Cambria Math" panose="02040503050406030204" pitchFamily="18" charset="0"/>
                                </a:rPr>
                              </m:ctrlPr>
                            </m:dPr>
                            <m:e>
                              <m:r>
                                <m:rPr>
                                  <m:sty m:val="p"/>
                                </m:rPr>
                                <a:rPr lang="en-US" i="0">
                                  <a:solidFill>
                                    <a:srgbClr val="FF0000"/>
                                  </a:solidFill>
                                  <a:latin typeface="Cambria Math" panose="02040503050406030204" pitchFamily="18" charset="0"/>
                                </a:rPr>
                                <m:t>∇</m:t>
                              </m:r>
                              <m:r>
                                <a:rPr lang="en-US" i="0">
                                  <a:solidFill>
                                    <a:srgbClr val="FF0000"/>
                                  </a:solidFill>
                                  <a:latin typeface="Cambria Math" panose="02040503050406030204" pitchFamily="18" charset="0"/>
                                </a:rPr>
                                <m:t>⋅</m:t>
                              </m:r>
                              <m:r>
                                <a:rPr lang="en-US" b="1" i="1">
                                  <a:solidFill>
                                    <a:srgbClr val="FF0000"/>
                                  </a:solidFill>
                                  <a:latin typeface="Cambria Math" panose="02040503050406030204" pitchFamily="18" charset="0"/>
                                </a:rPr>
                                <m:t>𝒖</m:t>
                              </m:r>
                            </m:e>
                          </m:d>
                          <m:r>
                            <a:rPr lang="en-US" b="0" i="0">
                              <a:solidFill>
                                <a:srgbClr val="FF0000"/>
                              </a:solidFill>
                              <a:latin typeface="Cambria Math" panose="02040503050406030204" pitchFamily="18" charset="0"/>
                            </a:rPr>
                            <m:t>+</m:t>
                          </m:r>
                          <m:r>
                            <a:rPr lang="en-US" b="0" i="1">
                              <a:solidFill>
                                <a:srgbClr val="FF0000"/>
                              </a:solidFill>
                              <a:latin typeface="Cambria Math" panose="02040503050406030204" pitchFamily="18" charset="0"/>
                            </a:rPr>
                            <m:t>𝜇</m:t>
                          </m:r>
                          <m:sSup>
                            <m:sSupPr>
                              <m:ctrlPr>
                                <a:rPr lang="en-US" b="0" i="1">
                                  <a:solidFill>
                                    <a:srgbClr val="FF0000"/>
                                  </a:solidFill>
                                  <a:latin typeface="Cambria Math" panose="02040503050406030204" pitchFamily="18" charset="0"/>
                                </a:rPr>
                              </m:ctrlPr>
                            </m:sSupPr>
                            <m:e>
                              <m:r>
                                <m:rPr>
                                  <m:sty m:val="p"/>
                                </m:rPr>
                                <a:rPr lang="en-US" b="0" i="0">
                                  <a:solidFill>
                                    <a:srgbClr val="FF0000"/>
                                  </a:solidFill>
                                  <a:latin typeface="Cambria Math" panose="02040503050406030204" pitchFamily="18" charset="0"/>
                                </a:rPr>
                                <m:t>∇</m:t>
                              </m:r>
                            </m:e>
                            <m:sup>
                              <m:r>
                                <a:rPr lang="en-US" b="0" i="0">
                                  <a:solidFill>
                                    <a:srgbClr val="FF0000"/>
                                  </a:solidFill>
                                  <a:latin typeface="Cambria Math" panose="02040503050406030204" pitchFamily="18" charset="0"/>
                                </a:rPr>
                                <m:t>2</m:t>
                              </m:r>
                            </m:sup>
                          </m:sSup>
                          <m:r>
                            <a:rPr lang="en-US" b="1" i="1">
                              <a:solidFill>
                                <a:srgbClr val="FF0000"/>
                              </a:solidFill>
                              <a:latin typeface="Cambria Math" panose="02040503050406030204" pitchFamily="18" charset="0"/>
                            </a:rPr>
                            <m:t>𝒖</m:t>
                          </m:r>
                        </m:e>
                      </m:d>
                      <m:r>
                        <a:rPr lang="en-US" b="0" i="0">
                          <a:solidFill>
                            <a:srgbClr val="FF0000"/>
                          </a:solidFill>
                          <a:latin typeface="Cambria Math" panose="02040503050406030204" pitchFamily="18" charset="0"/>
                        </a:rPr>
                        <m:t>=0.</m:t>
                      </m:r>
                    </m:oMath>
                  </m:oMathPara>
                </a14:m>
                <a:endParaRPr lang="en-US" dirty="0">
                  <a:solidFill>
                    <a:srgbClr val="FF0000"/>
                  </a:solidFill>
                </a:endParaRPr>
              </a:p>
            </p:txBody>
          </p:sp>
        </mc:Choice>
        <mc:Fallback xmlns="">
          <p:sp>
            <p:nvSpPr>
              <p:cNvPr id="32" name="TextovéPole 31">
                <a:extLst>
                  <a:ext uri="{FF2B5EF4-FFF2-40B4-BE49-F238E27FC236}">
                    <a16:creationId xmlns:a16="http://schemas.microsoft.com/office/drawing/2014/main" id="{4F37681C-38BA-4E7B-AF53-A5D7B9409719}"/>
                  </a:ext>
                </a:extLst>
              </p:cNvPr>
              <p:cNvSpPr txBox="1">
                <a:spLocks noRot="1" noChangeAspect="1" noMove="1" noResize="1" noEditPoints="1" noAdjustHandles="1" noChangeArrowheads="1" noChangeShapeType="1" noTextEdit="1"/>
              </p:cNvSpPr>
              <p:nvPr/>
            </p:nvSpPr>
            <p:spPr>
              <a:xfrm>
                <a:off x="4699861" y="3320212"/>
                <a:ext cx="6096000" cy="374461"/>
              </a:xfrm>
              <a:prstGeom prst="rect">
                <a:avLst/>
              </a:prstGeom>
              <a:blipFill>
                <a:blip r:embed="rId9"/>
                <a:stretch>
                  <a:fillRect b="-49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ovéPole 35">
                <a:extLst>
                  <a:ext uri="{FF2B5EF4-FFF2-40B4-BE49-F238E27FC236}">
                    <a16:creationId xmlns:a16="http://schemas.microsoft.com/office/drawing/2014/main" id="{94CF9648-11B8-47D4-A936-E6264A801851}"/>
                  </a:ext>
                </a:extLst>
              </p:cNvPr>
              <p:cNvSpPr txBox="1"/>
              <p:nvPr/>
            </p:nvSpPr>
            <p:spPr>
              <a:xfrm>
                <a:off x="4102343" y="4082497"/>
                <a:ext cx="7829005" cy="65062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solidFill>
                                <a:schemeClr val="tx1"/>
                              </a:solidFill>
                              <a:latin typeface="Cambria Math" panose="02040503050406030204" pitchFamily="18" charset="0"/>
                            </a:rPr>
                          </m:ctrlPr>
                        </m:dPr>
                        <m:e>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𝜆</m:t>
                              </m:r>
                              <m:r>
                                <a:rPr lang="en-US" i="0">
                                  <a:solidFill>
                                    <a:schemeClr val="tx1"/>
                                  </a:solidFill>
                                  <a:latin typeface="Cambria Math" panose="02040503050406030204" pitchFamily="18" charset="0"/>
                                </a:rPr>
                                <m:t>+</m:t>
                              </m:r>
                              <m:r>
                                <a:rPr lang="en-US" i="1">
                                  <a:solidFill>
                                    <a:schemeClr val="tx1"/>
                                  </a:solidFill>
                                  <a:latin typeface="Cambria Math" panose="02040503050406030204" pitchFamily="18" charset="0"/>
                                </a:rPr>
                                <m:t>𝜇</m:t>
                              </m:r>
                            </m:e>
                          </m:d>
                          <m:r>
                            <m:rPr>
                              <m:sty m:val="p"/>
                            </m:rPr>
                            <a:rPr lang="en-US" i="0">
                              <a:solidFill>
                                <a:schemeClr val="tx1"/>
                              </a:solidFill>
                              <a:latin typeface="Cambria Math" panose="02040503050406030204" pitchFamily="18" charset="0"/>
                            </a:rPr>
                            <m:t>∇</m:t>
                          </m:r>
                          <m:d>
                            <m:dPr>
                              <m:ctrlPr>
                                <a:rPr lang="en-US" i="1">
                                  <a:solidFill>
                                    <a:schemeClr val="tx1"/>
                                  </a:solidFill>
                                  <a:latin typeface="Cambria Math" panose="02040503050406030204" pitchFamily="18" charset="0"/>
                                </a:rPr>
                              </m:ctrlPr>
                            </m:dPr>
                            <m:e>
                              <m:r>
                                <m:rPr>
                                  <m:sty m:val="p"/>
                                </m:rPr>
                                <a:rPr lang="en-US" i="0">
                                  <a:solidFill>
                                    <a:schemeClr val="tx1"/>
                                  </a:solidFill>
                                  <a:latin typeface="Cambria Math" panose="02040503050406030204" pitchFamily="18" charset="0"/>
                                </a:rPr>
                                <m:t>∇</m:t>
                              </m:r>
                              <m:r>
                                <a:rPr lang="en-US" i="0">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b="1" i="1">
                                      <a:solidFill>
                                        <a:schemeClr val="tx1"/>
                                      </a:solidFill>
                                      <a:latin typeface="Cambria Math" panose="02040503050406030204" pitchFamily="18" charset="0"/>
                                    </a:rPr>
                                    <m:t>𝒖</m:t>
                                  </m:r>
                                </m:e>
                                <m:sub>
                                  <m:r>
                                    <a:rPr lang="en-US" b="0" i="0">
                                      <a:solidFill>
                                        <a:schemeClr val="tx1"/>
                                      </a:solidFill>
                                      <a:latin typeface="Cambria Math" panose="02040503050406030204" pitchFamily="18" charset="0"/>
                                    </a:rPr>
                                    <m:t>0</m:t>
                                  </m:r>
                                </m:sub>
                              </m:sSub>
                            </m:e>
                          </m:d>
                          <m:r>
                            <a:rPr lang="en-US" b="0" i="0">
                              <a:solidFill>
                                <a:schemeClr val="tx1"/>
                              </a:solidFill>
                              <a:latin typeface="Cambria Math" panose="02040503050406030204" pitchFamily="18" charset="0"/>
                            </a:rPr>
                            <m:t>+</m:t>
                          </m:r>
                          <m:r>
                            <a:rPr lang="en-US" b="0" i="1">
                              <a:solidFill>
                                <a:schemeClr val="tx1"/>
                              </a:solidFill>
                              <a:latin typeface="Cambria Math" panose="02040503050406030204" pitchFamily="18" charset="0"/>
                            </a:rPr>
                            <m:t>𝜇</m:t>
                          </m:r>
                          <m:sSup>
                            <m:sSupPr>
                              <m:ctrlPr>
                                <a:rPr lang="en-US" b="0" i="1">
                                  <a:solidFill>
                                    <a:schemeClr val="tx1"/>
                                  </a:solidFill>
                                  <a:latin typeface="Cambria Math" panose="02040503050406030204" pitchFamily="18" charset="0"/>
                                </a:rPr>
                              </m:ctrlPr>
                            </m:sSupPr>
                            <m:e>
                              <m:r>
                                <m:rPr>
                                  <m:sty m:val="p"/>
                                </m:rPr>
                                <a:rPr lang="en-US" b="0" i="0">
                                  <a:solidFill>
                                    <a:schemeClr val="tx1"/>
                                  </a:solidFill>
                                  <a:latin typeface="Cambria Math" panose="02040503050406030204" pitchFamily="18" charset="0"/>
                                </a:rPr>
                                <m:t>∇</m:t>
                              </m:r>
                            </m:e>
                            <m:sup>
                              <m:r>
                                <a:rPr lang="en-US" b="0" i="0">
                                  <a:solidFill>
                                    <a:schemeClr val="tx1"/>
                                  </a:solidFill>
                                  <a:latin typeface="Cambria Math" panose="02040503050406030204" pitchFamily="18" charset="0"/>
                                </a:rPr>
                                <m:t>2</m:t>
                              </m:r>
                            </m:sup>
                          </m:sSup>
                          <m:sSub>
                            <m:sSubPr>
                              <m:ctrlPr>
                                <a:rPr lang="en-US" b="0" i="1">
                                  <a:solidFill>
                                    <a:schemeClr val="tx1"/>
                                  </a:solidFill>
                                  <a:latin typeface="Cambria Math" panose="02040503050406030204" pitchFamily="18" charset="0"/>
                                </a:rPr>
                              </m:ctrlPr>
                            </m:sSubPr>
                            <m:e>
                              <m:r>
                                <a:rPr lang="en-US" b="1" i="1">
                                  <a:solidFill>
                                    <a:schemeClr val="tx1"/>
                                  </a:solidFill>
                                  <a:latin typeface="Cambria Math" panose="02040503050406030204" pitchFamily="18" charset="0"/>
                                </a:rPr>
                                <m:t>𝒖</m:t>
                              </m:r>
                            </m:e>
                            <m:sub>
                              <m:r>
                                <a:rPr lang="en-US" b="0" i="0">
                                  <a:solidFill>
                                    <a:schemeClr val="tx1"/>
                                  </a:solidFill>
                                  <a:latin typeface="Cambria Math" panose="02040503050406030204" pitchFamily="18" charset="0"/>
                                </a:rPr>
                                <m:t>0</m:t>
                              </m:r>
                            </m:sub>
                          </m:sSub>
                        </m:e>
                      </m:d>
                      <m:r>
                        <a:rPr lang="en-US" b="0" i="0">
                          <a:solidFill>
                            <a:schemeClr val="tx1"/>
                          </a:solidFill>
                          <a:latin typeface="Cambria Math" panose="02040503050406030204" pitchFamily="18" charset="0"/>
                        </a:rPr>
                        <m:t>+</m:t>
                      </m:r>
                      <m:sSubSup>
                        <m:sSubSupPr>
                          <m:ctrlPr>
                            <a:rPr lang="en-US" b="0" i="1">
                              <a:solidFill>
                                <a:schemeClr val="tx1"/>
                              </a:solidFill>
                              <a:latin typeface="Cambria Math" panose="02040503050406030204" pitchFamily="18" charset="0"/>
                            </a:rPr>
                          </m:ctrlPr>
                        </m:sSubSupPr>
                        <m:e>
                          <m:r>
                            <a:rPr lang="en-US" b="0" i="1">
                              <a:solidFill>
                                <a:schemeClr val="tx1"/>
                              </a:solidFill>
                              <a:latin typeface="Cambria Math" panose="02040503050406030204" pitchFamily="18" charset="0"/>
                            </a:rPr>
                            <m:t>𝑙</m:t>
                          </m:r>
                        </m:e>
                        <m:sub>
                          <m:r>
                            <a:rPr lang="en-US" b="0" i="0">
                              <a:solidFill>
                                <a:schemeClr val="tx1"/>
                              </a:solidFill>
                              <a:latin typeface="Cambria Math" panose="02040503050406030204" pitchFamily="18" charset="0"/>
                            </a:rPr>
                            <m:t>3</m:t>
                          </m:r>
                        </m:sub>
                        <m:sup>
                          <m:r>
                            <a:rPr lang="en-US" b="0" i="0">
                              <a:solidFill>
                                <a:schemeClr val="tx1"/>
                              </a:solidFill>
                              <a:latin typeface="Cambria Math" panose="02040503050406030204" pitchFamily="18" charset="0"/>
                            </a:rPr>
                            <m:t>2</m:t>
                          </m:r>
                        </m:sup>
                      </m:sSubSup>
                      <m:sSup>
                        <m:sSupPr>
                          <m:ctrlPr>
                            <a:rPr lang="en-US" b="0" i="1">
                              <a:solidFill>
                                <a:schemeClr val="tx1"/>
                              </a:solidFill>
                              <a:latin typeface="Cambria Math" panose="02040503050406030204" pitchFamily="18" charset="0"/>
                            </a:rPr>
                          </m:ctrlPr>
                        </m:sSupPr>
                        <m:e>
                          <m:r>
                            <m:rPr>
                              <m:sty m:val="p"/>
                            </m:rPr>
                            <a:rPr lang="en-US" b="0" i="0">
                              <a:solidFill>
                                <a:schemeClr val="tx1"/>
                              </a:solidFill>
                              <a:latin typeface="Cambria Math" panose="02040503050406030204" pitchFamily="18" charset="0"/>
                            </a:rPr>
                            <m:t>∇</m:t>
                          </m:r>
                        </m:e>
                        <m:sup>
                          <m:r>
                            <a:rPr lang="en-US" b="0" i="0">
                              <a:solidFill>
                                <a:schemeClr val="tx1"/>
                              </a:solidFill>
                              <a:latin typeface="Cambria Math" panose="02040503050406030204" pitchFamily="18" charset="0"/>
                            </a:rPr>
                            <m:t>2</m:t>
                          </m:r>
                        </m:sup>
                      </m:sSup>
                      <m:d>
                        <m:dPr>
                          <m:begChr m:val="{"/>
                          <m:endChr m:val="}"/>
                          <m:ctrlPr>
                            <a:rPr lang="en-US" b="0" i="1">
                              <a:solidFill>
                                <a:schemeClr val="tx1"/>
                              </a:solidFill>
                              <a:latin typeface="Cambria Math" panose="02040503050406030204" pitchFamily="18" charset="0"/>
                            </a:rPr>
                          </m:ctrlPr>
                        </m:dPr>
                        <m:e>
                          <m:r>
                            <a:rPr lang="en-US" b="0" i="0">
                              <a:solidFill>
                                <a:schemeClr val="tx1"/>
                              </a:solidFill>
                              <a:latin typeface="Cambria Math" panose="02040503050406030204" pitchFamily="18" charset="0"/>
                            </a:rPr>
                            <m:t>−</m:t>
                          </m:r>
                          <m:d>
                            <m:dPr>
                              <m:ctrlPr>
                                <a:rPr lang="en-US" b="0" i="1">
                                  <a:solidFill>
                                    <a:schemeClr val="tx1"/>
                                  </a:solidFill>
                                  <a:latin typeface="Cambria Math" panose="02040503050406030204" pitchFamily="18" charset="0"/>
                                </a:rPr>
                              </m:ctrlPr>
                            </m:dPr>
                            <m:e>
                              <m:r>
                                <a:rPr lang="en-US" b="0" i="1">
                                  <a:solidFill>
                                    <a:schemeClr val="tx1"/>
                                  </a:solidFill>
                                  <a:latin typeface="Cambria Math" panose="02040503050406030204" pitchFamily="18" charset="0"/>
                                </a:rPr>
                                <m:t>𝜆</m:t>
                              </m:r>
                              <m:r>
                                <a:rPr lang="en-US" b="0" i="0">
                                  <a:solidFill>
                                    <a:schemeClr val="tx1"/>
                                  </a:solidFill>
                                  <a:latin typeface="Cambria Math" panose="02040503050406030204" pitchFamily="18" charset="0"/>
                                </a:rPr>
                                <m:t>+</m:t>
                              </m:r>
                              <m:r>
                                <a:rPr lang="en-US" b="0" i="1">
                                  <a:solidFill>
                                    <a:schemeClr val="tx1"/>
                                  </a:solidFill>
                                  <a:latin typeface="Cambria Math" panose="02040503050406030204" pitchFamily="18" charset="0"/>
                                </a:rPr>
                                <m:t>𝜇</m:t>
                              </m:r>
                            </m:e>
                          </m:d>
                          <m:r>
                            <m:rPr>
                              <m:sty m:val="p"/>
                            </m:rPr>
                            <a:rPr lang="en-US" b="0" i="0">
                              <a:solidFill>
                                <a:schemeClr val="tx1"/>
                              </a:solidFill>
                              <a:latin typeface="Cambria Math" panose="02040503050406030204" pitchFamily="18" charset="0"/>
                            </a:rPr>
                            <m:t>∇</m:t>
                          </m:r>
                          <m:d>
                            <m:dPr>
                              <m:ctrlPr>
                                <a:rPr lang="en-US" b="0" i="1">
                                  <a:solidFill>
                                    <a:schemeClr val="tx1"/>
                                  </a:solidFill>
                                  <a:latin typeface="Cambria Math" panose="02040503050406030204" pitchFamily="18" charset="0"/>
                                </a:rPr>
                              </m:ctrlPr>
                            </m:dPr>
                            <m:e>
                              <m:r>
                                <m:rPr>
                                  <m:sty m:val="p"/>
                                </m:rPr>
                                <a:rPr lang="en-US" b="0" i="0">
                                  <a:solidFill>
                                    <a:schemeClr val="tx1"/>
                                  </a:solidFill>
                                  <a:latin typeface="Cambria Math" panose="02040503050406030204" pitchFamily="18" charset="0"/>
                                </a:rPr>
                                <m:t>∇</m:t>
                              </m:r>
                              <m:r>
                                <a:rPr lang="en-US" b="0" i="0">
                                  <a:solidFill>
                                    <a:schemeClr val="tx1"/>
                                  </a:solidFill>
                                  <a:latin typeface="Cambria Math" panose="02040503050406030204" pitchFamily="18" charset="0"/>
                                </a:rPr>
                                <m:t>⋅</m:t>
                              </m:r>
                              <m:sSub>
                                <m:sSubPr>
                                  <m:ctrlPr>
                                    <a:rPr lang="en-US" b="0" i="1">
                                      <a:solidFill>
                                        <a:schemeClr val="tx1"/>
                                      </a:solidFill>
                                      <a:latin typeface="Cambria Math" panose="02040503050406030204" pitchFamily="18" charset="0"/>
                                    </a:rPr>
                                  </m:ctrlPr>
                                </m:sSubPr>
                                <m:e>
                                  <m:r>
                                    <a:rPr lang="en-US" b="1" i="1">
                                      <a:solidFill>
                                        <a:schemeClr val="tx1"/>
                                      </a:solidFill>
                                      <a:latin typeface="Cambria Math" panose="02040503050406030204" pitchFamily="18" charset="0"/>
                                    </a:rPr>
                                    <m:t>𝒖</m:t>
                                  </m:r>
                                </m:e>
                                <m:sub>
                                  <m:r>
                                    <a:rPr lang="en-US" b="0" i="0">
                                      <a:solidFill>
                                        <a:schemeClr val="tx1"/>
                                      </a:solidFill>
                                      <a:latin typeface="Cambria Math" panose="02040503050406030204" pitchFamily="18" charset="0"/>
                                    </a:rPr>
                                    <m:t>0</m:t>
                                  </m:r>
                                </m:sub>
                              </m:sSub>
                            </m:e>
                          </m:d>
                          <m:r>
                            <a:rPr lang="en-US" b="0" i="0">
                              <a:solidFill>
                                <a:schemeClr val="tx1"/>
                              </a:solidFill>
                              <a:latin typeface="Cambria Math" panose="02040503050406030204" pitchFamily="18" charset="0"/>
                            </a:rPr>
                            <m:t>−</m:t>
                          </m:r>
                          <m:r>
                            <a:rPr lang="en-US" b="0" i="1">
                              <a:solidFill>
                                <a:schemeClr val="tx1"/>
                              </a:solidFill>
                              <a:latin typeface="Cambria Math" panose="02040503050406030204" pitchFamily="18" charset="0"/>
                            </a:rPr>
                            <m:t>𝜇</m:t>
                          </m:r>
                          <m:sSup>
                            <m:sSupPr>
                              <m:ctrlPr>
                                <a:rPr lang="en-US" b="0" i="1">
                                  <a:solidFill>
                                    <a:schemeClr val="tx1"/>
                                  </a:solidFill>
                                  <a:latin typeface="Cambria Math" panose="02040503050406030204" pitchFamily="18" charset="0"/>
                                </a:rPr>
                              </m:ctrlPr>
                            </m:sSupPr>
                            <m:e>
                              <m:r>
                                <m:rPr>
                                  <m:sty m:val="p"/>
                                </m:rPr>
                                <a:rPr lang="en-US" b="0" i="0">
                                  <a:solidFill>
                                    <a:schemeClr val="tx1"/>
                                  </a:solidFill>
                                  <a:latin typeface="Cambria Math" panose="02040503050406030204" pitchFamily="18" charset="0"/>
                                </a:rPr>
                                <m:t>∇</m:t>
                              </m:r>
                            </m:e>
                            <m:sup>
                              <m:r>
                                <a:rPr lang="en-US" b="0" i="0">
                                  <a:solidFill>
                                    <a:schemeClr val="tx1"/>
                                  </a:solidFill>
                                  <a:latin typeface="Cambria Math" panose="02040503050406030204" pitchFamily="18" charset="0"/>
                                </a:rPr>
                                <m:t>2</m:t>
                              </m:r>
                            </m:sup>
                          </m:sSup>
                          <m:sSub>
                            <m:sSubPr>
                              <m:ctrlPr>
                                <a:rPr lang="en-US" b="0" i="1">
                                  <a:solidFill>
                                    <a:schemeClr val="tx1"/>
                                  </a:solidFill>
                                  <a:latin typeface="Cambria Math" panose="02040503050406030204" pitchFamily="18" charset="0"/>
                                </a:rPr>
                              </m:ctrlPr>
                            </m:sSubPr>
                            <m:e>
                              <m:r>
                                <a:rPr lang="en-US" b="1" i="1">
                                  <a:solidFill>
                                    <a:schemeClr val="tx1"/>
                                  </a:solidFill>
                                  <a:latin typeface="Cambria Math" panose="02040503050406030204" pitchFamily="18" charset="0"/>
                                </a:rPr>
                                <m:t>𝒖</m:t>
                              </m:r>
                            </m:e>
                            <m:sub>
                              <m:r>
                                <a:rPr lang="en-US" b="0" i="0">
                                  <a:solidFill>
                                    <a:schemeClr val="tx1"/>
                                  </a:solidFill>
                                  <a:latin typeface="Cambria Math" panose="02040503050406030204" pitchFamily="18" charset="0"/>
                                </a:rPr>
                                <m:t>0</m:t>
                              </m:r>
                            </m:sub>
                          </m:sSub>
                          <m:r>
                            <a:rPr lang="en-US" b="0" i="0">
                              <a:solidFill>
                                <a:schemeClr val="tx1"/>
                              </a:solidFill>
                              <a:latin typeface="Cambria Math" panose="02040503050406030204" pitchFamily="18" charset="0"/>
                            </a:rPr>
                            <m:t>+</m:t>
                          </m:r>
                          <m:d>
                            <m:dPr>
                              <m:ctrlPr>
                                <a:rPr lang="en-US" b="0" i="1">
                                  <a:solidFill>
                                    <a:schemeClr val="tx1"/>
                                  </a:solidFill>
                                  <a:latin typeface="Cambria Math" panose="02040503050406030204" pitchFamily="18" charset="0"/>
                                </a:rPr>
                              </m:ctrlPr>
                            </m:dPr>
                            <m:e>
                              <m:r>
                                <a:rPr lang="en-US" b="0" i="1">
                                  <a:solidFill>
                                    <a:schemeClr val="tx1"/>
                                  </a:solidFill>
                                  <a:latin typeface="Cambria Math" panose="02040503050406030204" pitchFamily="18" charset="0"/>
                                </a:rPr>
                                <m:t>𝜆</m:t>
                              </m:r>
                              <m:r>
                                <a:rPr lang="en-US" b="0" i="0">
                                  <a:solidFill>
                                    <a:schemeClr val="tx1"/>
                                  </a:solidFill>
                                  <a:latin typeface="Cambria Math" panose="02040503050406030204" pitchFamily="18" charset="0"/>
                                </a:rPr>
                                <m:t>+</m:t>
                              </m:r>
                              <m:r>
                                <a:rPr lang="en-US" b="0" i="1">
                                  <a:solidFill>
                                    <a:schemeClr val="tx1"/>
                                  </a:solidFill>
                                  <a:latin typeface="Cambria Math" panose="02040503050406030204" pitchFamily="18" charset="0"/>
                                </a:rPr>
                                <m:t>𝜇</m:t>
                              </m:r>
                            </m:e>
                          </m:d>
                          <m:r>
                            <m:rPr>
                              <m:sty m:val="p"/>
                            </m:rPr>
                            <a:rPr lang="en-US" b="0" i="0">
                              <a:solidFill>
                                <a:schemeClr val="tx1"/>
                              </a:solidFill>
                              <a:latin typeface="Cambria Math" panose="02040503050406030204" pitchFamily="18" charset="0"/>
                            </a:rPr>
                            <m:t>∇</m:t>
                          </m:r>
                          <m:d>
                            <m:dPr>
                              <m:ctrlPr>
                                <a:rPr lang="en-US" b="0" i="1">
                                  <a:solidFill>
                                    <a:schemeClr val="tx1"/>
                                  </a:solidFill>
                                  <a:latin typeface="Cambria Math" panose="02040503050406030204" pitchFamily="18" charset="0"/>
                                </a:rPr>
                              </m:ctrlPr>
                            </m:dPr>
                            <m:e>
                              <m:r>
                                <m:rPr>
                                  <m:sty m:val="p"/>
                                </m:rPr>
                                <a:rPr lang="en-US" b="0" i="0">
                                  <a:solidFill>
                                    <a:schemeClr val="tx1"/>
                                  </a:solidFill>
                                  <a:latin typeface="Cambria Math" panose="02040503050406030204" pitchFamily="18" charset="0"/>
                                </a:rPr>
                                <m:t>∇</m:t>
                              </m:r>
                              <m:r>
                                <a:rPr lang="en-US" b="0" i="0">
                                  <a:solidFill>
                                    <a:schemeClr val="tx1"/>
                                  </a:solidFill>
                                  <a:latin typeface="Cambria Math" panose="02040503050406030204" pitchFamily="18" charset="0"/>
                                </a:rPr>
                                <m:t>⋅</m:t>
                              </m:r>
                              <m:sSub>
                                <m:sSubPr>
                                  <m:ctrlPr>
                                    <a:rPr lang="en-US" b="0" i="1">
                                      <a:solidFill>
                                        <a:schemeClr val="tx1"/>
                                      </a:solidFill>
                                      <a:latin typeface="Cambria Math" panose="02040503050406030204" pitchFamily="18" charset="0"/>
                                    </a:rPr>
                                  </m:ctrlPr>
                                </m:sSubPr>
                                <m:e>
                                  <m:r>
                                    <a:rPr lang="en-US" b="1" i="1">
                                      <a:solidFill>
                                        <a:schemeClr val="tx1"/>
                                      </a:solidFill>
                                      <a:latin typeface="Cambria Math" panose="02040503050406030204" pitchFamily="18" charset="0"/>
                                    </a:rPr>
                                    <m:t>𝒖</m:t>
                                  </m:r>
                                </m:e>
                                <m:sub>
                                  <m:r>
                                    <a:rPr lang="en-US" b="0" i="0">
                                      <a:solidFill>
                                        <a:schemeClr val="tx1"/>
                                      </a:solidFill>
                                      <a:latin typeface="Cambria Math" panose="02040503050406030204" pitchFamily="18" charset="0"/>
                                    </a:rPr>
                                    <m:t>1</m:t>
                                  </m:r>
                                </m:sub>
                              </m:sSub>
                            </m:e>
                          </m:d>
                          <m:r>
                            <a:rPr lang="en-US" b="0" i="0">
                              <a:solidFill>
                                <a:schemeClr val="tx1"/>
                              </a:solidFill>
                              <a:latin typeface="Cambria Math" panose="02040503050406030204" pitchFamily="18" charset="0"/>
                            </a:rPr>
                            <m:t>+</m:t>
                          </m:r>
                          <m:r>
                            <a:rPr lang="en-US" b="0" i="1">
                              <a:solidFill>
                                <a:schemeClr val="tx1"/>
                              </a:solidFill>
                              <a:latin typeface="Cambria Math" panose="02040503050406030204" pitchFamily="18" charset="0"/>
                            </a:rPr>
                            <m:t>𝜇</m:t>
                          </m:r>
                          <m:sSup>
                            <m:sSupPr>
                              <m:ctrlPr>
                                <a:rPr lang="en-US" b="0" i="1">
                                  <a:solidFill>
                                    <a:schemeClr val="tx1"/>
                                  </a:solidFill>
                                  <a:latin typeface="Cambria Math" panose="02040503050406030204" pitchFamily="18" charset="0"/>
                                </a:rPr>
                              </m:ctrlPr>
                            </m:sSupPr>
                            <m:e>
                              <m:r>
                                <m:rPr>
                                  <m:sty m:val="p"/>
                                </m:rPr>
                                <a:rPr lang="en-US" b="0" i="0">
                                  <a:solidFill>
                                    <a:schemeClr val="tx1"/>
                                  </a:solidFill>
                                  <a:latin typeface="Cambria Math" panose="02040503050406030204" pitchFamily="18" charset="0"/>
                                </a:rPr>
                                <m:t>∇</m:t>
                              </m:r>
                            </m:e>
                            <m:sup>
                              <m:r>
                                <a:rPr lang="en-US" b="0" i="0">
                                  <a:solidFill>
                                    <a:schemeClr val="tx1"/>
                                  </a:solidFill>
                                  <a:latin typeface="Cambria Math" panose="02040503050406030204" pitchFamily="18" charset="0"/>
                                </a:rPr>
                                <m:t>2</m:t>
                              </m:r>
                            </m:sup>
                          </m:sSup>
                          <m:sSub>
                            <m:sSubPr>
                              <m:ctrlPr>
                                <a:rPr lang="en-US" b="0" i="1">
                                  <a:solidFill>
                                    <a:schemeClr val="tx1"/>
                                  </a:solidFill>
                                  <a:latin typeface="Cambria Math" panose="02040503050406030204" pitchFamily="18" charset="0"/>
                                </a:rPr>
                              </m:ctrlPr>
                            </m:sSubPr>
                            <m:e>
                              <m:r>
                                <a:rPr lang="en-US" b="1" i="1">
                                  <a:solidFill>
                                    <a:schemeClr val="tx1"/>
                                  </a:solidFill>
                                  <a:latin typeface="Cambria Math" panose="02040503050406030204" pitchFamily="18" charset="0"/>
                                </a:rPr>
                                <m:t>𝒖</m:t>
                              </m:r>
                            </m:e>
                            <m:sub>
                              <m:r>
                                <a:rPr lang="en-US" b="0" i="0">
                                  <a:solidFill>
                                    <a:schemeClr val="tx1"/>
                                  </a:solidFill>
                                  <a:latin typeface="Cambria Math" panose="02040503050406030204" pitchFamily="18" charset="0"/>
                                </a:rPr>
                                <m:t>1</m:t>
                              </m:r>
                            </m:sub>
                          </m:sSub>
                        </m:e>
                      </m:d>
                      <m:r>
                        <a:rPr lang="en-US" b="0" i="0">
                          <a:solidFill>
                            <a:schemeClr val="tx1"/>
                          </a:solidFill>
                          <a:latin typeface="Cambria Math" panose="02040503050406030204" pitchFamily="18" charset="0"/>
                        </a:rPr>
                        <m:t>+</m:t>
                      </m:r>
                      <m:r>
                        <a:rPr lang="en-US" b="0" i="1">
                          <a:solidFill>
                            <a:schemeClr val="tx1"/>
                          </a:solidFill>
                          <a:latin typeface="Cambria Math" panose="02040503050406030204" pitchFamily="18" charset="0"/>
                        </a:rPr>
                        <m:t>𝑂</m:t>
                      </m:r>
                      <m:d>
                        <m:dPr>
                          <m:ctrlPr>
                            <a:rPr lang="en-US" b="0" i="1">
                              <a:solidFill>
                                <a:schemeClr val="tx1"/>
                              </a:solidFill>
                              <a:latin typeface="Cambria Math" panose="02040503050406030204" pitchFamily="18" charset="0"/>
                            </a:rPr>
                          </m:ctrlPr>
                        </m:dPr>
                        <m:e>
                          <m:sSubSup>
                            <m:sSubSupPr>
                              <m:ctrlPr>
                                <a:rPr lang="en-US" b="0" i="1">
                                  <a:solidFill>
                                    <a:schemeClr val="tx1"/>
                                  </a:solidFill>
                                  <a:latin typeface="Cambria Math" panose="02040503050406030204" pitchFamily="18" charset="0"/>
                                </a:rPr>
                              </m:ctrlPr>
                            </m:sSubSupPr>
                            <m:e>
                              <m:r>
                                <a:rPr lang="en-US" b="0" i="1">
                                  <a:solidFill>
                                    <a:schemeClr val="tx1"/>
                                  </a:solidFill>
                                  <a:latin typeface="Cambria Math" panose="02040503050406030204" pitchFamily="18" charset="0"/>
                                </a:rPr>
                                <m:t>𝑙</m:t>
                              </m:r>
                            </m:e>
                            <m:sub>
                              <m:r>
                                <a:rPr lang="en-US" b="0" i="0">
                                  <a:solidFill>
                                    <a:schemeClr val="tx1"/>
                                  </a:solidFill>
                                  <a:latin typeface="Cambria Math" panose="02040503050406030204" pitchFamily="18" charset="0"/>
                                </a:rPr>
                                <m:t>3</m:t>
                              </m:r>
                            </m:sub>
                            <m:sup>
                              <m:r>
                                <a:rPr lang="en-US" b="0" i="0">
                                  <a:solidFill>
                                    <a:schemeClr val="tx1"/>
                                  </a:solidFill>
                                  <a:latin typeface="Cambria Math" panose="02040503050406030204" pitchFamily="18" charset="0"/>
                                </a:rPr>
                                <m:t>4</m:t>
                              </m:r>
                            </m:sup>
                          </m:sSubSup>
                        </m:e>
                      </m:d>
                      <m:r>
                        <a:rPr lang="en-US" b="0" i="0">
                          <a:solidFill>
                            <a:schemeClr val="tx1"/>
                          </a:solidFill>
                          <a:latin typeface="Cambria Math" panose="02040503050406030204" pitchFamily="18" charset="0"/>
                        </a:rPr>
                        <m:t>=0.</m:t>
                      </m:r>
                    </m:oMath>
                  </m:oMathPara>
                </a14:m>
                <a:endParaRPr lang="en-US" dirty="0">
                  <a:solidFill>
                    <a:schemeClr val="tx1"/>
                  </a:solidFill>
                </a:endParaRPr>
              </a:p>
            </p:txBody>
          </p:sp>
        </mc:Choice>
        <mc:Fallback xmlns="">
          <p:sp>
            <p:nvSpPr>
              <p:cNvPr id="36" name="TextovéPole 35">
                <a:extLst>
                  <a:ext uri="{FF2B5EF4-FFF2-40B4-BE49-F238E27FC236}">
                    <a16:creationId xmlns:a16="http://schemas.microsoft.com/office/drawing/2014/main" id="{94CF9648-11B8-47D4-A936-E6264A801851}"/>
                  </a:ext>
                </a:extLst>
              </p:cNvPr>
              <p:cNvSpPr txBox="1">
                <a:spLocks noRot="1" noChangeAspect="1" noMove="1" noResize="1" noEditPoints="1" noAdjustHandles="1" noChangeArrowheads="1" noChangeShapeType="1" noTextEdit="1"/>
              </p:cNvSpPr>
              <p:nvPr/>
            </p:nvSpPr>
            <p:spPr>
              <a:xfrm>
                <a:off x="4102343" y="4082497"/>
                <a:ext cx="7829005" cy="650627"/>
              </a:xfrm>
              <a:prstGeom prst="rect">
                <a:avLst/>
              </a:prstGeom>
              <a:blipFill>
                <a:blip r:embed="rId10"/>
                <a:stretch>
                  <a:fillRect b="-28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ovéPole 36">
                <a:extLst>
                  <a:ext uri="{FF2B5EF4-FFF2-40B4-BE49-F238E27FC236}">
                    <a16:creationId xmlns:a16="http://schemas.microsoft.com/office/drawing/2014/main" id="{A0DE9AE3-11CC-4C69-9E39-CF1370392132}"/>
                  </a:ext>
                </a:extLst>
              </p:cNvPr>
              <p:cNvSpPr txBox="1"/>
              <p:nvPr/>
            </p:nvSpPr>
            <p:spPr>
              <a:xfrm>
                <a:off x="6115005" y="5264380"/>
                <a:ext cx="3265714" cy="374461"/>
              </a:xfrm>
              <a:prstGeom prst="rect">
                <a:avLst/>
              </a:prstGeom>
              <a:solidFill>
                <a:srgbClr val="FF0000"/>
              </a:solidFill>
            </p:spPr>
            <p:txBody>
              <a:bodyPr wrap="square">
                <a:spAutoFit/>
              </a:bodyPr>
              <a:lstStyle/>
              <a:p>
                <a:pPr/>
                <a14:m>
                  <m:oMathPara xmlns:m="http://schemas.openxmlformats.org/officeDocument/2006/math">
                    <m:oMathParaPr>
                      <m:jc m:val="centerGroup"/>
                    </m:oMathParaPr>
                    <m:oMath xmlns:m="http://schemas.openxmlformats.org/officeDocument/2006/math">
                      <m:r>
                        <a:rPr lang="en-US" b="1" i="1" smtClean="0">
                          <a:solidFill>
                            <a:schemeClr val="bg1"/>
                          </a:solidFill>
                          <a:latin typeface="Cambria Math" panose="02040503050406030204" pitchFamily="18" charset="0"/>
                        </a:rPr>
                        <m:t>𝒖</m:t>
                      </m:r>
                      <m:d>
                        <m:dPr>
                          <m:ctrlPr>
                            <a:rPr lang="en-US" b="1" i="1">
                              <a:solidFill>
                                <a:schemeClr val="bg1"/>
                              </a:solidFill>
                              <a:latin typeface="Cambria Math" panose="02040503050406030204" pitchFamily="18" charset="0"/>
                            </a:rPr>
                          </m:ctrlPr>
                        </m:dPr>
                        <m:e>
                          <m:r>
                            <a:rPr lang="en-US" b="0" i="1">
                              <a:solidFill>
                                <a:schemeClr val="bg1"/>
                              </a:solidFill>
                              <a:latin typeface="Cambria Math" panose="02040503050406030204" pitchFamily="18" charset="0"/>
                            </a:rPr>
                            <m:t>𝑟</m:t>
                          </m:r>
                          <m:r>
                            <a:rPr lang="en-US" b="0" i="0">
                              <a:solidFill>
                                <a:schemeClr val="bg1"/>
                              </a:solidFill>
                              <a:latin typeface="Cambria Math" panose="02040503050406030204" pitchFamily="18" charset="0"/>
                            </a:rPr>
                            <m:t>,</m:t>
                          </m:r>
                          <m:r>
                            <a:rPr lang="en-US" b="0" i="1">
                              <a:solidFill>
                                <a:schemeClr val="bg1"/>
                              </a:solidFill>
                              <a:latin typeface="Cambria Math" panose="02040503050406030204" pitchFamily="18" charset="0"/>
                            </a:rPr>
                            <m:t>𝜃</m:t>
                          </m:r>
                        </m:e>
                      </m:d>
                      <m:r>
                        <a:rPr lang="en-US" b="0" i="0">
                          <a:solidFill>
                            <a:schemeClr val="bg1"/>
                          </a:solidFill>
                          <a:latin typeface="Cambria Math" panose="02040503050406030204" pitchFamily="18" charset="0"/>
                        </a:rPr>
                        <m:t>=</m:t>
                      </m:r>
                      <m:sSub>
                        <m:sSubPr>
                          <m:ctrlPr>
                            <a:rPr lang="en-US" b="0" i="1">
                              <a:solidFill>
                                <a:schemeClr val="bg1"/>
                              </a:solidFill>
                              <a:latin typeface="Cambria Math" panose="02040503050406030204" pitchFamily="18" charset="0"/>
                            </a:rPr>
                          </m:ctrlPr>
                        </m:sSubPr>
                        <m:e>
                          <m:r>
                            <a:rPr lang="en-US" b="1" i="1">
                              <a:solidFill>
                                <a:schemeClr val="bg1"/>
                              </a:solidFill>
                              <a:latin typeface="Cambria Math" panose="02040503050406030204" pitchFamily="18" charset="0"/>
                            </a:rPr>
                            <m:t>𝒖</m:t>
                          </m:r>
                        </m:e>
                        <m:sub>
                          <m:r>
                            <a:rPr lang="en-US" b="0" i="0">
                              <a:solidFill>
                                <a:schemeClr val="bg1"/>
                              </a:solidFill>
                              <a:latin typeface="Cambria Math" panose="02040503050406030204" pitchFamily="18" charset="0"/>
                            </a:rPr>
                            <m:t>0</m:t>
                          </m:r>
                        </m:sub>
                      </m:sSub>
                      <m:d>
                        <m:dPr>
                          <m:ctrlPr>
                            <a:rPr lang="en-US" b="0" i="1">
                              <a:solidFill>
                                <a:schemeClr val="bg1"/>
                              </a:solidFill>
                              <a:latin typeface="Cambria Math" panose="02040503050406030204" pitchFamily="18" charset="0"/>
                            </a:rPr>
                          </m:ctrlPr>
                        </m:dPr>
                        <m:e>
                          <m:sSup>
                            <m:sSupPr>
                              <m:ctrlPr>
                                <a:rPr lang="en-US" b="0" i="1">
                                  <a:solidFill>
                                    <a:schemeClr val="bg1"/>
                                  </a:solidFill>
                                  <a:latin typeface="Cambria Math" panose="02040503050406030204" pitchFamily="18" charset="0"/>
                                </a:rPr>
                              </m:ctrlPr>
                            </m:sSupPr>
                            <m:e>
                              <m:r>
                                <a:rPr lang="en-US" b="0" i="1">
                                  <a:solidFill>
                                    <a:schemeClr val="bg1"/>
                                  </a:solidFill>
                                  <a:latin typeface="Cambria Math" panose="02040503050406030204" pitchFamily="18" charset="0"/>
                                </a:rPr>
                                <m:t>𝑟</m:t>
                              </m:r>
                            </m:e>
                            <m:sup>
                              <m:r>
                                <a:rPr lang="en-US" b="0" i="0">
                                  <a:solidFill>
                                    <a:schemeClr val="bg1"/>
                                  </a:solidFill>
                                  <a:latin typeface="Cambria Math" panose="02040503050406030204" pitchFamily="18" charset="0"/>
                                </a:rPr>
                                <m:t>′</m:t>
                              </m:r>
                            </m:sup>
                          </m:sSup>
                          <m:r>
                            <a:rPr lang="en-US" b="0" i="0">
                              <a:solidFill>
                                <a:schemeClr val="bg1"/>
                              </a:solidFill>
                              <a:latin typeface="Cambria Math" panose="02040503050406030204" pitchFamily="18" charset="0"/>
                            </a:rPr>
                            <m:t>,</m:t>
                          </m:r>
                          <m:sSup>
                            <m:sSupPr>
                              <m:ctrlPr>
                                <a:rPr lang="en-US" b="0" i="1">
                                  <a:solidFill>
                                    <a:schemeClr val="bg1"/>
                                  </a:solidFill>
                                  <a:latin typeface="Cambria Math" panose="02040503050406030204" pitchFamily="18" charset="0"/>
                                </a:rPr>
                              </m:ctrlPr>
                            </m:sSupPr>
                            <m:e>
                              <m:r>
                                <a:rPr lang="en-US" b="0" i="1">
                                  <a:solidFill>
                                    <a:schemeClr val="bg1"/>
                                  </a:solidFill>
                                  <a:latin typeface="Cambria Math" panose="02040503050406030204" pitchFamily="18" charset="0"/>
                                </a:rPr>
                                <m:t>𝜃</m:t>
                              </m:r>
                            </m:e>
                            <m:sup>
                              <m:r>
                                <a:rPr lang="en-US" b="0" i="0">
                                  <a:solidFill>
                                    <a:schemeClr val="bg1"/>
                                  </a:solidFill>
                                  <a:latin typeface="Cambria Math" panose="02040503050406030204" pitchFamily="18" charset="0"/>
                                </a:rPr>
                                <m:t>′</m:t>
                              </m:r>
                            </m:sup>
                          </m:sSup>
                        </m:e>
                      </m:d>
                      <m:r>
                        <a:rPr lang="en-US" b="0" i="0">
                          <a:solidFill>
                            <a:schemeClr val="bg1"/>
                          </a:solidFill>
                          <a:latin typeface="Cambria Math" panose="02040503050406030204" pitchFamily="18" charset="0"/>
                        </a:rPr>
                        <m:t>+</m:t>
                      </m:r>
                      <m:r>
                        <a:rPr lang="en-US" b="0" i="1">
                          <a:solidFill>
                            <a:schemeClr val="bg1"/>
                          </a:solidFill>
                          <a:latin typeface="Cambria Math" panose="02040503050406030204" pitchFamily="18" charset="0"/>
                        </a:rPr>
                        <m:t>𝑂</m:t>
                      </m:r>
                      <m:d>
                        <m:dPr>
                          <m:ctrlPr>
                            <a:rPr lang="en-US" b="0" i="1">
                              <a:solidFill>
                                <a:schemeClr val="bg1"/>
                              </a:solidFill>
                              <a:latin typeface="Cambria Math" panose="02040503050406030204" pitchFamily="18" charset="0"/>
                            </a:rPr>
                          </m:ctrlPr>
                        </m:dPr>
                        <m:e>
                          <m:sSubSup>
                            <m:sSubSupPr>
                              <m:ctrlPr>
                                <a:rPr lang="en-US" b="0" i="1">
                                  <a:solidFill>
                                    <a:schemeClr val="bg1"/>
                                  </a:solidFill>
                                  <a:latin typeface="Cambria Math" panose="02040503050406030204" pitchFamily="18" charset="0"/>
                                </a:rPr>
                              </m:ctrlPr>
                            </m:sSubSupPr>
                            <m:e>
                              <m:r>
                                <a:rPr lang="en-US" b="0" i="1">
                                  <a:solidFill>
                                    <a:schemeClr val="bg1"/>
                                  </a:solidFill>
                                  <a:latin typeface="Cambria Math" panose="02040503050406030204" pitchFamily="18" charset="0"/>
                                </a:rPr>
                                <m:t>𝑙</m:t>
                              </m:r>
                            </m:e>
                            <m:sub>
                              <m:r>
                                <a:rPr lang="en-US" b="0" i="0">
                                  <a:solidFill>
                                    <a:schemeClr val="bg1"/>
                                  </a:solidFill>
                                  <a:latin typeface="Cambria Math" panose="02040503050406030204" pitchFamily="18" charset="0"/>
                                </a:rPr>
                                <m:t>3</m:t>
                              </m:r>
                            </m:sub>
                            <m:sup>
                              <m:r>
                                <a:rPr lang="en-US" b="0" i="0">
                                  <a:solidFill>
                                    <a:schemeClr val="bg1"/>
                                  </a:solidFill>
                                  <a:latin typeface="Cambria Math" panose="02040503050406030204" pitchFamily="18" charset="0"/>
                                </a:rPr>
                                <m:t>2</m:t>
                              </m:r>
                            </m:sup>
                          </m:sSubSup>
                        </m:e>
                      </m:d>
                      <m:r>
                        <a:rPr lang="en-US" b="0" i="0">
                          <a:solidFill>
                            <a:schemeClr val="bg1"/>
                          </a:solidFill>
                          <a:latin typeface="Cambria Math" panose="02040503050406030204" pitchFamily="18" charset="0"/>
                        </a:rPr>
                        <m:t>.</m:t>
                      </m:r>
                    </m:oMath>
                  </m:oMathPara>
                </a14:m>
                <a:endParaRPr lang="en-US" dirty="0">
                  <a:solidFill>
                    <a:schemeClr val="bg1"/>
                  </a:solidFill>
                </a:endParaRPr>
              </a:p>
            </p:txBody>
          </p:sp>
        </mc:Choice>
        <mc:Fallback xmlns="">
          <p:sp>
            <p:nvSpPr>
              <p:cNvPr id="37" name="TextovéPole 36">
                <a:extLst>
                  <a:ext uri="{FF2B5EF4-FFF2-40B4-BE49-F238E27FC236}">
                    <a16:creationId xmlns:a16="http://schemas.microsoft.com/office/drawing/2014/main" id="{A0DE9AE3-11CC-4C69-9E39-CF1370392132}"/>
                  </a:ext>
                </a:extLst>
              </p:cNvPr>
              <p:cNvSpPr txBox="1">
                <a:spLocks noRot="1" noChangeAspect="1" noMove="1" noResize="1" noEditPoints="1" noAdjustHandles="1" noChangeArrowheads="1" noChangeShapeType="1" noTextEdit="1"/>
              </p:cNvSpPr>
              <p:nvPr/>
            </p:nvSpPr>
            <p:spPr>
              <a:xfrm>
                <a:off x="6115005" y="5264380"/>
                <a:ext cx="3265714" cy="374461"/>
              </a:xfrm>
              <a:prstGeom prst="rect">
                <a:avLst/>
              </a:prstGeom>
              <a:blipFill>
                <a:blip r:embed="rId11"/>
                <a:stretch>
                  <a:fillRect b="-1639"/>
                </a:stretch>
              </a:blipFill>
            </p:spPr>
            <p:txBody>
              <a:bodyPr/>
              <a:lstStyle/>
              <a:p>
                <a:r>
                  <a:rPr lang="en-US">
                    <a:noFill/>
                  </a:rPr>
                  <a:t> </a:t>
                </a:r>
              </a:p>
            </p:txBody>
          </p:sp>
        </mc:Fallback>
      </mc:AlternateContent>
      <p:sp>
        <p:nvSpPr>
          <p:cNvPr id="16" name="Šipka: dolů 15">
            <a:extLst>
              <a:ext uri="{FF2B5EF4-FFF2-40B4-BE49-F238E27FC236}">
                <a16:creationId xmlns:a16="http://schemas.microsoft.com/office/drawing/2014/main" id="{76E98BDA-2E4F-43D5-9BAE-272FE799DD13}"/>
              </a:ext>
            </a:extLst>
          </p:cNvPr>
          <p:cNvSpPr/>
          <p:nvPr/>
        </p:nvSpPr>
        <p:spPr>
          <a:xfrm>
            <a:off x="7569335" y="2969123"/>
            <a:ext cx="357051" cy="33797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8" name="Šipka: dolů 37">
            <a:extLst>
              <a:ext uri="{FF2B5EF4-FFF2-40B4-BE49-F238E27FC236}">
                <a16:creationId xmlns:a16="http://schemas.microsoft.com/office/drawing/2014/main" id="{8FBA952B-1CE3-4991-B62F-E846BE647570}"/>
              </a:ext>
            </a:extLst>
          </p:cNvPr>
          <p:cNvSpPr/>
          <p:nvPr/>
        </p:nvSpPr>
        <p:spPr>
          <a:xfrm>
            <a:off x="7569334" y="3793992"/>
            <a:ext cx="357051" cy="33797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43" name="Šipka: dolů 42">
            <a:extLst>
              <a:ext uri="{FF2B5EF4-FFF2-40B4-BE49-F238E27FC236}">
                <a16:creationId xmlns:a16="http://schemas.microsoft.com/office/drawing/2014/main" id="{9312F0FA-1D57-449B-B745-6CEE7272AC4B}"/>
              </a:ext>
            </a:extLst>
          </p:cNvPr>
          <p:cNvSpPr/>
          <p:nvPr/>
        </p:nvSpPr>
        <p:spPr>
          <a:xfrm>
            <a:off x="7569333" y="4829767"/>
            <a:ext cx="357051" cy="33797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mc:AlternateContent xmlns:mc="http://schemas.openxmlformats.org/markup-compatibility/2006" xmlns:a14="http://schemas.microsoft.com/office/drawing/2010/main">
        <mc:Choice Requires="a14">
          <p:sp>
            <p:nvSpPr>
              <p:cNvPr id="44" name="TextovéPole 43">
                <a:extLst>
                  <a:ext uri="{FF2B5EF4-FFF2-40B4-BE49-F238E27FC236}">
                    <a16:creationId xmlns:a16="http://schemas.microsoft.com/office/drawing/2014/main" id="{903BD436-9C46-40A1-80BF-B7255D321D6E}"/>
                  </a:ext>
                </a:extLst>
              </p:cNvPr>
              <p:cNvSpPr txBox="1"/>
              <p:nvPr/>
            </p:nvSpPr>
            <p:spPr>
              <a:xfrm>
                <a:off x="4972594" y="5860496"/>
                <a:ext cx="2246812" cy="369332"/>
              </a:xfrm>
              <a:prstGeom prst="rect">
                <a:avLst/>
              </a:prstGeom>
              <a:noFill/>
            </p:spPr>
            <p:txBody>
              <a:bodyPr wrap="square">
                <a:spAutoFit/>
              </a:bodyPr>
              <a:lstStyle/>
              <a:p>
                <a:pPr algn="r"/>
                <a:r>
                  <a:rPr lang="en-US" dirty="0">
                    <a:solidFill>
                      <a:srgbClr val="FF0000"/>
                    </a:solidFill>
                    <a:effectLst/>
                  </a:rPr>
                  <a:t>Outer solution </a:t>
                </a:r>
                <a14:m>
                  <m:oMath xmlns:m="http://schemas.openxmlformats.org/officeDocument/2006/math">
                    <m:sSup>
                      <m:sSupPr>
                        <m:ctrlPr>
                          <a:rPr lang="en-US" i="1" smtClean="0">
                            <a:solidFill>
                              <a:srgbClr val="FF0000"/>
                            </a:solidFill>
                            <a:effectLst/>
                            <a:latin typeface="Cambria Math" panose="02040503050406030204" pitchFamily="18" charset="0"/>
                          </a:rPr>
                        </m:ctrlPr>
                      </m:sSupPr>
                      <m:e>
                        <m:r>
                          <a:rPr lang="en-GB" sz="1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𝒖</m:t>
                        </m:r>
                      </m:e>
                      <m:sup>
                        <m:r>
                          <a:rPr lang="en-GB" sz="1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𝑜𝑢𝑡</m:t>
                        </m:r>
                      </m:sup>
                    </m:sSup>
                  </m:oMath>
                </a14:m>
                <a:endParaRPr lang="en-US" dirty="0">
                  <a:solidFill>
                    <a:srgbClr val="FF0000"/>
                  </a:solidFill>
                </a:endParaRPr>
              </a:p>
            </p:txBody>
          </p:sp>
        </mc:Choice>
        <mc:Fallback xmlns="">
          <p:sp>
            <p:nvSpPr>
              <p:cNvPr id="44" name="TextovéPole 43">
                <a:extLst>
                  <a:ext uri="{FF2B5EF4-FFF2-40B4-BE49-F238E27FC236}">
                    <a16:creationId xmlns:a16="http://schemas.microsoft.com/office/drawing/2014/main" id="{903BD436-9C46-40A1-80BF-B7255D321D6E}"/>
                  </a:ext>
                </a:extLst>
              </p:cNvPr>
              <p:cNvSpPr txBox="1">
                <a:spLocks noRot="1" noChangeAspect="1" noMove="1" noResize="1" noEditPoints="1" noAdjustHandles="1" noChangeArrowheads="1" noChangeShapeType="1" noTextEdit="1"/>
              </p:cNvSpPr>
              <p:nvPr/>
            </p:nvSpPr>
            <p:spPr>
              <a:xfrm>
                <a:off x="4972594" y="5860496"/>
                <a:ext cx="2246812" cy="369332"/>
              </a:xfrm>
              <a:prstGeom prst="rect">
                <a:avLst/>
              </a:prstGeom>
              <a:blipFill>
                <a:blip r:embed="rId12"/>
                <a:stretch>
                  <a:fillRect t="-8197" b="-24590"/>
                </a:stretch>
              </a:blipFill>
            </p:spPr>
            <p:txBody>
              <a:bodyPr/>
              <a:lstStyle/>
              <a:p>
                <a:r>
                  <a:rPr lang="en-US">
                    <a:noFill/>
                  </a:rPr>
                  <a:t> </a:t>
                </a:r>
              </a:p>
            </p:txBody>
          </p:sp>
        </mc:Fallback>
      </mc:AlternateContent>
      <p:cxnSp>
        <p:nvCxnSpPr>
          <p:cNvPr id="21" name="Spojnice: zakřivená 20">
            <a:extLst>
              <a:ext uri="{FF2B5EF4-FFF2-40B4-BE49-F238E27FC236}">
                <a16:creationId xmlns:a16="http://schemas.microsoft.com/office/drawing/2014/main" id="{D3EE1FB8-EAC2-4DAB-BAA8-96F5FB5C68F5}"/>
              </a:ext>
            </a:extLst>
          </p:cNvPr>
          <p:cNvCxnSpPr>
            <a:cxnSpLocks/>
            <a:stCxn id="44" idx="3"/>
          </p:cNvCxnSpPr>
          <p:nvPr/>
        </p:nvCxnSpPr>
        <p:spPr>
          <a:xfrm flipV="1">
            <a:off x="7219406" y="5735486"/>
            <a:ext cx="191588" cy="309676"/>
          </a:xfrm>
          <a:prstGeom prst="curvedConnector2">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8119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Obrázek 22">
            <a:extLst>
              <a:ext uri="{FF2B5EF4-FFF2-40B4-BE49-F238E27FC236}">
                <a16:creationId xmlns:a16="http://schemas.microsoft.com/office/drawing/2014/main" id="{4F180E9B-2115-443C-B845-9039C3E1264F}"/>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0" y="1492952"/>
            <a:ext cx="4336867" cy="2767057"/>
          </a:xfrm>
          <a:prstGeom prst="rect">
            <a:avLst/>
          </a:prstGeom>
        </p:spPr>
      </p:pic>
      <p:sp>
        <p:nvSpPr>
          <p:cNvPr id="4" name="TextovéPole 3">
            <a:extLst>
              <a:ext uri="{FF2B5EF4-FFF2-40B4-BE49-F238E27FC236}">
                <a16:creationId xmlns:a16="http://schemas.microsoft.com/office/drawing/2014/main" id="{12C985A5-453D-42F6-BD75-7EAFD0A42938}"/>
              </a:ext>
            </a:extLst>
          </p:cNvPr>
          <p:cNvSpPr txBox="1"/>
          <p:nvPr/>
        </p:nvSpPr>
        <p:spPr>
          <a:xfrm>
            <a:off x="0" y="6485860"/>
            <a:ext cx="12192000" cy="369332"/>
          </a:xfrm>
          <a:prstGeom prst="rect">
            <a:avLst/>
          </a:prstGeom>
          <a:noFill/>
        </p:spPr>
        <p:txBody>
          <a:bodyPr wrap="square" rtlCol="0">
            <a:spAutoFit/>
          </a:bodyPr>
          <a:lstStyle/>
          <a:p>
            <a:pPr algn="ctr"/>
            <a:r>
              <a:rPr lang="en-US" dirty="0">
                <a:solidFill>
                  <a:schemeClr val="tx1">
                    <a:lumMod val="50000"/>
                    <a:lumOff val="50000"/>
                  </a:schemeClr>
                </a:solidFill>
                <a:latin typeface="Corbel" panose="020B0503020204020204" pitchFamily="34" charset="0"/>
              </a:rPr>
              <a:t>LUND UNIVERSITY</a:t>
            </a:r>
            <a:r>
              <a:rPr lang="cs-CZ" dirty="0">
                <a:solidFill>
                  <a:schemeClr val="tx1">
                    <a:lumMod val="50000"/>
                    <a:lumOff val="50000"/>
                  </a:schemeClr>
                </a:solidFill>
                <a:latin typeface="Corbel" panose="020B0503020204020204" pitchFamily="34" charset="0"/>
              </a:rPr>
              <a:t>, </a:t>
            </a:r>
            <a:r>
              <a:rPr lang="en-US" dirty="0">
                <a:solidFill>
                  <a:schemeClr val="tx1">
                    <a:lumMod val="50000"/>
                    <a:lumOff val="50000"/>
                  </a:schemeClr>
                </a:solidFill>
                <a:latin typeface="Corbel" panose="020B0503020204020204" pitchFamily="34" charset="0"/>
              </a:rPr>
              <a:t>Department of Mechanical Engineering Sciences</a:t>
            </a:r>
            <a:r>
              <a:rPr lang="cs-CZ" dirty="0">
                <a:solidFill>
                  <a:schemeClr val="tx1">
                    <a:lumMod val="50000"/>
                    <a:lumOff val="50000"/>
                  </a:schemeClr>
                </a:solidFill>
                <a:latin typeface="Corbel" panose="020B0503020204020204" pitchFamily="34" charset="0"/>
              </a:rPr>
              <a:t>, </a:t>
            </a:r>
            <a:r>
              <a:rPr lang="en-US" dirty="0">
                <a:solidFill>
                  <a:schemeClr val="tx1">
                    <a:lumMod val="50000"/>
                    <a:lumOff val="50000"/>
                  </a:schemeClr>
                </a:solidFill>
                <a:latin typeface="Corbel" panose="020B0503020204020204" pitchFamily="34" charset="0"/>
              </a:rPr>
              <a:t>September</a:t>
            </a:r>
            <a:r>
              <a:rPr lang="cs-CZ" dirty="0">
                <a:solidFill>
                  <a:schemeClr val="tx1">
                    <a:lumMod val="50000"/>
                    <a:lumOff val="50000"/>
                  </a:schemeClr>
                </a:solidFill>
                <a:latin typeface="Corbel" panose="020B0503020204020204" pitchFamily="34" charset="0"/>
              </a:rPr>
              <a:t> 2024</a:t>
            </a:r>
            <a:endParaRPr lang="en-US" dirty="0">
              <a:solidFill>
                <a:schemeClr val="tx1">
                  <a:lumMod val="50000"/>
                  <a:lumOff val="50000"/>
                </a:schemeClr>
              </a:solidFill>
              <a:latin typeface="Corbel" panose="020B0503020204020204" pitchFamily="34" charset="0"/>
            </a:endParaRPr>
          </a:p>
        </p:txBody>
      </p:sp>
      <p:pic>
        <p:nvPicPr>
          <p:cNvPr id="5" name="Picture 4">
            <a:extLst>
              <a:ext uri="{FF2B5EF4-FFF2-40B4-BE49-F238E27FC236}">
                <a16:creationId xmlns:a16="http://schemas.microsoft.com/office/drawing/2014/main" id="{33641377-FBF7-44D7-8F7C-E8F5F81E27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11008924" y="176186"/>
            <a:ext cx="922424" cy="9263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6A8C07B1-6C16-4D4C-A424-04644FD77A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260652" y="408882"/>
            <a:ext cx="1348477" cy="460959"/>
          </a:xfrm>
          <a:prstGeom prst="rect">
            <a:avLst/>
          </a:prstGeom>
          <a:noFill/>
          <a:ln w="9525">
            <a:noFill/>
            <a:miter lim="800000"/>
            <a:headEnd/>
            <a:tailEnd/>
          </a:ln>
        </p:spPr>
      </p:pic>
      <p:sp>
        <p:nvSpPr>
          <p:cNvPr id="13" name="TextovéPole 12">
            <a:extLst>
              <a:ext uri="{FF2B5EF4-FFF2-40B4-BE49-F238E27FC236}">
                <a16:creationId xmlns:a16="http://schemas.microsoft.com/office/drawing/2014/main" id="{2CD2C8EF-3B46-4C1F-B89D-B04AB5E726D0}"/>
              </a:ext>
            </a:extLst>
          </p:cNvPr>
          <p:cNvSpPr txBox="1"/>
          <p:nvPr/>
        </p:nvSpPr>
        <p:spPr>
          <a:xfrm>
            <a:off x="-61397" y="563619"/>
            <a:ext cx="12192000" cy="523220"/>
          </a:xfrm>
          <a:prstGeom prst="rect">
            <a:avLst/>
          </a:prstGeom>
          <a:noFill/>
        </p:spPr>
        <p:txBody>
          <a:bodyPr wrap="square">
            <a:spAutoFit/>
          </a:bodyPr>
          <a:lstStyle/>
          <a:p>
            <a:pPr algn="ctr"/>
            <a:r>
              <a:rPr lang="en-US" sz="2800" b="1" dirty="0">
                <a:latin typeface="Corbel" panose="020B0503020204020204" pitchFamily="34" charset="0"/>
              </a:rPr>
              <a:t>General form of inner solution</a:t>
            </a:r>
          </a:p>
        </p:txBody>
      </p:sp>
      <mc:AlternateContent xmlns:mc="http://schemas.openxmlformats.org/markup-compatibility/2006" xmlns:a14="http://schemas.microsoft.com/office/drawing/2010/main">
        <mc:Choice Requires="a14">
          <p:sp>
            <p:nvSpPr>
              <p:cNvPr id="20" name="TextovéPole 19">
                <a:extLst>
                  <a:ext uri="{FF2B5EF4-FFF2-40B4-BE49-F238E27FC236}">
                    <a16:creationId xmlns:a16="http://schemas.microsoft.com/office/drawing/2014/main" id="{CC2D5B35-DFF7-4C47-8804-7708D48E26A1}"/>
                  </a:ext>
                </a:extLst>
              </p:cNvPr>
              <p:cNvSpPr txBox="1"/>
              <p:nvPr/>
            </p:nvSpPr>
            <p:spPr>
              <a:xfrm>
                <a:off x="740228" y="4260009"/>
                <a:ext cx="3283132" cy="923330"/>
              </a:xfrm>
              <a:prstGeom prst="rect">
                <a:avLst/>
              </a:prstGeom>
              <a:noFill/>
            </p:spPr>
            <p:txBody>
              <a:bodyPr wrap="square">
                <a:spAutoFit/>
              </a:bodyPr>
              <a:lstStyle/>
              <a:p>
                <a:pPr algn="ctr"/>
                <a:r>
                  <a:rPr lang="en-US" dirty="0">
                    <a:latin typeface="Corbel" panose="020B0503020204020204" pitchFamily="34" charset="0"/>
                    <a:ea typeface="Calibri" panose="020F0502020204030204" pitchFamily="34" charset="0"/>
                    <a:cs typeface="Times New Roman" panose="02020603050405020304" pitchFamily="18" charset="0"/>
                  </a:rPr>
                  <a:t>Scaled-up polar coordinate system </a:t>
                </a:r>
                <a14:m>
                  <m:oMath xmlns:m="http://schemas.openxmlformats.org/officeDocument/2006/math">
                    <m:r>
                      <a:rPr lang="en-US" i="1" dirty="0" smtClean="0">
                        <a:latin typeface="Cambria Math" panose="02040503050406030204" pitchFamily="18" charset="0"/>
                        <a:ea typeface="Calibri" panose="020F0502020204030204" pitchFamily="34" charset="0"/>
                        <a:cs typeface="Times New Roman" panose="02020603050405020304" pitchFamily="18" charset="0"/>
                      </a:rPr>
                      <m:t>(</m:t>
                    </m:r>
                    <m:r>
                      <a:rPr lang="en-US" i="1" dirty="0" err="1">
                        <a:latin typeface="Cambria Math" panose="02040503050406030204" pitchFamily="18" charset="0"/>
                        <a:ea typeface="Calibri" panose="020F0502020204030204" pitchFamily="34" charset="0"/>
                        <a:cs typeface="Times New Roman" panose="02020603050405020304" pitchFamily="18" charset="0"/>
                      </a:rPr>
                      <m:t>𝑅</m:t>
                    </m:r>
                    <m:r>
                      <a:rPr lang="en-US" i="1" dirty="0" err="1">
                        <a:latin typeface="Cambria Math" panose="02040503050406030204" pitchFamily="18" charset="0"/>
                        <a:ea typeface="Calibri" panose="020F0502020204030204" pitchFamily="34" charset="0"/>
                        <a:cs typeface="Times New Roman" panose="02020603050405020304" pitchFamily="18" charset="0"/>
                      </a:rPr>
                      <m:t>,</m:t>
                    </m:r>
                    <m:r>
                      <a:rPr lang="en-US" i="1" dirty="0" err="1">
                        <a:latin typeface="Cambria Math" panose="02040503050406030204" pitchFamily="18" charset="0"/>
                        <a:ea typeface="Calibri" panose="020F0502020204030204" pitchFamily="34" charset="0"/>
                        <a:cs typeface="Times New Roman" panose="02020603050405020304" pitchFamily="18" charset="0"/>
                      </a:rPr>
                      <m:t>𝜃</m:t>
                    </m:r>
                    <m:r>
                      <a:rPr lang="en-US" i="1" dirty="0">
                        <a:latin typeface="Cambria Math" panose="02040503050406030204" pitchFamily="18" charset="0"/>
                        <a:ea typeface="Calibri" panose="020F0502020204030204" pitchFamily="34" charset="0"/>
                        <a:cs typeface="Times New Roman" panose="02020603050405020304" pitchFamily="18" charset="0"/>
                      </a:rPr>
                      <m:t>)</m:t>
                    </m:r>
                  </m:oMath>
                </a14:m>
                <a:r>
                  <a:rPr lang="en-US" dirty="0">
                    <a:latin typeface="Corbel" panose="020B0503020204020204" pitchFamily="34" charset="0"/>
                    <a:ea typeface="Calibri" panose="020F0502020204030204" pitchFamily="34" charset="0"/>
                    <a:cs typeface="Times New Roman" panose="02020603050405020304" pitchFamily="18" charset="0"/>
                  </a:rPr>
                  <a:t> of the inner solution </a:t>
                </a:r>
                <a14:m>
                  <m:oMath xmlns:m="http://schemas.openxmlformats.org/officeDocument/2006/math">
                    <m:sSup>
                      <m:sSupPr>
                        <m:ctrlPr>
                          <a:rPr lang="en-US" i="1" dirty="0" smtClean="0">
                            <a:latin typeface="Cambria Math" panose="02040503050406030204" pitchFamily="18" charset="0"/>
                            <a:ea typeface="Calibri" panose="020F0502020204030204" pitchFamily="34" charset="0"/>
                            <a:cs typeface="Times New Roman" panose="02020603050405020304" pitchFamily="18" charset="0"/>
                          </a:rPr>
                        </m:ctrlPr>
                      </m:sSupPr>
                      <m:e>
                        <m:r>
                          <a:rPr lang="en-US" b="1" i="1" dirty="0" smtClean="0">
                            <a:latin typeface="Cambria Math" panose="02040503050406030204" pitchFamily="18" charset="0"/>
                            <a:ea typeface="Calibri" panose="020F0502020204030204" pitchFamily="34" charset="0"/>
                            <a:cs typeface="Times New Roman" panose="02020603050405020304" pitchFamily="18" charset="0"/>
                          </a:rPr>
                          <m:t>𝒖</m:t>
                        </m:r>
                      </m:e>
                      <m:sup>
                        <m:r>
                          <a:rPr lang="en-US" i="1" dirty="0" smtClean="0">
                            <a:latin typeface="Cambria Math" panose="02040503050406030204" pitchFamily="18" charset="0"/>
                            <a:ea typeface="Calibri" panose="020F0502020204030204" pitchFamily="34" charset="0"/>
                            <a:cs typeface="Times New Roman" panose="02020603050405020304" pitchFamily="18" charset="0"/>
                          </a:rPr>
                          <m:t>𝑖𝑛</m:t>
                        </m:r>
                      </m:sup>
                    </m:sSup>
                    <m:r>
                      <a:rPr lang="en-US" i="1" dirty="0" smtClean="0">
                        <a:latin typeface="Cambria Math" panose="02040503050406030204" pitchFamily="18" charset="0"/>
                        <a:ea typeface="Calibri" panose="020F0502020204030204" pitchFamily="34" charset="0"/>
                        <a:cs typeface="Times New Roman" panose="02020603050405020304" pitchFamily="18" charset="0"/>
                      </a:rPr>
                      <m:t>≡</m:t>
                    </m:r>
                    <m:sSub>
                      <m:sSubPr>
                        <m:ctrlPr>
                          <a:rPr lang="en-US" i="1" dirty="0" smtClean="0">
                            <a:latin typeface="Cambria Math" panose="02040503050406030204" pitchFamily="18" charset="0"/>
                            <a:ea typeface="Calibri" panose="020F0502020204030204" pitchFamily="34" charset="0"/>
                            <a:cs typeface="Times New Roman" panose="02020603050405020304" pitchFamily="18" charset="0"/>
                          </a:rPr>
                        </m:ctrlPr>
                      </m:sSubPr>
                      <m:e>
                        <m:r>
                          <a:rPr lang="en-US" b="1" i="1" dirty="0" smtClean="0">
                            <a:latin typeface="Cambria Math" panose="02040503050406030204" pitchFamily="18" charset="0"/>
                            <a:ea typeface="Calibri" panose="020F0502020204030204" pitchFamily="34" charset="0"/>
                            <a:cs typeface="Times New Roman" panose="02020603050405020304" pitchFamily="18" charset="0"/>
                          </a:rPr>
                          <m:t>𝑼</m:t>
                        </m:r>
                      </m:e>
                      <m:sub>
                        <m:r>
                          <a:rPr lang="en-US" i="1" dirty="0" smtClean="0">
                            <a:latin typeface="Cambria Math" panose="02040503050406030204" pitchFamily="18" charset="0"/>
                            <a:ea typeface="Calibri" panose="020F0502020204030204" pitchFamily="34" charset="0"/>
                            <a:cs typeface="Times New Roman" panose="02020603050405020304" pitchFamily="18" charset="0"/>
                          </a:rPr>
                          <m:t>0</m:t>
                        </m:r>
                      </m:sub>
                    </m:sSub>
                    <m:r>
                      <a:rPr lang="en-US" i="1" dirty="0" smtClean="0">
                        <a:latin typeface="Cambria Math" panose="02040503050406030204" pitchFamily="18" charset="0"/>
                        <a:ea typeface="Calibri" panose="020F0502020204030204" pitchFamily="34" charset="0"/>
                        <a:cs typeface="Times New Roman" panose="02020603050405020304" pitchFamily="18" charset="0"/>
                      </a:rPr>
                      <m:t>(</m:t>
                    </m:r>
                    <m:r>
                      <a:rPr lang="en-US" i="1" dirty="0" err="1">
                        <a:latin typeface="Cambria Math" panose="02040503050406030204" pitchFamily="18" charset="0"/>
                        <a:ea typeface="Calibri" panose="020F0502020204030204" pitchFamily="34" charset="0"/>
                        <a:cs typeface="Times New Roman" panose="02020603050405020304" pitchFamily="18" charset="0"/>
                      </a:rPr>
                      <m:t>𝑅</m:t>
                    </m:r>
                    <m:r>
                      <a:rPr lang="en-US" i="1" dirty="0" err="1">
                        <a:latin typeface="Cambria Math" panose="02040503050406030204" pitchFamily="18" charset="0"/>
                        <a:ea typeface="Calibri" panose="020F0502020204030204" pitchFamily="34" charset="0"/>
                        <a:cs typeface="Times New Roman" panose="02020603050405020304" pitchFamily="18" charset="0"/>
                      </a:rPr>
                      <m:t>,</m:t>
                    </m:r>
                    <m:r>
                      <a:rPr lang="en-US" i="1" dirty="0" err="1">
                        <a:latin typeface="Cambria Math" panose="02040503050406030204" pitchFamily="18" charset="0"/>
                        <a:ea typeface="Calibri" panose="020F0502020204030204" pitchFamily="34" charset="0"/>
                        <a:cs typeface="Times New Roman" panose="02020603050405020304" pitchFamily="18" charset="0"/>
                      </a:rPr>
                      <m:t>𝜃</m:t>
                    </m:r>
                    <m:r>
                      <a:rPr lang="en-US" i="1" dirty="0" smtClean="0">
                        <a:latin typeface="Cambria Math" panose="02040503050406030204" pitchFamily="18" charset="0"/>
                        <a:ea typeface="Calibri" panose="020F0502020204030204" pitchFamily="34" charset="0"/>
                        <a:cs typeface="Times New Roman" panose="02020603050405020304" pitchFamily="18" charset="0"/>
                      </a:rPr>
                      <m:t>)</m:t>
                    </m:r>
                  </m:oMath>
                </a14:m>
                <a:r>
                  <a:rPr lang="en-US" dirty="0">
                    <a:latin typeface="Corbel" panose="020B0503020204020204" pitchFamily="34" charset="0"/>
                    <a:ea typeface="Calibri" panose="020F0502020204030204" pitchFamily="34" charset="0"/>
                    <a:cs typeface="Times New Roman" panose="02020603050405020304" pitchFamily="18" charset="0"/>
                  </a:rPr>
                  <a:t>.</a:t>
                </a:r>
                <a:endParaRPr lang="en-US" dirty="0">
                  <a:latin typeface="Corbel" panose="020B0503020204020204" pitchFamily="34" charset="0"/>
                </a:endParaRPr>
              </a:p>
            </p:txBody>
          </p:sp>
        </mc:Choice>
        <mc:Fallback xmlns="">
          <p:sp>
            <p:nvSpPr>
              <p:cNvPr id="20" name="TextovéPole 19">
                <a:extLst>
                  <a:ext uri="{FF2B5EF4-FFF2-40B4-BE49-F238E27FC236}">
                    <a16:creationId xmlns:a16="http://schemas.microsoft.com/office/drawing/2014/main" id="{CC2D5B35-DFF7-4C47-8804-7708D48E26A1}"/>
                  </a:ext>
                </a:extLst>
              </p:cNvPr>
              <p:cNvSpPr txBox="1">
                <a:spLocks noRot="1" noChangeAspect="1" noMove="1" noResize="1" noEditPoints="1" noAdjustHandles="1" noChangeArrowheads="1" noChangeShapeType="1" noTextEdit="1"/>
              </p:cNvSpPr>
              <p:nvPr/>
            </p:nvSpPr>
            <p:spPr>
              <a:xfrm>
                <a:off x="740228" y="4260009"/>
                <a:ext cx="3283132" cy="923330"/>
              </a:xfrm>
              <a:prstGeom prst="rect">
                <a:avLst/>
              </a:prstGeom>
              <a:blipFill>
                <a:blip r:embed="rId5"/>
                <a:stretch>
                  <a:fillRect t="-3974" b="-112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ovéPole 21">
                <a:extLst>
                  <a:ext uri="{FF2B5EF4-FFF2-40B4-BE49-F238E27FC236}">
                    <a16:creationId xmlns:a16="http://schemas.microsoft.com/office/drawing/2014/main" id="{42CBC144-9363-4E34-83C5-30249E00479E}"/>
                  </a:ext>
                </a:extLst>
              </p:cNvPr>
              <p:cNvSpPr txBox="1"/>
              <p:nvPr/>
            </p:nvSpPr>
            <p:spPr>
              <a:xfrm>
                <a:off x="5004658" y="1626543"/>
                <a:ext cx="5486400" cy="375552"/>
              </a:xfrm>
              <a:prstGeom prst="rect">
                <a:avLst/>
              </a:prstGeom>
              <a:noFill/>
            </p:spPr>
            <p:txBody>
              <a:bodyPr wrap="square">
                <a:spAutoFit/>
              </a:bodyPr>
              <a:lstStyle/>
              <a:p>
                <a:r>
                  <a:rPr lang="en-US" dirty="0"/>
                  <a:t>Assumption: </a:t>
                </a:r>
                <a14:m>
                  <m:oMath xmlns:m="http://schemas.openxmlformats.org/officeDocument/2006/math">
                    <m:r>
                      <a:rPr lang="en-GB" i="1">
                        <a:latin typeface="Cambria Math" panose="02040503050406030204" pitchFamily="18" charset="0"/>
                      </a:rPr>
                      <m:t>𝛿</m:t>
                    </m:r>
                    <m:r>
                      <a:rPr lang="en-GB" i="1">
                        <a:latin typeface="Cambria Math" panose="02040503050406030204" pitchFamily="18" charset="0"/>
                      </a:rPr>
                      <m:t>=</m:t>
                    </m:r>
                    <m:f>
                      <m:fPr>
                        <m:type m:val="lin"/>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GB" i="1">
                                <a:latin typeface="Cambria Math" panose="02040503050406030204" pitchFamily="18" charset="0"/>
                              </a:rPr>
                              <m:t>𝑙</m:t>
                            </m:r>
                          </m:e>
                          <m:sub>
                            <m:r>
                              <a:rPr lang="en-GB" i="1">
                                <a:latin typeface="Cambria Math" panose="02040503050406030204" pitchFamily="18" charset="0"/>
                              </a:rPr>
                              <m:t>3</m:t>
                            </m:r>
                          </m:sub>
                        </m:sSub>
                      </m:num>
                      <m:den>
                        <m:r>
                          <a:rPr lang="en-GB" i="1">
                            <a:latin typeface="Cambria Math" panose="02040503050406030204" pitchFamily="18" charset="0"/>
                          </a:rPr>
                          <m:t>𝐿</m:t>
                        </m:r>
                      </m:den>
                    </m:f>
                  </m:oMath>
                </a14:m>
                <a:r>
                  <a:rPr lang="en-US" dirty="0"/>
                  <a:t>, </a:t>
                </a:r>
                <a14:m>
                  <m:oMath xmlns:m="http://schemas.openxmlformats.org/officeDocument/2006/math">
                    <m:r>
                      <a:rPr lang="en-GB" i="1" smtClean="0">
                        <a:latin typeface="Cambria Math" panose="02040503050406030204" pitchFamily="18" charset="0"/>
                      </a:rPr>
                      <m:t>𝛿</m:t>
                    </m:r>
                    <m:r>
                      <a:rPr lang="en-GB" i="1" smtClean="0">
                        <a:latin typeface="Cambria Math" panose="02040503050406030204" pitchFamily="18" charset="0"/>
                      </a:rPr>
                      <m:t>≪1</m:t>
                    </m:r>
                  </m:oMath>
                </a14:m>
                <a:r>
                  <a:rPr lang="en-US" dirty="0"/>
                  <a:t> </a:t>
                </a:r>
                <a14:m>
                  <m:oMath xmlns:m="http://schemas.openxmlformats.org/officeDocument/2006/math">
                    <m:r>
                      <a:rPr lang="en-US" b="0" i="1" dirty="0" smtClean="0">
                        <a:latin typeface="Cambria Math" panose="02040503050406030204" pitchFamily="18" charset="0"/>
                      </a:rPr>
                      <m:t>⇒</m:t>
                    </m:r>
                  </m:oMath>
                </a14:m>
                <a:r>
                  <a:rPr lang="en-US" dirty="0"/>
                  <a:t> </a:t>
                </a:r>
                <a14:m>
                  <m:oMath xmlns:m="http://schemas.openxmlformats.org/officeDocument/2006/math">
                    <m:r>
                      <a:rPr lang="en-GB" i="1">
                        <a:latin typeface="Cambria Math" panose="02040503050406030204" pitchFamily="18" charset="0"/>
                      </a:rPr>
                      <m:t>𝑅</m:t>
                    </m:r>
                    <m:r>
                      <a:rPr lang="en-GB" i="1">
                        <a:latin typeface="Cambria Math" panose="02040503050406030204" pitchFamily="18" charset="0"/>
                      </a:rPr>
                      <m:t>=</m:t>
                    </m:r>
                    <m:sSup>
                      <m:sSupPr>
                        <m:ctrlPr>
                          <a:rPr lang="en-US" i="1">
                            <a:latin typeface="Cambria Math" panose="02040503050406030204" pitchFamily="18" charset="0"/>
                          </a:rPr>
                        </m:ctrlPr>
                      </m:sSupPr>
                      <m:e>
                        <m:r>
                          <a:rPr lang="en-GB" i="1">
                            <a:latin typeface="Cambria Math" panose="02040503050406030204" pitchFamily="18" charset="0"/>
                          </a:rPr>
                          <m:t>𝛿</m:t>
                        </m:r>
                      </m:e>
                      <m:sup>
                        <m:r>
                          <a:rPr lang="en-GB" i="1">
                            <a:latin typeface="Cambria Math" panose="02040503050406030204" pitchFamily="18" charset="0"/>
                          </a:rPr>
                          <m:t>−1</m:t>
                        </m:r>
                      </m:sup>
                    </m:sSup>
                    <m:r>
                      <a:rPr lang="en-GB" i="1">
                        <a:latin typeface="Cambria Math" panose="02040503050406030204" pitchFamily="18" charset="0"/>
                      </a:rPr>
                      <m:t>𝑟</m:t>
                    </m:r>
                  </m:oMath>
                </a14:m>
                <a:r>
                  <a:rPr lang="en-US" dirty="0"/>
                  <a:t>, </a:t>
                </a:r>
                <a14:m>
                  <m:oMath xmlns:m="http://schemas.openxmlformats.org/officeDocument/2006/math">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X</m:t>
                        </m:r>
                      </m:e>
                      <m:sub>
                        <m:r>
                          <a:rPr lang="en-US" b="0" i="0" smtClean="0">
                            <a:latin typeface="Cambria Math" panose="02040503050406030204" pitchFamily="18" charset="0"/>
                          </a:rPr>
                          <m:t>0</m:t>
                        </m:r>
                      </m:sub>
                    </m:sSub>
                    <m:r>
                      <a:rPr lang="en-GB" i="1" smtClean="0">
                        <a:latin typeface="Cambria Math" panose="02040503050406030204" pitchFamily="18" charset="0"/>
                      </a:rPr>
                      <m:t>=</m:t>
                    </m:r>
                    <m:sSup>
                      <m:sSupPr>
                        <m:ctrlPr>
                          <a:rPr lang="en-US" i="1">
                            <a:latin typeface="Cambria Math" panose="02040503050406030204" pitchFamily="18" charset="0"/>
                          </a:rPr>
                        </m:ctrlPr>
                      </m:sSupPr>
                      <m:e>
                        <m:r>
                          <a:rPr lang="en-GB" i="1">
                            <a:latin typeface="Cambria Math" panose="02040503050406030204" pitchFamily="18" charset="0"/>
                          </a:rPr>
                          <m:t>𝛿</m:t>
                        </m:r>
                      </m:e>
                      <m:sup>
                        <m:r>
                          <a:rPr lang="en-GB" i="1">
                            <a:latin typeface="Cambria Math" panose="02040503050406030204" pitchFamily="18" charset="0"/>
                          </a:rPr>
                          <m:t>−1</m:t>
                        </m:r>
                      </m:sup>
                    </m:sSup>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0</m:t>
                        </m:r>
                      </m:sub>
                    </m:sSub>
                  </m:oMath>
                </a14:m>
                <a:endParaRPr lang="en-US" dirty="0"/>
              </a:p>
            </p:txBody>
          </p:sp>
        </mc:Choice>
        <mc:Fallback xmlns="">
          <p:sp>
            <p:nvSpPr>
              <p:cNvPr id="22" name="TextovéPole 21">
                <a:extLst>
                  <a:ext uri="{FF2B5EF4-FFF2-40B4-BE49-F238E27FC236}">
                    <a16:creationId xmlns:a16="http://schemas.microsoft.com/office/drawing/2014/main" id="{42CBC144-9363-4E34-83C5-30249E00479E}"/>
                  </a:ext>
                </a:extLst>
              </p:cNvPr>
              <p:cNvSpPr txBox="1">
                <a:spLocks noRot="1" noChangeAspect="1" noMove="1" noResize="1" noEditPoints="1" noAdjustHandles="1" noChangeArrowheads="1" noChangeShapeType="1" noTextEdit="1"/>
              </p:cNvSpPr>
              <p:nvPr/>
            </p:nvSpPr>
            <p:spPr>
              <a:xfrm>
                <a:off x="5004658" y="1626543"/>
                <a:ext cx="5486400" cy="375552"/>
              </a:xfrm>
              <a:prstGeom prst="rect">
                <a:avLst/>
              </a:prstGeom>
              <a:blipFill>
                <a:blip r:embed="rId6"/>
                <a:stretch>
                  <a:fillRect l="-1000" t="-114754" b="-1770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ovéPole 26">
                <a:extLst>
                  <a:ext uri="{FF2B5EF4-FFF2-40B4-BE49-F238E27FC236}">
                    <a16:creationId xmlns:a16="http://schemas.microsoft.com/office/drawing/2014/main" id="{872BD3E5-CD57-4834-AE10-D8E6C4498780}"/>
                  </a:ext>
                </a:extLst>
              </p:cNvPr>
              <p:cNvSpPr txBox="1"/>
              <p:nvPr/>
            </p:nvSpPr>
            <p:spPr>
              <a:xfrm>
                <a:off x="4699861" y="2082385"/>
                <a:ext cx="6096000" cy="413190"/>
              </a:xfrm>
              <a:prstGeom prst="rect">
                <a:avLst/>
              </a:prstGeom>
              <a:solidFill>
                <a:srgbClr val="FF0000"/>
              </a:solidFill>
            </p:spPr>
            <p:txBody>
              <a:bodyPr wrap="square">
                <a:spAutoFit/>
              </a:bodyPr>
              <a:lstStyle/>
              <a:p>
                <a:pPr/>
                <a14:m>
                  <m:oMathPara xmlns:m="http://schemas.openxmlformats.org/officeDocument/2006/math">
                    <m:oMathParaPr>
                      <m:jc m:val="centerGroup"/>
                    </m:oMathParaPr>
                    <m:oMath xmlns:m="http://schemas.openxmlformats.org/officeDocument/2006/math">
                      <m:r>
                        <a:rPr lang="en-GB" b="1" i="1" smtClean="0">
                          <a:solidFill>
                            <a:schemeClr val="bg1"/>
                          </a:solidFill>
                          <a:latin typeface="Cambria Math" panose="02040503050406030204" pitchFamily="18" charset="0"/>
                        </a:rPr>
                        <m:t>𝑼</m:t>
                      </m:r>
                      <m:d>
                        <m:dPr>
                          <m:ctrlPr>
                            <a:rPr lang="en-US" i="1">
                              <a:solidFill>
                                <a:schemeClr val="bg1"/>
                              </a:solidFill>
                              <a:latin typeface="Cambria Math" panose="02040503050406030204" pitchFamily="18" charset="0"/>
                            </a:rPr>
                          </m:ctrlPr>
                        </m:dPr>
                        <m:e>
                          <m:sSup>
                            <m:sSupPr>
                              <m:ctrlPr>
                                <a:rPr lang="en-US" i="1">
                                  <a:solidFill>
                                    <a:schemeClr val="bg1"/>
                                  </a:solidFill>
                                  <a:latin typeface="Cambria Math" panose="02040503050406030204" pitchFamily="18" charset="0"/>
                                </a:rPr>
                              </m:ctrlPr>
                            </m:sSupPr>
                            <m:e>
                              <m:r>
                                <a:rPr lang="en-GB" i="1">
                                  <a:solidFill>
                                    <a:schemeClr val="bg1"/>
                                  </a:solidFill>
                                  <a:latin typeface="Cambria Math" panose="02040503050406030204" pitchFamily="18" charset="0"/>
                                </a:rPr>
                                <m:t>𝑅</m:t>
                              </m:r>
                            </m:e>
                            <m:sup>
                              <m:r>
                                <a:rPr lang="en-GB" i="1">
                                  <a:solidFill>
                                    <a:schemeClr val="bg1"/>
                                  </a:solidFill>
                                  <a:latin typeface="Cambria Math" panose="02040503050406030204" pitchFamily="18" charset="0"/>
                                </a:rPr>
                                <m:t>′</m:t>
                              </m:r>
                            </m:sup>
                          </m:sSup>
                          <m:r>
                            <a:rPr lang="en-GB" i="1">
                              <a:solidFill>
                                <a:schemeClr val="bg1"/>
                              </a:solidFill>
                              <a:latin typeface="Cambria Math" panose="02040503050406030204" pitchFamily="18" charset="0"/>
                            </a:rPr>
                            <m:t>,</m:t>
                          </m:r>
                          <m:sSup>
                            <m:sSupPr>
                              <m:ctrlPr>
                                <a:rPr lang="en-US" i="1">
                                  <a:solidFill>
                                    <a:schemeClr val="bg1"/>
                                  </a:solidFill>
                                  <a:latin typeface="Cambria Math" panose="02040503050406030204" pitchFamily="18" charset="0"/>
                                </a:rPr>
                              </m:ctrlPr>
                            </m:sSupPr>
                            <m:e>
                              <m:r>
                                <a:rPr lang="en-GB" i="1">
                                  <a:solidFill>
                                    <a:schemeClr val="bg1"/>
                                  </a:solidFill>
                                  <a:latin typeface="Cambria Math" panose="02040503050406030204" pitchFamily="18" charset="0"/>
                                </a:rPr>
                                <m:t>𝜃</m:t>
                              </m:r>
                            </m:e>
                            <m:sup>
                              <m:r>
                                <a:rPr lang="en-GB" i="1">
                                  <a:solidFill>
                                    <a:schemeClr val="bg1"/>
                                  </a:solidFill>
                                  <a:latin typeface="Cambria Math" panose="02040503050406030204" pitchFamily="18" charset="0"/>
                                </a:rPr>
                                <m:t>′</m:t>
                              </m:r>
                            </m:sup>
                          </m:sSup>
                        </m:e>
                      </m:d>
                      <m:r>
                        <a:rPr lang="en-GB" i="1">
                          <a:solidFill>
                            <a:schemeClr val="bg1"/>
                          </a:solidFill>
                          <a:latin typeface="Cambria Math" panose="02040503050406030204" pitchFamily="18" charset="0"/>
                        </a:rPr>
                        <m:t>=</m:t>
                      </m:r>
                      <m:sSub>
                        <m:sSubPr>
                          <m:ctrlPr>
                            <a:rPr lang="en-US" i="1">
                              <a:solidFill>
                                <a:schemeClr val="bg1"/>
                              </a:solidFill>
                              <a:latin typeface="Cambria Math" panose="02040503050406030204" pitchFamily="18" charset="0"/>
                            </a:rPr>
                          </m:ctrlPr>
                        </m:sSubPr>
                        <m:e>
                          <m:r>
                            <a:rPr lang="en-GB" b="1" i="1">
                              <a:solidFill>
                                <a:schemeClr val="bg1"/>
                              </a:solidFill>
                              <a:latin typeface="Cambria Math" panose="02040503050406030204" pitchFamily="18" charset="0"/>
                            </a:rPr>
                            <m:t>𝑼</m:t>
                          </m:r>
                        </m:e>
                        <m:sub>
                          <m:r>
                            <a:rPr lang="en-GB" i="1">
                              <a:solidFill>
                                <a:schemeClr val="bg1"/>
                              </a:solidFill>
                              <a:latin typeface="Cambria Math" panose="02040503050406030204" pitchFamily="18" charset="0"/>
                            </a:rPr>
                            <m:t>0</m:t>
                          </m:r>
                        </m:sub>
                      </m:sSub>
                      <m:d>
                        <m:dPr>
                          <m:ctrlPr>
                            <a:rPr lang="en-US" i="1">
                              <a:solidFill>
                                <a:schemeClr val="bg1"/>
                              </a:solidFill>
                              <a:latin typeface="Cambria Math" panose="02040503050406030204" pitchFamily="18" charset="0"/>
                            </a:rPr>
                          </m:ctrlPr>
                        </m:dPr>
                        <m:e>
                          <m:r>
                            <a:rPr lang="en-GB" i="1">
                              <a:solidFill>
                                <a:schemeClr val="bg1"/>
                              </a:solidFill>
                              <a:latin typeface="Cambria Math" panose="02040503050406030204" pitchFamily="18" charset="0"/>
                            </a:rPr>
                            <m:t>𝑅</m:t>
                          </m:r>
                          <m:r>
                            <a:rPr lang="en-GB" i="1">
                              <a:solidFill>
                                <a:schemeClr val="bg1"/>
                              </a:solidFill>
                              <a:latin typeface="Cambria Math" panose="02040503050406030204" pitchFamily="18" charset="0"/>
                            </a:rPr>
                            <m:t>,</m:t>
                          </m:r>
                          <m:r>
                            <a:rPr lang="en-GB" i="1">
                              <a:solidFill>
                                <a:schemeClr val="bg1"/>
                              </a:solidFill>
                              <a:latin typeface="Cambria Math" panose="02040503050406030204" pitchFamily="18" charset="0"/>
                            </a:rPr>
                            <m:t>𝜃</m:t>
                          </m:r>
                        </m:e>
                      </m:d>
                      <m:r>
                        <a:rPr lang="en-GB" i="1">
                          <a:solidFill>
                            <a:schemeClr val="bg1"/>
                          </a:solidFill>
                          <a:latin typeface="Cambria Math" panose="02040503050406030204" pitchFamily="18" charset="0"/>
                        </a:rPr>
                        <m:t>+</m:t>
                      </m:r>
                      <m:sSubSup>
                        <m:sSubSupPr>
                          <m:ctrlPr>
                            <a:rPr lang="en-US" i="1">
                              <a:solidFill>
                                <a:schemeClr val="bg1"/>
                              </a:solidFill>
                              <a:latin typeface="Cambria Math" panose="02040503050406030204" pitchFamily="18" charset="0"/>
                            </a:rPr>
                          </m:ctrlPr>
                        </m:sSubSupPr>
                        <m:e>
                          <m:r>
                            <a:rPr lang="en-GB" i="1">
                              <a:solidFill>
                                <a:schemeClr val="bg1"/>
                              </a:solidFill>
                              <a:latin typeface="Cambria Math" panose="02040503050406030204" pitchFamily="18" charset="0"/>
                            </a:rPr>
                            <m:t>𝑋</m:t>
                          </m:r>
                        </m:e>
                        <m:sub>
                          <m:r>
                            <a:rPr lang="en-GB" i="1">
                              <a:solidFill>
                                <a:schemeClr val="bg1"/>
                              </a:solidFill>
                              <a:latin typeface="Cambria Math" panose="02040503050406030204" pitchFamily="18" charset="0"/>
                            </a:rPr>
                            <m:t>0</m:t>
                          </m:r>
                        </m:sub>
                        <m:sup>
                          <m:r>
                            <a:rPr lang="en-GB" i="1">
                              <a:solidFill>
                                <a:schemeClr val="bg1"/>
                              </a:solidFill>
                              <a:latin typeface="Cambria Math" panose="02040503050406030204" pitchFamily="18" charset="0"/>
                            </a:rPr>
                            <m:t>2</m:t>
                          </m:r>
                        </m:sup>
                      </m:sSubSup>
                      <m:sSub>
                        <m:sSubPr>
                          <m:ctrlPr>
                            <a:rPr lang="en-US" i="1">
                              <a:solidFill>
                                <a:schemeClr val="bg1"/>
                              </a:solidFill>
                              <a:latin typeface="Cambria Math" panose="02040503050406030204" pitchFamily="18" charset="0"/>
                            </a:rPr>
                          </m:ctrlPr>
                        </m:sSubPr>
                        <m:e>
                          <m:r>
                            <a:rPr lang="en-GB" b="1" i="1">
                              <a:solidFill>
                                <a:schemeClr val="bg1"/>
                              </a:solidFill>
                              <a:latin typeface="Cambria Math" panose="02040503050406030204" pitchFamily="18" charset="0"/>
                            </a:rPr>
                            <m:t>𝑼</m:t>
                          </m:r>
                        </m:e>
                        <m:sub>
                          <m:r>
                            <a:rPr lang="en-GB" i="1">
                              <a:solidFill>
                                <a:schemeClr val="bg1"/>
                              </a:solidFill>
                              <a:latin typeface="Cambria Math" panose="02040503050406030204" pitchFamily="18" charset="0"/>
                            </a:rPr>
                            <m:t>1</m:t>
                          </m:r>
                        </m:sub>
                      </m:sSub>
                      <m:d>
                        <m:dPr>
                          <m:ctrlPr>
                            <a:rPr lang="en-US" i="1">
                              <a:solidFill>
                                <a:schemeClr val="bg1"/>
                              </a:solidFill>
                              <a:latin typeface="Cambria Math" panose="02040503050406030204" pitchFamily="18" charset="0"/>
                            </a:rPr>
                          </m:ctrlPr>
                        </m:dPr>
                        <m:e>
                          <m:r>
                            <a:rPr lang="en-GB" i="1">
                              <a:solidFill>
                                <a:schemeClr val="bg1"/>
                              </a:solidFill>
                              <a:latin typeface="Cambria Math" panose="02040503050406030204" pitchFamily="18" charset="0"/>
                            </a:rPr>
                            <m:t>𝑅</m:t>
                          </m:r>
                          <m:r>
                            <a:rPr lang="en-GB" i="1">
                              <a:solidFill>
                                <a:schemeClr val="bg1"/>
                              </a:solidFill>
                              <a:latin typeface="Cambria Math" panose="02040503050406030204" pitchFamily="18" charset="0"/>
                            </a:rPr>
                            <m:t>,</m:t>
                          </m:r>
                          <m:r>
                            <a:rPr lang="en-GB" i="1">
                              <a:solidFill>
                                <a:schemeClr val="bg1"/>
                              </a:solidFill>
                              <a:latin typeface="Cambria Math" panose="02040503050406030204" pitchFamily="18" charset="0"/>
                            </a:rPr>
                            <m:t>𝜃</m:t>
                          </m:r>
                        </m:e>
                      </m:d>
                      <m:r>
                        <a:rPr lang="en-GB" i="1">
                          <a:solidFill>
                            <a:schemeClr val="bg1"/>
                          </a:solidFill>
                          <a:latin typeface="Cambria Math" panose="02040503050406030204" pitchFamily="18" charset="0"/>
                        </a:rPr>
                        <m:t>+…,</m:t>
                      </m:r>
                    </m:oMath>
                  </m:oMathPara>
                </a14:m>
                <a:endParaRPr lang="en-US" dirty="0">
                  <a:solidFill>
                    <a:schemeClr val="bg1"/>
                  </a:solidFill>
                </a:endParaRPr>
              </a:p>
            </p:txBody>
          </p:sp>
        </mc:Choice>
        <mc:Fallback xmlns="">
          <p:sp>
            <p:nvSpPr>
              <p:cNvPr id="27" name="TextovéPole 26">
                <a:extLst>
                  <a:ext uri="{FF2B5EF4-FFF2-40B4-BE49-F238E27FC236}">
                    <a16:creationId xmlns:a16="http://schemas.microsoft.com/office/drawing/2014/main" id="{872BD3E5-CD57-4834-AE10-D8E6C4498780}"/>
                  </a:ext>
                </a:extLst>
              </p:cNvPr>
              <p:cNvSpPr txBox="1">
                <a:spLocks noRot="1" noChangeAspect="1" noMove="1" noResize="1" noEditPoints="1" noAdjustHandles="1" noChangeArrowheads="1" noChangeShapeType="1" noTextEdit="1"/>
              </p:cNvSpPr>
              <p:nvPr/>
            </p:nvSpPr>
            <p:spPr>
              <a:xfrm>
                <a:off x="4699861" y="2082385"/>
                <a:ext cx="6096000" cy="41319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ovéPole 36">
                <a:extLst>
                  <a:ext uri="{FF2B5EF4-FFF2-40B4-BE49-F238E27FC236}">
                    <a16:creationId xmlns:a16="http://schemas.microsoft.com/office/drawing/2014/main" id="{A0DE9AE3-11CC-4C69-9E39-CF1370392132}"/>
                  </a:ext>
                </a:extLst>
              </p:cNvPr>
              <p:cNvSpPr txBox="1"/>
              <p:nvPr/>
            </p:nvSpPr>
            <p:spPr>
              <a:xfrm>
                <a:off x="6115005" y="5236948"/>
                <a:ext cx="3265714" cy="369332"/>
              </a:xfrm>
              <a:prstGeom prst="rect">
                <a:avLst/>
              </a:prstGeom>
              <a:solidFill>
                <a:srgbClr val="FF0000"/>
              </a:solidFill>
            </p:spPr>
            <p:txBody>
              <a:bodyPr wrap="square">
                <a:spAutoFit/>
              </a:bodyPr>
              <a:lstStyle/>
              <a:p>
                <a:pPr/>
                <a14:m>
                  <m:oMathPara xmlns:m="http://schemas.openxmlformats.org/officeDocument/2006/math">
                    <m:oMathParaPr>
                      <m:jc m:val="centerGroup"/>
                    </m:oMathParaPr>
                    <m:oMath xmlns:m="http://schemas.openxmlformats.org/officeDocument/2006/math">
                      <m:r>
                        <a:rPr lang="en-GB" b="1" i="1" smtClean="0">
                          <a:solidFill>
                            <a:schemeClr val="bg1"/>
                          </a:solidFill>
                          <a:latin typeface="Cambria Math" panose="02040503050406030204" pitchFamily="18" charset="0"/>
                        </a:rPr>
                        <m:t>𝑼</m:t>
                      </m:r>
                      <m:d>
                        <m:dPr>
                          <m:ctrlPr>
                            <a:rPr lang="en-US" i="1">
                              <a:solidFill>
                                <a:schemeClr val="bg1"/>
                              </a:solidFill>
                              <a:latin typeface="Cambria Math" panose="02040503050406030204" pitchFamily="18" charset="0"/>
                            </a:rPr>
                          </m:ctrlPr>
                        </m:dPr>
                        <m:e>
                          <m:sSup>
                            <m:sSupPr>
                              <m:ctrlPr>
                                <a:rPr lang="en-US" i="1">
                                  <a:solidFill>
                                    <a:schemeClr val="bg1"/>
                                  </a:solidFill>
                                  <a:latin typeface="Cambria Math" panose="02040503050406030204" pitchFamily="18" charset="0"/>
                                </a:rPr>
                              </m:ctrlPr>
                            </m:sSupPr>
                            <m:e>
                              <m:r>
                                <a:rPr lang="en-GB" i="1">
                                  <a:solidFill>
                                    <a:schemeClr val="bg1"/>
                                  </a:solidFill>
                                  <a:latin typeface="Cambria Math" panose="02040503050406030204" pitchFamily="18" charset="0"/>
                                </a:rPr>
                                <m:t>𝑅</m:t>
                              </m:r>
                            </m:e>
                            <m:sup>
                              <m:r>
                                <a:rPr lang="en-GB" i="1">
                                  <a:solidFill>
                                    <a:schemeClr val="bg1"/>
                                  </a:solidFill>
                                  <a:latin typeface="Cambria Math" panose="02040503050406030204" pitchFamily="18" charset="0"/>
                                </a:rPr>
                                <m:t>′</m:t>
                              </m:r>
                            </m:sup>
                          </m:sSup>
                          <m:r>
                            <a:rPr lang="en-GB" i="1">
                              <a:solidFill>
                                <a:schemeClr val="bg1"/>
                              </a:solidFill>
                              <a:latin typeface="Cambria Math" panose="02040503050406030204" pitchFamily="18" charset="0"/>
                            </a:rPr>
                            <m:t>,</m:t>
                          </m:r>
                          <m:sSup>
                            <m:sSupPr>
                              <m:ctrlPr>
                                <a:rPr lang="en-US" i="1">
                                  <a:solidFill>
                                    <a:schemeClr val="bg1"/>
                                  </a:solidFill>
                                  <a:latin typeface="Cambria Math" panose="02040503050406030204" pitchFamily="18" charset="0"/>
                                </a:rPr>
                              </m:ctrlPr>
                            </m:sSupPr>
                            <m:e>
                              <m:r>
                                <a:rPr lang="en-GB" i="1">
                                  <a:solidFill>
                                    <a:schemeClr val="bg1"/>
                                  </a:solidFill>
                                  <a:latin typeface="Cambria Math" panose="02040503050406030204" pitchFamily="18" charset="0"/>
                                </a:rPr>
                                <m:t>𝜃</m:t>
                              </m:r>
                            </m:e>
                            <m:sup>
                              <m:r>
                                <a:rPr lang="en-GB" i="1">
                                  <a:solidFill>
                                    <a:schemeClr val="bg1"/>
                                  </a:solidFill>
                                  <a:latin typeface="Cambria Math" panose="02040503050406030204" pitchFamily="18" charset="0"/>
                                </a:rPr>
                                <m:t>′</m:t>
                              </m:r>
                            </m:sup>
                          </m:sSup>
                        </m:e>
                      </m:d>
                      <m:r>
                        <a:rPr lang="en-US" b="0" i="0">
                          <a:solidFill>
                            <a:schemeClr val="bg1"/>
                          </a:solidFill>
                          <a:latin typeface="Cambria Math" panose="02040503050406030204" pitchFamily="18" charset="0"/>
                        </a:rPr>
                        <m:t>=</m:t>
                      </m:r>
                      <m:sSub>
                        <m:sSubPr>
                          <m:ctrlPr>
                            <a:rPr lang="en-US" i="1" smtClean="0">
                              <a:solidFill>
                                <a:schemeClr val="bg1"/>
                              </a:solidFill>
                              <a:latin typeface="Cambria Math" panose="02040503050406030204" pitchFamily="18" charset="0"/>
                            </a:rPr>
                          </m:ctrlPr>
                        </m:sSubPr>
                        <m:e>
                          <m:r>
                            <a:rPr lang="en-GB" b="1" i="1">
                              <a:solidFill>
                                <a:schemeClr val="bg1"/>
                              </a:solidFill>
                              <a:latin typeface="Cambria Math" panose="02040503050406030204" pitchFamily="18" charset="0"/>
                            </a:rPr>
                            <m:t>𝑼</m:t>
                          </m:r>
                        </m:e>
                        <m:sub>
                          <m:r>
                            <a:rPr lang="en-GB" i="1">
                              <a:solidFill>
                                <a:schemeClr val="bg1"/>
                              </a:solidFill>
                              <a:latin typeface="Cambria Math" panose="02040503050406030204" pitchFamily="18" charset="0"/>
                            </a:rPr>
                            <m:t>0</m:t>
                          </m:r>
                        </m:sub>
                      </m:sSub>
                      <m:d>
                        <m:dPr>
                          <m:ctrlPr>
                            <a:rPr lang="en-US" i="1">
                              <a:solidFill>
                                <a:schemeClr val="bg1"/>
                              </a:solidFill>
                              <a:latin typeface="Cambria Math" panose="02040503050406030204" pitchFamily="18" charset="0"/>
                            </a:rPr>
                          </m:ctrlPr>
                        </m:dPr>
                        <m:e>
                          <m:r>
                            <a:rPr lang="en-GB" i="1">
                              <a:solidFill>
                                <a:schemeClr val="bg1"/>
                              </a:solidFill>
                              <a:latin typeface="Cambria Math" panose="02040503050406030204" pitchFamily="18" charset="0"/>
                            </a:rPr>
                            <m:t>𝑅</m:t>
                          </m:r>
                          <m:r>
                            <a:rPr lang="en-GB" i="1">
                              <a:solidFill>
                                <a:schemeClr val="bg1"/>
                              </a:solidFill>
                              <a:latin typeface="Cambria Math" panose="02040503050406030204" pitchFamily="18" charset="0"/>
                            </a:rPr>
                            <m:t>,</m:t>
                          </m:r>
                          <m:r>
                            <a:rPr lang="en-GB" i="1">
                              <a:solidFill>
                                <a:schemeClr val="bg1"/>
                              </a:solidFill>
                              <a:latin typeface="Cambria Math" panose="02040503050406030204" pitchFamily="18" charset="0"/>
                            </a:rPr>
                            <m:t>𝜃</m:t>
                          </m:r>
                        </m:e>
                      </m:d>
                      <m:r>
                        <a:rPr lang="en-US" b="0" i="0">
                          <a:solidFill>
                            <a:schemeClr val="bg1"/>
                          </a:solidFill>
                          <a:latin typeface="Cambria Math" panose="02040503050406030204" pitchFamily="18" charset="0"/>
                        </a:rPr>
                        <m:t>+</m:t>
                      </m:r>
                      <m:r>
                        <a:rPr lang="en-US" b="0" i="1">
                          <a:solidFill>
                            <a:schemeClr val="bg1"/>
                          </a:solidFill>
                          <a:latin typeface="Cambria Math" panose="02040503050406030204" pitchFamily="18" charset="0"/>
                        </a:rPr>
                        <m:t>𝑂</m:t>
                      </m:r>
                      <m:d>
                        <m:dPr>
                          <m:ctrlPr>
                            <a:rPr lang="en-US" b="0" i="1">
                              <a:solidFill>
                                <a:schemeClr val="bg1"/>
                              </a:solidFill>
                              <a:latin typeface="Cambria Math" panose="02040503050406030204" pitchFamily="18" charset="0"/>
                            </a:rPr>
                          </m:ctrlPr>
                        </m:dPr>
                        <m:e>
                          <m:sSup>
                            <m:sSupPr>
                              <m:ctrlPr>
                                <a:rPr lang="en-US" b="0" i="1" smtClean="0">
                                  <a:solidFill>
                                    <a:schemeClr val="bg1"/>
                                  </a:solidFill>
                                  <a:latin typeface="Cambria Math" panose="02040503050406030204" pitchFamily="18" charset="0"/>
                                </a:rPr>
                              </m:ctrlPr>
                            </m:sSupPr>
                            <m:e>
                              <m:r>
                                <a:rPr lang="en-US" b="0" i="1" smtClean="0">
                                  <a:solidFill>
                                    <a:schemeClr val="bg1"/>
                                  </a:solidFill>
                                  <a:latin typeface="Cambria Math" panose="02040503050406030204" pitchFamily="18" charset="0"/>
                                </a:rPr>
                                <m:t>𝛿</m:t>
                              </m:r>
                            </m:e>
                            <m:sup>
                              <m:r>
                                <a:rPr lang="en-US" b="0" i="1" smtClean="0">
                                  <a:solidFill>
                                    <a:schemeClr val="bg1"/>
                                  </a:solidFill>
                                  <a:latin typeface="Cambria Math" panose="02040503050406030204" pitchFamily="18" charset="0"/>
                                </a:rPr>
                                <m:t>2</m:t>
                              </m:r>
                            </m:sup>
                          </m:sSup>
                        </m:e>
                      </m:d>
                      <m:r>
                        <a:rPr lang="en-US" b="0" i="0">
                          <a:solidFill>
                            <a:schemeClr val="bg1"/>
                          </a:solidFill>
                          <a:latin typeface="Cambria Math" panose="02040503050406030204" pitchFamily="18" charset="0"/>
                        </a:rPr>
                        <m:t>.</m:t>
                      </m:r>
                    </m:oMath>
                  </m:oMathPara>
                </a14:m>
                <a:endParaRPr lang="en-US" dirty="0">
                  <a:solidFill>
                    <a:schemeClr val="bg1"/>
                  </a:solidFill>
                </a:endParaRPr>
              </a:p>
            </p:txBody>
          </p:sp>
        </mc:Choice>
        <mc:Fallback xmlns="">
          <p:sp>
            <p:nvSpPr>
              <p:cNvPr id="37" name="TextovéPole 36">
                <a:extLst>
                  <a:ext uri="{FF2B5EF4-FFF2-40B4-BE49-F238E27FC236}">
                    <a16:creationId xmlns:a16="http://schemas.microsoft.com/office/drawing/2014/main" id="{A0DE9AE3-11CC-4C69-9E39-CF1370392132}"/>
                  </a:ext>
                </a:extLst>
              </p:cNvPr>
              <p:cNvSpPr txBox="1">
                <a:spLocks noRot="1" noChangeAspect="1" noMove="1" noResize="1" noEditPoints="1" noAdjustHandles="1" noChangeArrowheads="1" noChangeShapeType="1" noTextEdit="1"/>
              </p:cNvSpPr>
              <p:nvPr/>
            </p:nvSpPr>
            <p:spPr>
              <a:xfrm>
                <a:off x="6115005" y="5236948"/>
                <a:ext cx="3265714" cy="369332"/>
              </a:xfrm>
              <a:prstGeom prst="rect">
                <a:avLst/>
              </a:prstGeom>
              <a:blipFill>
                <a:blip r:embed="rId8"/>
                <a:stretch>
                  <a:fillRect/>
                </a:stretch>
              </a:blipFill>
            </p:spPr>
            <p:txBody>
              <a:bodyPr/>
              <a:lstStyle/>
              <a:p>
                <a:r>
                  <a:rPr lang="en-US">
                    <a:noFill/>
                  </a:rPr>
                  <a:t> </a:t>
                </a:r>
              </a:p>
            </p:txBody>
          </p:sp>
        </mc:Fallback>
      </mc:AlternateContent>
      <p:sp>
        <p:nvSpPr>
          <p:cNvPr id="16" name="Šipka: dolů 15">
            <a:extLst>
              <a:ext uri="{FF2B5EF4-FFF2-40B4-BE49-F238E27FC236}">
                <a16:creationId xmlns:a16="http://schemas.microsoft.com/office/drawing/2014/main" id="{76E98BDA-2E4F-43D5-9BAE-272FE799DD13}"/>
              </a:ext>
            </a:extLst>
          </p:cNvPr>
          <p:cNvSpPr/>
          <p:nvPr/>
        </p:nvSpPr>
        <p:spPr>
          <a:xfrm>
            <a:off x="7569335" y="2941691"/>
            <a:ext cx="357051" cy="33797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8" name="Šipka: dolů 37">
            <a:extLst>
              <a:ext uri="{FF2B5EF4-FFF2-40B4-BE49-F238E27FC236}">
                <a16:creationId xmlns:a16="http://schemas.microsoft.com/office/drawing/2014/main" id="{8FBA952B-1CE3-4991-B62F-E846BE647570}"/>
              </a:ext>
            </a:extLst>
          </p:cNvPr>
          <p:cNvSpPr/>
          <p:nvPr/>
        </p:nvSpPr>
        <p:spPr>
          <a:xfrm>
            <a:off x="7569334" y="3766560"/>
            <a:ext cx="357051" cy="33797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43" name="Šipka: dolů 42">
            <a:extLst>
              <a:ext uri="{FF2B5EF4-FFF2-40B4-BE49-F238E27FC236}">
                <a16:creationId xmlns:a16="http://schemas.microsoft.com/office/drawing/2014/main" id="{9312F0FA-1D57-449B-B745-6CEE7272AC4B}"/>
              </a:ext>
            </a:extLst>
          </p:cNvPr>
          <p:cNvSpPr/>
          <p:nvPr/>
        </p:nvSpPr>
        <p:spPr>
          <a:xfrm>
            <a:off x="7569333" y="4802335"/>
            <a:ext cx="357051" cy="33797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mc:AlternateContent xmlns:mc="http://schemas.openxmlformats.org/markup-compatibility/2006" xmlns:a14="http://schemas.microsoft.com/office/drawing/2010/main">
        <mc:Choice Requires="a14">
          <p:sp>
            <p:nvSpPr>
              <p:cNvPr id="44" name="TextovéPole 43">
                <a:extLst>
                  <a:ext uri="{FF2B5EF4-FFF2-40B4-BE49-F238E27FC236}">
                    <a16:creationId xmlns:a16="http://schemas.microsoft.com/office/drawing/2014/main" id="{903BD436-9C46-40A1-80BF-B7255D321D6E}"/>
                  </a:ext>
                </a:extLst>
              </p:cNvPr>
              <p:cNvSpPr txBox="1"/>
              <p:nvPr/>
            </p:nvSpPr>
            <p:spPr>
              <a:xfrm>
                <a:off x="5130933" y="5824151"/>
                <a:ext cx="2246812" cy="378245"/>
              </a:xfrm>
              <a:prstGeom prst="rect">
                <a:avLst/>
              </a:prstGeom>
              <a:noFill/>
            </p:spPr>
            <p:txBody>
              <a:bodyPr wrap="square">
                <a:spAutoFit/>
              </a:bodyPr>
              <a:lstStyle/>
              <a:p>
                <a:pPr algn="r"/>
                <a:r>
                  <a:rPr lang="en-US" dirty="0">
                    <a:solidFill>
                      <a:srgbClr val="FF0000"/>
                    </a:solidFill>
                    <a:effectLst/>
                  </a:rPr>
                  <a:t>Inner solution </a:t>
                </a:r>
                <a14:m>
                  <m:oMath xmlns:m="http://schemas.openxmlformats.org/officeDocument/2006/math">
                    <m:sSup>
                      <m:sSupPr>
                        <m:ctrlPr>
                          <a:rPr lang="en-US" i="1" smtClean="0">
                            <a:solidFill>
                              <a:srgbClr val="FF0000"/>
                            </a:solidFill>
                            <a:effectLst/>
                            <a:latin typeface="Cambria Math" panose="02040503050406030204" pitchFamily="18" charset="0"/>
                          </a:rPr>
                        </m:ctrlPr>
                      </m:sSupPr>
                      <m:e>
                        <m:r>
                          <a:rPr lang="en-GB" sz="1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𝒖</m:t>
                        </m:r>
                      </m:e>
                      <m:sup>
                        <m:r>
                          <a:rPr lang="en-US" sz="18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𝑖𝑛</m:t>
                        </m:r>
                      </m:sup>
                    </m:sSup>
                  </m:oMath>
                </a14:m>
                <a:endParaRPr lang="en-US" dirty="0">
                  <a:solidFill>
                    <a:srgbClr val="FF0000"/>
                  </a:solidFill>
                </a:endParaRPr>
              </a:p>
            </p:txBody>
          </p:sp>
        </mc:Choice>
        <mc:Fallback xmlns="">
          <p:sp>
            <p:nvSpPr>
              <p:cNvPr id="44" name="TextovéPole 43">
                <a:extLst>
                  <a:ext uri="{FF2B5EF4-FFF2-40B4-BE49-F238E27FC236}">
                    <a16:creationId xmlns:a16="http://schemas.microsoft.com/office/drawing/2014/main" id="{903BD436-9C46-40A1-80BF-B7255D321D6E}"/>
                  </a:ext>
                </a:extLst>
              </p:cNvPr>
              <p:cNvSpPr txBox="1">
                <a:spLocks noRot="1" noChangeAspect="1" noMove="1" noResize="1" noEditPoints="1" noAdjustHandles="1" noChangeArrowheads="1" noChangeShapeType="1" noTextEdit="1"/>
              </p:cNvSpPr>
              <p:nvPr/>
            </p:nvSpPr>
            <p:spPr>
              <a:xfrm>
                <a:off x="5130933" y="5824151"/>
                <a:ext cx="2246812" cy="378245"/>
              </a:xfrm>
              <a:prstGeom prst="rect">
                <a:avLst/>
              </a:prstGeom>
              <a:blipFill>
                <a:blip r:embed="rId9"/>
                <a:stretch>
                  <a:fillRect t="-4839" b="-25806"/>
                </a:stretch>
              </a:blipFill>
            </p:spPr>
            <p:txBody>
              <a:bodyPr/>
              <a:lstStyle/>
              <a:p>
                <a:r>
                  <a:rPr lang="en-US">
                    <a:noFill/>
                  </a:rPr>
                  <a:t> </a:t>
                </a:r>
              </a:p>
            </p:txBody>
          </p:sp>
        </mc:Fallback>
      </mc:AlternateContent>
      <p:cxnSp>
        <p:nvCxnSpPr>
          <p:cNvPr id="21" name="Spojnice: zakřivená 20">
            <a:extLst>
              <a:ext uri="{FF2B5EF4-FFF2-40B4-BE49-F238E27FC236}">
                <a16:creationId xmlns:a16="http://schemas.microsoft.com/office/drawing/2014/main" id="{D3EE1FB8-EAC2-4DAB-BAA8-96F5FB5C68F5}"/>
              </a:ext>
            </a:extLst>
          </p:cNvPr>
          <p:cNvCxnSpPr>
            <a:cxnSpLocks/>
            <a:stCxn id="44" idx="3"/>
          </p:cNvCxnSpPr>
          <p:nvPr/>
        </p:nvCxnSpPr>
        <p:spPr>
          <a:xfrm flipV="1">
            <a:off x="7377745" y="5699141"/>
            <a:ext cx="191588" cy="314133"/>
          </a:xfrm>
          <a:prstGeom prst="curvedConnector2">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TextovéPole 23">
                <a:extLst>
                  <a:ext uri="{FF2B5EF4-FFF2-40B4-BE49-F238E27FC236}">
                    <a16:creationId xmlns:a16="http://schemas.microsoft.com/office/drawing/2014/main" id="{340B539D-9280-4849-9DF5-558BD2B4CCA8}"/>
                  </a:ext>
                </a:extLst>
              </p:cNvPr>
              <p:cNvSpPr txBox="1"/>
              <p:nvPr/>
            </p:nvSpPr>
            <p:spPr>
              <a:xfrm>
                <a:off x="4699858" y="2480026"/>
                <a:ext cx="6096000" cy="369332"/>
              </a:xfrm>
              <a:prstGeom prst="rect">
                <a:avLst/>
              </a:prstGeom>
              <a:noFill/>
            </p:spPr>
            <p:txBody>
              <a:bodyPr wrap="square">
                <a:spAutoFit/>
              </a:bodyPr>
              <a:lstStyle/>
              <a:p>
                <a:pPr algn="ctr"/>
                <a14:m>
                  <m:oMath xmlns:m="http://schemas.openxmlformats.org/officeDocument/2006/math">
                    <m:sSup>
                      <m:sSupPr>
                        <m:ctrlPr>
                          <a:rPr lang="en-US" i="1">
                            <a:solidFill>
                              <a:schemeClr val="tx1"/>
                            </a:solidFill>
                            <a:latin typeface="Cambria Math" panose="02040503050406030204" pitchFamily="18" charset="0"/>
                          </a:rPr>
                        </m:ctrlPr>
                      </m:sSupPr>
                      <m:e>
                        <m:r>
                          <m:rPr>
                            <m:sty m:val="p"/>
                          </m:rPr>
                          <a:rPr lang="en-US" i="0">
                            <a:solidFill>
                              <a:schemeClr val="tx1"/>
                            </a:solidFill>
                            <a:latin typeface="Cambria Math" panose="02040503050406030204" pitchFamily="18" charset="0"/>
                          </a:rPr>
                          <m:t>∇</m:t>
                        </m:r>
                      </m:e>
                      <m:sup>
                        <m:r>
                          <a:rPr lang="en-US" i="0">
                            <a:solidFill>
                              <a:schemeClr val="tx1"/>
                            </a:solidFill>
                            <a:latin typeface="Cambria Math" panose="02040503050406030204" pitchFamily="18" charset="0"/>
                          </a:rPr>
                          <m:t>2</m:t>
                        </m:r>
                      </m:sup>
                    </m:sSup>
                    <m:d>
                      <m:dPr>
                        <m:begChr m:val="["/>
                        <m:endChr m:val="]"/>
                        <m:ctrlPr>
                          <a:rPr lang="en-US" i="1">
                            <a:solidFill>
                              <a:schemeClr val="tx1"/>
                            </a:solidFill>
                            <a:latin typeface="Cambria Math" panose="02040503050406030204" pitchFamily="18" charset="0"/>
                          </a:rPr>
                        </m:ctrlPr>
                      </m:dPr>
                      <m:e>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𝜆</m:t>
                            </m:r>
                            <m:r>
                              <a:rPr lang="en-US" i="0">
                                <a:solidFill>
                                  <a:schemeClr val="tx1"/>
                                </a:solidFill>
                                <a:latin typeface="Cambria Math" panose="02040503050406030204" pitchFamily="18" charset="0"/>
                              </a:rPr>
                              <m:t>+</m:t>
                            </m:r>
                            <m:r>
                              <a:rPr lang="en-US" i="1">
                                <a:solidFill>
                                  <a:schemeClr val="tx1"/>
                                </a:solidFill>
                                <a:latin typeface="Cambria Math" panose="02040503050406030204" pitchFamily="18" charset="0"/>
                              </a:rPr>
                              <m:t>𝜇</m:t>
                            </m:r>
                          </m:e>
                        </m:d>
                        <m:r>
                          <m:rPr>
                            <m:sty m:val="p"/>
                          </m:rPr>
                          <a:rPr lang="en-US" i="0">
                            <a:solidFill>
                              <a:schemeClr val="tx1"/>
                            </a:solidFill>
                            <a:latin typeface="Cambria Math" panose="02040503050406030204" pitchFamily="18" charset="0"/>
                          </a:rPr>
                          <m:t>∇</m:t>
                        </m:r>
                        <m:d>
                          <m:dPr>
                            <m:ctrlPr>
                              <a:rPr lang="en-US" i="1">
                                <a:solidFill>
                                  <a:schemeClr val="tx1"/>
                                </a:solidFill>
                                <a:latin typeface="Cambria Math" panose="02040503050406030204" pitchFamily="18" charset="0"/>
                              </a:rPr>
                            </m:ctrlPr>
                          </m:dPr>
                          <m:e>
                            <m:r>
                              <m:rPr>
                                <m:sty m:val="p"/>
                              </m:rPr>
                              <a:rPr lang="en-US" i="0">
                                <a:solidFill>
                                  <a:schemeClr val="tx1"/>
                                </a:solidFill>
                                <a:latin typeface="Cambria Math" panose="02040503050406030204" pitchFamily="18" charset="0"/>
                              </a:rPr>
                              <m:t>∇</m:t>
                            </m:r>
                            <m:r>
                              <a:rPr lang="en-US" i="0">
                                <a:solidFill>
                                  <a:schemeClr val="tx1"/>
                                </a:solidFill>
                                <a:latin typeface="Cambria Math" panose="02040503050406030204" pitchFamily="18" charset="0"/>
                              </a:rPr>
                              <m:t>⋅</m:t>
                            </m:r>
                            <m:sSub>
                              <m:sSubPr>
                                <m:ctrlPr>
                                  <a:rPr lang="en-US" b="1" i="1" smtClean="0">
                                    <a:solidFill>
                                      <a:schemeClr val="tx1"/>
                                    </a:solidFill>
                                    <a:latin typeface="Cambria Math" panose="02040503050406030204" pitchFamily="18" charset="0"/>
                                  </a:rPr>
                                </m:ctrlPr>
                              </m:sSubPr>
                              <m:e>
                                <m:r>
                                  <a:rPr lang="en-US" b="1" i="1">
                                    <a:solidFill>
                                      <a:schemeClr val="tx1"/>
                                    </a:solidFill>
                                    <a:latin typeface="Cambria Math" panose="02040503050406030204" pitchFamily="18" charset="0"/>
                                  </a:rPr>
                                  <m:t>𝑼</m:t>
                                </m:r>
                              </m:e>
                              <m:sub>
                                <m:r>
                                  <a:rPr lang="en-US" b="0" i="1" smtClean="0">
                                    <a:solidFill>
                                      <a:schemeClr val="tx1"/>
                                    </a:solidFill>
                                    <a:latin typeface="Cambria Math" panose="02040503050406030204" pitchFamily="18" charset="0"/>
                                  </a:rPr>
                                  <m:t>𝑘</m:t>
                                </m:r>
                              </m:sub>
                            </m:sSub>
                          </m:e>
                        </m:d>
                        <m:r>
                          <a:rPr lang="en-US" b="0" i="0">
                            <a:solidFill>
                              <a:schemeClr val="tx1"/>
                            </a:solidFill>
                            <a:latin typeface="Cambria Math" panose="02040503050406030204" pitchFamily="18" charset="0"/>
                          </a:rPr>
                          <m:t>+</m:t>
                        </m:r>
                        <m:r>
                          <a:rPr lang="en-US" b="0" i="1">
                            <a:solidFill>
                              <a:schemeClr val="tx1"/>
                            </a:solidFill>
                            <a:latin typeface="Cambria Math" panose="02040503050406030204" pitchFamily="18" charset="0"/>
                          </a:rPr>
                          <m:t>𝜇</m:t>
                        </m:r>
                        <m:sSup>
                          <m:sSupPr>
                            <m:ctrlPr>
                              <a:rPr lang="en-US" b="0" i="1">
                                <a:solidFill>
                                  <a:schemeClr val="tx1"/>
                                </a:solidFill>
                                <a:latin typeface="Cambria Math" panose="02040503050406030204" pitchFamily="18" charset="0"/>
                              </a:rPr>
                            </m:ctrlPr>
                          </m:sSupPr>
                          <m:e>
                            <m:r>
                              <m:rPr>
                                <m:sty m:val="p"/>
                              </m:rPr>
                              <a:rPr lang="en-US" b="0" i="0">
                                <a:solidFill>
                                  <a:schemeClr val="tx1"/>
                                </a:solidFill>
                                <a:latin typeface="Cambria Math" panose="02040503050406030204" pitchFamily="18" charset="0"/>
                              </a:rPr>
                              <m:t>∇</m:t>
                            </m:r>
                          </m:e>
                          <m:sup>
                            <m:r>
                              <a:rPr lang="en-US" b="0" i="0">
                                <a:solidFill>
                                  <a:schemeClr val="tx1"/>
                                </a:solidFill>
                                <a:latin typeface="Cambria Math" panose="02040503050406030204" pitchFamily="18" charset="0"/>
                              </a:rPr>
                              <m:t>2</m:t>
                            </m:r>
                          </m:sup>
                        </m:sSup>
                        <m:sSub>
                          <m:sSubPr>
                            <m:ctrlPr>
                              <a:rPr lang="en-US" b="1" i="1" smtClean="0">
                                <a:solidFill>
                                  <a:schemeClr val="tx1"/>
                                </a:solidFill>
                                <a:latin typeface="Cambria Math" panose="02040503050406030204" pitchFamily="18" charset="0"/>
                              </a:rPr>
                            </m:ctrlPr>
                          </m:sSubPr>
                          <m:e>
                            <m:r>
                              <a:rPr lang="en-US" b="1" i="1">
                                <a:solidFill>
                                  <a:schemeClr val="tx1"/>
                                </a:solidFill>
                                <a:latin typeface="Cambria Math" panose="02040503050406030204" pitchFamily="18" charset="0"/>
                              </a:rPr>
                              <m:t>𝑼</m:t>
                            </m:r>
                          </m:e>
                          <m:sub>
                            <m:r>
                              <a:rPr lang="en-US" b="0" i="1" smtClean="0">
                                <a:solidFill>
                                  <a:schemeClr val="tx1"/>
                                </a:solidFill>
                                <a:latin typeface="Cambria Math" panose="02040503050406030204" pitchFamily="18" charset="0"/>
                              </a:rPr>
                              <m:t>𝑘</m:t>
                            </m:r>
                          </m:sub>
                        </m:sSub>
                      </m:e>
                    </m:d>
                    <m:r>
                      <a:rPr lang="en-US" b="0" i="0">
                        <a:solidFill>
                          <a:schemeClr val="tx1"/>
                        </a:solidFill>
                        <a:latin typeface="Cambria Math" panose="02040503050406030204" pitchFamily="18" charset="0"/>
                      </a:rPr>
                      <m:t>=0</m:t>
                    </m:r>
                  </m:oMath>
                </a14:m>
                <a:r>
                  <a:rPr lang="en-US" dirty="0"/>
                  <a:t> </a:t>
                </a:r>
                <a14:m>
                  <m:oMath xmlns:m="http://schemas.openxmlformats.org/officeDocument/2006/math">
                    <m:d>
                      <m:dPr>
                        <m:ctrlPr>
                          <a:rPr lang="en-US" i="1">
                            <a:latin typeface="Cambria Math" panose="02040503050406030204" pitchFamily="18" charset="0"/>
                          </a:rPr>
                        </m:ctrlPr>
                      </m:dPr>
                      <m:e>
                        <m:r>
                          <a:rPr lang="en-GB" i="1">
                            <a:latin typeface="Cambria Math" panose="02040503050406030204" pitchFamily="18" charset="0"/>
                          </a:rPr>
                          <m:t>𝑘</m:t>
                        </m:r>
                        <m:r>
                          <a:rPr lang="en-GB" i="1">
                            <a:latin typeface="Cambria Math" panose="02040503050406030204" pitchFamily="18" charset="0"/>
                          </a:rPr>
                          <m:t>=0,1,2,…</m:t>
                        </m:r>
                      </m:e>
                    </m:d>
                  </m:oMath>
                </a14:m>
                <a:endParaRPr lang="en-US" dirty="0"/>
              </a:p>
            </p:txBody>
          </p:sp>
        </mc:Choice>
        <mc:Fallback xmlns="">
          <p:sp>
            <p:nvSpPr>
              <p:cNvPr id="24" name="TextovéPole 23">
                <a:extLst>
                  <a:ext uri="{FF2B5EF4-FFF2-40B4-BE49-F238E27FC236}">
                    <a16:creationId xmlns:a16="http://schemas.microsoft.com/office/drawing/2014/main" id="{340B539D-9280-4849-9DF5-558BD2B4CCA8}"/>
                  </a:ext>
                </a:extLst>
              </p:cNvPr>
              <p:cNvSpPr txBox="1">
                <a:spLocks noRot="1" noChangeAspect="1" noMove="1" noResize="1" noEditPoints="1" noAdjustHandles="1" noChangeArrowheads="1" noChangeShapeType="1" noTextEdit="1"/>
              </p:cNvSpPr>
              <p:nvPr/>
            </p:nvSpPr>
            <p:spPr>
              <a:xfrm>
                <a:off x="4699858" y="2480026"/>
                <a:ext cx="6096000" cy="369332"/>
              </a:xfrm>
              <a:prstGeom prst="rect">
                <a:avLst/>
              </a:prstGeom>
              <a:blipFill>
                <a:blip r:embed="rId10"/>
                <a:stretch>
                  <a:fillRect b="-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ovéPole 24">
                <a:extLst>
                  <a:ext uri="{FF2B5EF4-FFF2-40B4-BE49-F238E27FC236}">
                    <a16:creationId xmlns:a16="http://schemas.microsoft.com/office/drawing/2014/main" id="{88E9242D-2D9D-41BA-B8B2-B1633583D51A}"/>
                  </a:ext>
                </a:extLst>
              </p:cNvPr>
              <p:cNvSpPr txBox="1"/>
              <p:nvPr/>
            </p:nvSpPr>
            <p:spPr>
              <a:xfrm>
                <a:off x="4699858" y="3296567"/>
                <a:ext cx="60960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FF0000"/>
                              </a:solidFill>
                              <a:latin typeface="Cambria Math" panose="02040503050406030204" pitchFamily="18" charset="0"/>
                            </a:rPr>
                          </m:ctrlPr>
                        </m:dPr>
                        <m:e>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𝛿</m:t>
                              </m:r>
                            </m:e>
                            <m:sup>
                              <m:r>
                                <a:rPr lang="en-US" i="0">
                                  <a:solidFill>
                                    <a:srgbClr val="FF0000"/>
                                  </a:solidFill>
                                  <a:latin typeface="Cambria Math" panose="02040503050406030204" pitchFamily="18" charset="0"/>
                                </a:rPr>
                                <m:t>2</m:t>
                              </m:r>
                            </m:sup>
                          </m:sSup>
                          <m:r>
                            <a:rPr lang="en-US" i="0">
                              <a:solidFill>
                                <a:srgbClr val="FF0000"/>
                              </a:solidFill>
                              <a:latin typeface="Cambria Math" panose="02040503050406030204" pitchFamily="18" charset="0"/>
                            </a:rPr>
                            <m:t>−</m:t>
                          </m:r>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𝐿</m:t>
                              </m:r>
                            </m:e>
                            <m:sup>
                              <m:r>
                                <a:rPr lang="en-US" i="0">
                                  <a:solidFill>
                                    <a:srgbClr val="FF0000"/>
                                  </a:solidFill>
                                  <a:latin typeface="Cambria Math" panose="02040503050406030204" pitchFamily="18" charset="0"/>
                                </a:rPr>
                                <m:t>2</m:t>
                              </m:r>
                            </m:sup>
                          </m:sSup>
                          <m:sSup>
                            <m:sSupPr>
                              <m:ctrlPr>
                                <a:rPr lang="en-US" i="1">
                                  <a:solidFill>
                                    <a:srgbClr val="FF0000"/>
                                  </a:solidFill>
                                  <a:latin typeface="Cambria Math" panose="02040503050406030204" pitchFamily="18" charset="0"/>
                                </a:rPr>
                              </m:ctrlPr>
                            </m:sSupPr>
                            <m:e>
                              <m:r>
                                <m:rPr>
                                  <m:sty m:val="p"/>
                                </m:rPr>
                                <a:rPr lang="en-US" i="0">
                                  <a:solidFill>
                                    <a:srgbClr val="FF0000"/>
                                  </a:solidFill>
                                  <a:latin typeface="Cambria Math" panose="02040503050406030204" pitchFamily="18" charset="0"/>
                                </a:rPr>
                                <m:t>∇</m:t>
                              </m:r>
                            </m:e>
                            <m:sup>
                              <m:r>
                                <a:rPr lang="en-US" i="0">
                                  <a:solidFill>
                                    <a:srgbClr val="FF0000"/>
                                  </a:solidFill>
                                  <a:latin typeface="Cambria Math" panose="02040503050406030204" pitchFamily="18" charset="0"/>
                                </a:rPr>
                                <m:t>2</m:t>
                              </m:r>
                            </m:sup>
                          </m:sSup>
                        </m:e>
                      </m:d>
                      <m:d>
                        <m:dPr>
                          <m:begChr m:val="["/>
                          <m:endChr m:val="]"/>
                          <m:ctrlPr>
                            <a:rPr lang="en-US" i="1">
                              <a:solidFill>
                                <a:srgbClr val="FF0000"/>
                              </a:solidFill>
                              <a:latin typeface="Cambria Math" panose="02040503050406030204" pitchFamily="18" charset="0"/>
                            </a:rPr>
                          </m:ctrlPr>
                        </m:dPr>
                        <m:e>
                          <m:d>
                            <m:dPr>
                              <m:ctrlPr>
                                <a:rPr lang="en-US" i="1">
                                  <a:solidFill>
                                    <a:srgbClr val="FF0000"/>
                                  </a:solidFill>
                                  <a:latin typeface="Cambria Math" panose="02040503050406030204" pitchFamily="18" charset="0"/>
                                </a:rPr>
                              </m:ctrlPr>
                            </m:dPr>
                            <m:e>
                              <m:r>
                                <a:rPr lang="en-US" i="1">
                                  <a:solidFill>
                                    <a:srgbClr val="FF0000"/>
                                  </a:solidFill>
                                  <a:latin typeface="Cambria Math" panose="02040503050406030204" pitchFamily="18" charset="0"/>
                                </a:rPr>
                                <m:t>𝜆</m:t>
                              </m:r>
                              <m:r>
                                <a:rPr lang="en-US" i="0">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𝜇</m:t>
                              </m:r>
                            </m:e>
                          </m:d>
                          <m:r>
                            <m:rPr>
                              <m:sty m:val="p"/>
                            </m:rPr>
                            <a:rPr lang="en-US" i="0">
                              <a:solidFill>
                                <a:srgbClr val="FF0000"/>
                              </a:solidFill>
                              <a:latin typeface="Cambria Math" panose="02040503050406030204" pitchFamily="18" charset="0"/>
                            </a:rPr>
                            <m:t>∇</m:t>
                          </m:r>
                          <m:d>
                            <m:dPr>
                              <m:ctrlPr>
                                <a:rPr lang="en-US" i="1">
                                  <a:solidFill>
                                    <a:srgbClr val="FF0000"/>
                                  </a:solidFill>
                                  <a:latin typeface="Cambria Math" panose="02040503050406030204" pitchFamily="18" charset="0"/>
                                </a:rPr>
                              </m:ctrlPr>
                            </m:dPr>
                            <m:e>
                              <m:r>
                                <m:rPr>
                                  <m:sty m:val="p"/>
                                </m:rPr>
                                <a:rPr lang="en-US" i="0">
                                  <a:solidFill>
                                    <a:srgbClr val="FF0000"/>
                                  </a:solidFill>
                                  <a:latin typeface="Cambria Math" panose="02040503050406030204" pitchFamily="18" charset="0"/>
                                </a:rPr>
                                <m:t>∇</m:t>
                              </m:r>
                              <m:r>
                                <a:rPr lang="en-US" i="0">
                                  <a:solidFill>
                                    <a:srgbClr val="FF0000"/>
                                  </a:solidFill>
                                  <a:latin typeface="Cambria Math" panose="02040503050406030204" pitchFamily="18" charset="0"/>
                                </a:rPr>
                                <m:t>⋅</m:t>
                              </m:r>
                              <m:r>
                                <a:rPr lang="en-US" b="1" i="1">
                                  <a:solidFill>
                                    <a:srgbClr val="FF0000"/>
                                  </a:solidFill>
                                  <a:latin typeface="Cambria Math" panose="02040503050406030204" pitchFamily="18" charset="0"/>
                                </a:rPr>
                                <m:t>𝑼</m:t>
                              </m:r>
                            </m:e>
                          </m:d>
                          <m:r>
                            <a:rPr lang="en-US" b="0" i="0">
                              <a:solidFill>
                                <a:srgbClr val="FF0000"/>
                              </a:solidFill>
                              <a:latin typeface="Cambria Math" panose="02040503050406030204" pitchFamily="18" charset="0"/>
                            </a:rPr>
                            <m:t>+</m:t>
                          </m:r>
                          <m:r>
                            <a:rPr lang="en-US" b="0" i="1">
                              <a:solidFill>
                                <a:srgbClr val="FF0000"/>
                              </a:solidFill>
                              <a:latin typeface="Cambria Math" panose="02040503050406030204" pitchFamily="18" charset="0"/>
                            </a:rPr>
                            <m:t>𝜇</m:t>
                          </m:r>
                          <m:sSup>
                            <m:sSupPr>
                              <m:ctrlPr>
                                <a:rPr lang="en-US" b="0" i="1">
                                  <a:solidFill>
                                    <a:srgbClr val="FF0000"/>
                                  </a:solidFill>
                                  <a:latin typeface="Cambria Math" panose="02040503050406030204" pitchFamily="18" charset="0"/>
                                </a:rPr>
                              </m:ctrlPr>
                            </m:sSupPr>
                            <m:e>
                              <m:r>
                                <m:rPr>
                                  <m:sty m:val="p"/>
                                </m:rPr>
                                <a:rPr lang="en-US" b="0" i="0">
                                  <a:solidFill>
                                    <a:srgbClr val="FF0000"/>
                                  </a:solidFill>
                                  <a:latin typeface="Cambria Math" panose="02040503050406030204" pitchFamily="18" charset="0"/>
                                </a:rPr>
                                <m:t>∇</m:t>
                              </m:r>
                            </m:e>
                            <m:sup>
                              <m:r>
                                <a:rPr lang="en-US" b="0" i="0">
                                  <a:solidFill>
                                    <a:srgbClr val="FF0000"/>
                                  </a:solidFill>
                                  <a:latin typeface="Cambria Math" panose="02040503050406030204" pitchFamily="18" charset="0"/>
                                </a:rPr>
                                <m:t>2</m:t>
                              </m:r>
                            </m:sup>
                          </m:sSup>
                          <m:r>
                            <a:rPr lang="en-US" b="1" i="1">
                              <a:solidFill>
                                <a:srgbClr val="FF0000"/>
                              </a:solidFill>
                              <a:latin typeface="Cambria Math" panose="02040503050406030204" pitchFamily="18" charset="0"/>
                            </a:rPr>
                            <m:t>𝑼</m:t>
                          </m:r>
                        </m:e>
                      </m:d>
                      <m:r>
                        <a:rPr lang="en-US" b="0" i="0">
                          <a:solidFill>
                            <a:srgbClr val="FF0000"/>
                          </a:solidFill>
                          <a:latin typeface="Cambria Math" panose="02040503050406030204" pitchFamily="18" charset="0"/>
                        </a:rPr>
                        <m:t>=0.</m:t>
                      </m:r>
                    </m:oMath>
                  </m:oMathPara>
                </a14:m>
                <a:endParaRPr lang="en-US" dirty="0">
                  <a:solidFill>
                    <a:srgbClr val="FF0000"/>
                  </a:solidFill>
                </a:endParaRPr>
              </a:p>
            </p:txBody>
          </p:sp>
        </mc:Choice>
        <mc:Fallback xmlns="">
          <p:sp>
            <p:nvSpPr>
              <p:cNvPr id="25" name="TextovéPole 24">
                <a:extLst>
                  <a:ext uri="{FF2B5EF4-FFF2-40B4-BE49-F238E27FC236}">
                    <a16:creationId xmlns:a16="http://schemas.microsoft.com/office/drawing/2014/main" id="{88E9242D-2D9D-41BA-B8B2-B1633583D51A}"/>
                  </a:ext>
                </a:extLst>
              </p:cNvPr>
              <p:cNvSpPr txBox="1">
                <a:spLocks noRot="1" noChangeAspect="1" noMove="1" noResize="1" noEditPoints="1" noAdjustHandles="1" noChangeArrowheads="1" noChangeShapeType="1" noTextEdit="1"/>
              </p:cNvSpPr>
              <p:nvPr/>
            </p:nvSpPr>
            <p:spPr>
              <a:xfrm>
                <a:off x="4699858" y="3296567"/>
                <a:ext cx="6096000" cy="369332"/>
              </a:xfrm>
              <a:prstGeom prst="rect">
                <a:avLst/>
              </a:prstGeom>
              <a:blipFill>
                <a:blip r:embed="rId11"/>
                <a:stretch>
                  <a:fillRect b="-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ovéPole 25">
                <a:extLst>
                  <a:ext uri="{FF2B5EF4-FFF2-40B4-BE49-F238E27FC236}">
                    <a16:creationId xmlns:a16="http://schemas.microsoft.com/office/drawing/2014/main" id="{96F94DFA-23DB-4A36-8D28-18F1ECC25C6D}"/>
                  </a:ext>
                </a:extLst>
              </p:cNvPr>
              <p:cNvSpPr txBox="1"/>
              <p:nvPr/>
            </p:nvSpPr>
            <p:spPr>
              <a:xfrm>
                <a:off x="4164280" y="4129785"/>
                <a:ext cx="7888381" cy="6454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solidFill>
                                <a:schemeClr val="tx1"/>
                              </a:solidFill>
                              <a:latin typeface="Cambria Math" panose="02040503050406030204" pitchFamily="18" charset="0"/>
                            </a:rPr>
                          </m:ctrlPr>
                        </m:dPr>
                        <m:e>
                          <m:r>
                            <a:rPr lang="en-US">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𝐿</m:t>
                          </m:r>
                          <m:sSup>
                            <m:sSupPr>
                              <m:ctrlPr>
                                <a:rPr lang="en-US" i="1">
                                  <a:solidFill>
                                    <a:schemeClr val="tx1"/>
                                  </a:solidFill>
                                  <a:latin typeface="Cambria Math" panose="02040503050406030204" pitchFamily="18" charset="0"/>
                                </a:rPr>
                              </m:ctrlPr>
                            </m:sSupPr>
                            <m:e>
                              <m:r>
                                <m:rPr>
                                  <m:sty m:val="p"/>
                                </m:rPr>
                                <a:rPr lang="en-US" i="0">
                                  <a:solidFill>
                                    <a:schemeClr val="tx1"/>
                                  </a:solidFill>
                                  <a:latin typeface="Cambria Math" panose="02040503050406030204" pitchFamily="18" charset="0"/>
                                </a:rPr>
                                <m:t>∇</m:t>
                              </m:r>
                            </m:e>
                            <m:sup>
                              <m:r>
                                <a:rPr lang="en-US" i="0">
                                  <a:solidFill>
                                    <a:schemeClr val="tx1"/>
                                  </a:solidFill>
                                  <a:latin typeface="Cambria Math" panose="02040503050406030204" pitchFamily="18" charset="0"/>
                                </a:rPr>
                                <m:t>2</m:t>
                              </m:r>
                            </m:sup>
                          </m:sSup>
                          <m:d>
                            <m:dPr>
                              <m:begChr m:val="["/>
                              <m:endChr m:val="]"/>
                              <m:ctrlPr>
                                <a:rPr lang="en-US" i="1">
                                  <a:solidFill>
                                    <a:schemeClr val="tx1"/>
                                  </a:solidFill>
                                  <a:latin typeface="Cambria Math" panose="02040503050406030204" pitchFamily="18" charset="0"/>
                                </a:rPr>
                              </m:ctrlPr>
                            </m:dPr>
                            <m:e>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𝜆</m:t>
                                  </m:r>
                                  <m:r>
                                    <a:rPr lang="en-US" i="0">
                                      <a:solidFill>
                                        <a:schemeClr val="tx1"/>
                                      </a:solidFill>
                                      <a:latin typeface="Cambria Math" panose="02040503050406030204" pitchFamily="18" charset="0"/>
                                    </a:rPr>
                                    <m:t>+</m:t>
                                  </m:r>
                                  <m:r>
                                    <a:rPr lang="en-US" i="1">
                                      <a:solidFill>
                                        <a:schemeClr val="tx1"/>
                                      </a:solidFill>
                                      <a:latin typeface="Cambria Math" panose="02040503050406030204" pitchFamily="18" charset="0"/>
                                    </a:rPr>
                                    <m:t>𝜇</m:t>
                                  </m:r>
                                </m:e>
                              </m:d>
                              <m:r>
                                <m:rPr>
                                  <m:sty m:val="p"/>
                                </m:rPr>
                                <a:rPr lang="en-US" i="0">
                                  <a:solidFill>
                                    <a:schemeClr val="tx1"/>
                                  </a:solidFill>
                                  <a:latin typeface="Cambria Math" panose="02040503050406030204" pitchFamily="18" charset="0"/>
                                </a:rPr>
                                <m:t>∇</m:t>
                              </m:r>
                              <m:d>
                                <m:dPr>
                                  <m:ctrlPr>
                                    <a:rPr lang="en-US" i="1">
                                      <a:solidFill>
                                        <a:schemeClr val="tx1"/>
                                      </a:solidFill>
                                      <a:latin typeface="Cambria Math" panose="02040503050406030204" pitchFamily="18" charset="0"/>
                                    </a:rPr>
                                  </m:ctrlPr>
                                </m:dPr>
                                <m:e>
                                  <m:r>
                                    <m:rPr>
                                      <m:sty m:val="p"/>
                                    </m:rPr>
                                    <a:rPr lang="en-US" i="0">
                                      <a:solidFill>
                                        <a:schemeClr val="tx1"/>
                                      </a:solidFill>
                                      <a:latin typeface="Cambria Math" panose="02040503050406030204" pitchFamily="18" charset="0"/>
                                    </a:rPr>
                                    <m:t>∇</m:t>
                                  </m:r>
                                  <m:r>
                                    <a:rPr lang="en-US" i="0">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b="1" i="1">
                                          <a:solidFill>
                                            <a:schemeClr val="tx1"/>
                                          </a:solidFill>
                                          <a:latin typeface="Cambria Math" panose="02040503050406030204" pitchFamily="18" charset="0"/>
                                        </a:rPr>
                                        <m:t>𝑼</m:t>
                                      </m:r>
                                    </m:e>
                                    <m:sub>
                                      <m:r>
                                        <a:rPr lang="en-US" b="0" i="0">
                                          <a:solidFill>
                                            <a:schemeClr val="tx1"/>
                                          </a:solidFill>
                                          <a:latin typeface="Cambria Math" panose="02040503050406030204" pitchFamily="18" charset="0"/>
                                        </a:rPr>
                                        <m:t>0</m:t>
                                      </m:r>
                                    </m:sub>
                                  </m:sSub>
                                </m:e>
                              </m:d>
                              <m:r>
                                <a:rPr lang="en-US" b="0" i="0">
                                  <a:solidFill>
                                    <a:schemeClr val="tx1"/>
                                  </a:solidFill>
                                  <a:latin typeface="Cambria Math" panose="02040503050406030204" pitchFamily="18" charset="0"/>
                                </a:rPr>
                                <m:t>+</m:t>
                              </m:r>
                              <m:r>
                                <a:rPr lang="en-US" b="0" i="1">
                                  <a:solidFill>
                                    <a:schemeClr val="tx1"/>
                                  </a:solidFill>
                                  <a:latin typeface="Cambria Math" panose="02040503050406030204" pitchFamily="18" charset="0"/>
                                </a:rPr>
                                <m:t>𝜇</m:t>
                              </m:r>
                              <m:sSup>
                                <m:sSupPr>
                                  <m:ctrlPr>
                                    <a:rPr lang="en-US" b="0" i="1">
                                      <a:solidFill>
                                        <a:schemeClr val="tx1"/>
                                      </a:solidFill>
                                      <a:latin typeface="Cambria Math" panose="02040503050406030204" pitchFamily="18" charset="0"/>
                                    </a:rPr>
                                  </m:ctrlPr>
                                </m:sSupPr>
                                <m:e>
                                  <m:r>
                                    <m:rPr>
                                      <m:sty m:val="p"/>
                                    </m:rPr>
                                    <a:rPr lang="en-US" b="0" i="0">
                                      <a:solidFill>
                                        <a:schemeClr val="tx1"/>
                                      </a:solidFill>
                                      <a:latin typeface="Cambria Math" panose="02040503050406030204" pitchFamily="18" charset="0"/>
                                    </a:rPr>
                                    <m:t>∇</m:t>
                                  </m:r>
                                </m:e>
                                <m:sup>
                                  <m:r>
                                    <a:rPr lang="en-US" b="0" i="0">
                                      <a:solidFill>
                                        <a:schemeClr val="tx1"/>
                                      </a:solidFill>
                                      <a:latin typeface="Cambria Math" panose="02040503050406030204" pitchFamily="18" charset="0"/>
                                    </a:rPr>
                                    <m:t>2</m:t>
                                  </m:r>
                                </m:sup>
                              </m:sSup>
                              <m:sSub>
                                <m:sSubPr>
                                  <m:ctrlPr>
                                    <a:rPr lang="en-US" b="0" i="1">
                                      <a:solidFill>
                                        <a:schemeClr val="tx1"/>
                                      </a:solidFill>
                                      <a:latin typeface="Cambria Math" panose="02040503050406030204" pitchFamily="18" charset="0"/>
                                    </a:rPr>
                                  </m:ctrlPr>
                                </m:sSubPr>
                                <m:e>
                                  <m:r>
                                    <a:rPr lang="en-US" b="1" i="1">
                                      <a:solidFill>
                                        <a:schemeClr val="tx1"/>
                                      </a:solidFill>
                                      <a:latin typeface="Cambria Math" panose="02040503050406030204" pitchFamily="18" charset="0"/>
                                    </a:rPr>
                                    <m:t>𝑼</m:t>
                                  </m:r>
                                </m:e>
                                <m:sub>
                                  <m:r>
                                    <a:rPr lang="en-US" b="0" i="0">
                                      <a:solidFill>
                                        <a:schemeClr val="tx1"/>
                                      </a:solidFill>
                                      <a:latin typeface="Cambria Math" panose="02040503050406030204" pitchFamily="18" charset="0"/>
                                    </a:rPr>
                                    <m:t>0</m:t>
                                  </m:r>
                                </m:sub>
                              </m:sSub>
                            </m:e>
                          </m:d>
                        </m:e>
                      </m:d>
                      <m:r>
                        <a:rPr lang="en-US" b="0" i="0">
                          <a:solidFill>
                            <a:schemeClr val="tx1"/>
                          </a:solidFill>
                          <a:latin typeface="Cambria Math" panose="02040503050406030204" pitchFamily="18" charset="0"/>
                        </a:rPr>
                        <m:t>+</m:t>
                      </m:r>
                      <m:sSup>
                        <m:sSupPr>
                          <m:ctrlPr>
                            <a:rPr lang="en-US" b="0" i="1">
                              <a:solidFill>
                                <a:schemeClr val="tx1"/>
                              </a:solidFill>
                              <a:latin typeface="Cambria Math" panose="02040503050406030204" pitchFamily="18" charset="0"/>
                            </a:rPr>
                          </m:ctrlPr>
                        </m:sSupPr>
                        <m:e>
                          <m:r>
                            <a:rPr lang="en-US" b="0" i="1">
                              <a:solidFill>
                                <a:schemeClr val="tx1"/>
                              </a:solidFill>
                              <a:latin typeface="Cambria Math" panose="02040503050406030204" pitchFamily="18" charset="0"/>
                            </a:rPr>
                            <m:t>𝛿</m:t>
                          </m:r>
                        </m:e>
                        <m:sup>
                          <m:r>
                            <a:rPr lang="en-US" b="0" i="0">
                              <a:solidFill>
                                <a:schemeClr val="tx1"/>
                              </a:solidFill>
                              <a:latin typeface="Cambria Math" panose="02040503050406030204" pitchFamily="18" charset="0"/>
                            </a:rPr>
                            <m:t>2</m:t>
                          </m:r>
                        </m:sup>
                      </m:sSup>
                      <m:d>
                        <m:dPr>
                          <m:begChr m:val="{"/>
                          <m:endChr m:val="}"/>
                          <m:ctrlPr>
                            <a:rPr lang="en-US" b="0" i="1">
                              <a:solidFill>
                                <a:schemeClr val="tx1"/>
                              </a:solidFill>
                              <a:latin typeface="Cambria Math" panose="02040503050406030204" pitchFamily="18" charset="0"/>
                            </a:rPr>
                          </m:ctrlPr>
                        </m:dPr>
                        <m:e>
                          <m:d>
                            <m:dPr>
                              <m:begChr m:val="["/>
                              <m:endChr m:val="]"/>
                              <m:ctrlPr>
                                <a:rPr lang="en-US" b="0" i="1">
                                  <a:solidFill>
                                    <a:schemeClr val="tx1"/>
                                  </a:solidFill>
                                  <a:latin typeface="Cambria Math" panose="02040503050406030204" pitchFamily="18" charset="0"/>
                                </a:rPr>
                              </m:ctrlPr>
                            </m:dPr>
                            <m:e>
                              <m:d>
                                <m:dPr>
                                  <m:ctrlPr>
                                    <a:rPr lang="en-US" b="0" i="1">
                                      <a:solidFill>
                                        <a:schemeClr val="tx1"/>
                                      </a:solidFill>
                                      <a:latin typeface="Cambria Math" panose="02040503050406030204" pitchFamily="18" charset="0"/>
                                    </a:rPr>
                                  </m:ctrlPr>
                                </m:dPr>
                                <m:e>
                                  <m:r>
                                    <a:rPr lang="en-US" b="0" i="1">
                                      <a:solidFill>
                                        <a:schemeClr val="tx1"/>
                                      </a:solidFill>
                                      <a:latin typeface="Cambria Math" panose="02040503050406030204" pitchFamily="18" charset="0"/>
                                    </a:rPr>
                                    <m:t>𝜆</m:t>
                                  </m:r>
                                  <m:r>
                                    <a:rPr lang="en-US" b="0" i="0">
                                      <a:solidFill>
                                        <a:schemeClr val="tx1"/>
                                      </a:solidFill>
                                      <a:latin typeface="Cambria Math" panose="02040503050406030204" pitchFamily="18" charset="0"/>
                                    </a:rPr>
                                    <m:t>+</m:t>
                                  </m:r>
                                  <m:r>
                                    <a:rPr lang="en-US" b="0" i="1">
                                      <a:solidFill>
                                        <a:schemeClr val="tx1"/>
                                      </a:solidFill>
                                      <a:latin typeface="Cambria Math" panose="02040503050406030204" pitchFamily="18" charset="0"/>
                                    </a:rPr>
                                    <m:t>𝜇</m:t>
                                  </m:r>
                                </m:e>
                              </m:d>
                              <m:r>
                                <m:rPr>
                                  <m:sty m:val="p"/>
                                </m:rPr>
                                <a:rPr lang="en-US" b="0" i="0">
                                  <a:solidFill>
                                    <a:schemeClr val="tx1"/>
                                  </a:solidFill>
                                  <a:latin typeface="Cambria Math" panose="02040503050406030204" pitchFamily="18" charset="0"/>
                                </a:rPr>
                                <m:t>∇</m:t>
                              </m:r>
                              <m:d>
                                <m:dPr>
                                  <m:ctrlPr>
                                    <a:rPr lang="en-US" b="0" i="1">
                                      <a:solidFill>
                                        <a:schemeClr val="tx1"/>
                                      </a:solidFill>
                                      <a:latin typeface="Cambria Math" panose="02040503050406030204" pitchFamily="18" charset="0"/>
                                    </a:rPr>
                                  </m:ctrlPr>
                                </m:dPr>
                                <m:e>
                                  <m:r>
                                    <m:rPr>
                                      <m:sty m:val="p"/>
                                    </m:rPr>
                                    <a:rPr lang="en-US" b="0" i="0">
                                      <a:solidFill>
                                        <a:schemeClr val="tx1"/>
                                      </a:solidFill>
                                      <a:latin typeface="Cambria Math" panose="02040503050406030204" pitchFamily="18" charset="0"/>
                                    </a:rPr>
                                    <m:t>∇</m:t>
                                  </m:r>
                                  <m:r>
                                    <a:rPr lang="en-US" b="0" i="0">
                                      <a:solidFill>
                                        <a:schemeClr val="tx1"/>
                                      </a:solidFill>
                                      <a:latin typeface="Cambria Math" panose="02040503050406030204" pitchFamily="18" charset="0"/>
                                    </a:rPr>
                                    <m:t>⋅</m:t>
                                  </m:r>
                                  <m:sSub>
                                    <m:sSubPr>
                                      <m:ctrlPr>
                                        <a:rPr lang="en-US" b="0" i="1">
                                          <a:solidFill>
                                            <a:schemeClr val="tx1"/>
                                          </a:solidFill>
                                          <a:latin typeface="Cambria Math" panose="02040503050406030204" pitchFamily="18" charset="0"/>
                                        </a:rPr>
                                      </m:ctrlPr>
                                    </m:sSubPr>
                                    <m:e>
                                      <m:r>
                                        <a:rPr lang="en-US" b="1" i="1">
                                          <a:solidFill>
                                            <a:schemeClr val="tx1"/>
                                          </a:solidFill>
                                          <a:latin typeface="Cambria Math" panose="02040503050406030204" pitchFamily="18" charset="0"/>
                                        </a:rPr>
                                        <m:t>𝑼</m:t>
                                      </m:r>
                                    </m:e>
                                    <m:sub>
                                      <m:r>
                                        <a:rPr lang="en-US" b="0" i="0">
                                          <a:solidFill>
                                            <a:schemeClr val="tx1"/>
                                          </a:solidFill>
                                          <a:latin typeface="Cambria Math" panose="02040503050406030204" pitchFamily="18" charset="0"/>
                                        </a:rPr>
                                        <m:t>0</m:t>
                                      </m:r>
                                    </m:sub>
                                  </m:sSub>
                                </m:e>
                              </m:d>
                              <m:r>
                                <a:rPr lang="en-US" b="0" i="0">
                                  <a:solidFill>
                                    <a:schemeClr val="tx1"/>
                                  </a:solidFill>
                                  <a:latin typeface="Cambria Math" panose="02040503050406030204" pitchFamily="18" charset="0"/>
                                </a:rPr>
                                <m:t>+</m:t>
                              </m:r>
                              <m:r>
                                <a:rPr lang="en-US" b="0" i="1">
                                  <a:solidFill>
                                    <a:schemeClr val="tx1"/>
                                  </a:solidFill>
                                  <a:latin typeface="Cambria Math" panose="02040503050406030204" pitchFamily="18" charset="0"/>
                                </a:rPr>
                                <m:t>𝜇</m:t>
                              </m:r>
                              <m:sSup>
                                <m:sSupPr>
                                  <m:ctrlPr>
                                    <a:rPr lang="en-US" b="0" i="1">
                                      <a:solidFill>
                                        <a:schemeClr val="tx1"/>
                                      </a:solidFill>
                                      <a:latin typeface="Cambria Math" panose="02040503050406030204" pitchFamily="18" charset="0"/>
                                    </a:rPr>
                                  </m:ctrlPr>
                                </m:sSupPr>
                                <m:e>
                                  <m:r>
                                    <m:rPr>
                                      <m:sty m:val="p"/>
                                    </m:rPr>
                                    <a:rPr lang="en-US" b="0" i="0">
                                      <a:solidFill>
                                        <a:schemeClr val="tx1"/>
                                      </a:solidFill>
                                      <a:latin typeface="Cambria Math" panose="02040503050406030204" pitchFamily="18" charset="0"/>
                                    </a:rPr>
                                    <m:t>∇</m:t>
                                  </m:r>
                                </m:e>
                                <m:sup>
                                  <m:r>
                                    <a:rPr lang="en-US" b="0" i="0">
                                      <a:solidFill>
                                        <a:schemeClr val="tx1"/>
                                      </a:solidFill>
                                      <a:latin typeface="Cambria Math" panose="02040503050406030204" pitchFamily="18" charset="0"/>
                                    </a:rPr>
                                    <m:t>2</m:t>
                                  </m:r>
                                </m:sup>
                              </m:sSup>
                              <m:sSub>
                                <m:sSubPr>
                                  <m:ctrlPr>
                                    <a:rPr lang="en-US" b="0" i="1">
                                      <a:solidFill>
                                        <a:schemeClr val="tx1"/>
                                      </a:solidFill>
                                      <a:latin typeface="Cambria Math" panose="02040503050406030204" pitchFamily="18" charset="0"/>
                                    </a:rPr>
                                  </m:ctrlPr>
                                </m:sSubPr>
                                <m:e>
                                  <m:r>
                                    <a:rPr lang="en-US" b="1" i="1">
                                      <a:solidFill>
                                        <a:schemeClr val="tx1"/>
                                      </a:solidFill>
                                      <a:latin typeface="Cambria Math" panose="02040503050406030204" pitchFamily="18" charset="0"/>
                                    </a:rPr>
                                    <m:t>𝑼</m:t>
                                  </m:r>
                                </m:e>
                                <m:sub>
                                  <m:r>
                                    <a:rPr lang="en-US" b="0" i="0">
                                      <a:solidFill>
                                        <a:schemeClr val="tx1"/>
                                      </a:solidFill>
                                      <a:latin typeface="Cambria Math" panose="02040503050406030204" pitchFamily="18" charset="0"/>
                                    </a:rPr>
                                    <m:t>0</m:t>
                                  </m:r>
                                </m:sub>
                              </m:sSub>
                            </m:e>
                          </m:d>
                          <m:r>
                            <a:rPr lang="en-US" b="0" i="0">
                              <a:solidFill>
                                <a:schemeClr val="tx1"/>
                              </a:solidFill>
                              <a:latin typeface="Cambria Math" panose="02040503050406030204" pitchFamily="18" charset="0"/>
                            </a:rPr>
                            <m:t>−</m:t>
                          </m:r>
                          <m:r>
                            <a:rPr lang="en-US" b="0" i="1">
                              <a:solidFill>
                                <a:schemeClr val="tx1"/>
                              </a:solidFill>
                              <a:latin typeface="Cambria Math" panose="02040503050406030204" pitchFamily="18" charset="0"/>
                            </a:rPr>
                            <m:t>𝐿</m:t>
                          </m:r>
                          <m:sSup>
                            <m:sSupPr>
                              <m:ctrlPr>
                                <a:rPr lang="en-US" b="0" i="1">
                                  <a:solidFill>
                                    <a:schemeClr val="tx1"/>
                                  </a:solidFill>
                                  <a:latin typeface="Cambria Math" panose="02040503050406030204" pitchFamily="18" charset="0"/>
                                </a:rPr>
                              </m:ctrlPr>
                            </m:sSupPr>
                            <m:e>
                              <m:r>
                                <m:rPr>
                                  <m:sty m:val="p"/>
                                </m:rPr>
                                <a:rPr lang="en-US" b="0" i="0">
                                  <a:solidFill>
                                    <a:schemeClr val="tx1"/>
                                  </a:solidFill>
                                  <a:latin typeface="Cambria Math" panose="02040503050406030204" pitchFamily="18" charset="0"/>
                                </a:rPr>
                                <m:t>∇</m:t>
                              </m:r>
                            </m:e>
                            <m:sup>
                              <m:r>
                                <a:rPr lang="en-US" b="0" i="0">
                                  <a:solidFill>
                                    <a:schemeClr val="tx1"/>
                                  </a:solidFill>
                                  <a:latin typeface="Cambria Math" panose="02040503050406030204" pitchFamily="18" charset="0"/>
                                </a:rPr>
                                <m:t>2</m:t>
                              </m:r>
                            </m:sup>
                          </m:sSup>
                          <m:d>
                            <m:dPr>
                              <m:begChr m:val="["/>
                              <m:endChr m:val="]"/>
                              <m:ctrlPr>
                                <a:rPr lang="en-US" b="0" i="1">
                                  <a:solidFill>
                                    <a:schemeClr val="tx1"/>
                                  </a:solidFill>
                                  <a:latin typeface="Cambria Math" panose="02040503050406030204" pitchFamily="18" charset="0"/>
                                </a:rPr>
                              </m:ctrlPr>
                            </m:dPr>
                            <m:e>
                              <m:d>
                                <m:dPr>
                                  <m:ctrlPr>
                                    <a:rPr lang="en-US" b="0" i="1">
                                      <a:solidFill>
                                        <a:schemeClr val="tx1"/>
                                      </a:solidFill>
                                      <a:latin typeface="Cambria Math" panose="02040503050406030204" pitchFamily="18" charset="0"/>
                                    </a:rPr>
                                  </m:ctrlPr>
                                </m:dPr>
                                <m:e>
                                  <m:r>
                                    <a:rPr lang="en-US" b="0" i="1">
                                      <a:solidFill>
                                        <a:schemeClr val="tx1"/>
                                      </a:solidFill>
                                      <a:latin typeface="Cambria Math" panose="02040503050406030204" pitchFamily="18" charset="0"/>
                                    </a:rPr>
                                    <m:t>𝜆</m:t>
                                  </m:r>
                                  <m:r>
                                    <a:rPr lang="en-US" b="0" i="0">
                                      <a:solidFill>
                                        <a:schemeClr val="tx1"/>
                                      </a:solidFill>
                                      <a:latin typeface="Cambria Math" panose="02040503050406030204" pitchFamily="18" charset="0"/>
                                    </a:rPr>
                                    <m:t>+</m:t>
                                  </m:r>
                                  <m:r>
                                    <a:rPr lang="en-US" b="0" i="1">
                                      <a:solidFill>
                                        <a:schemeClr val="tx1"/>
                                      </a:solidFill>
                                      <a:latin typeface="Cambria Math" panose="02040503050406030204" pitchFamily="18" charset="0"/>
                                    </a:rPr>
                                    <m:t>𝜇</m:t>
                                  </m:r>
                                </m:e>
                              </m:d>
                              <m:r>
                                <m:rPr>
                                  <m:sty m:val="p"/>
                                </m:rPr>
                                <a:rPr lang="en-US" b="0" i="0">
                                  <a:solidFill>
                                    <a:schemeClr val="tx1"/>
                                  </a:solidFill>
                                  <a:latin typeface="Cambria Math" panose="02040503050406030204" pitchFamily="18" charset="0"/>
                                </a:rPr>
                                <m:t>∇</m:t>
                              </m:r>
                              <m:d>
                                <m:dPr>
                                  <m:ctrlPr>
                                    <a:rPr lang="en-US" b="0" i="1">
                                      <a:solidFill>
                                        <a:schemeClr val="tx1"/>
                                      </a:solidFill>
                                      <a:latin typeface="Cambria Math" panose="02040503050406030204" pitchFamily="18" charset="0"/>
                                    </a:rPr>
                                  </m:ctrlPr>
                                </m:dPr>
                                <m:e>
                                  <m:r>
                                    <m:rPr>
                                      <m:sty m:val="p"/>
                                    </m:rPr>
                                    <a:rPr lang="en-US" b="0" i="0">
                                      <a:solidFill>
                                        <a:schemeClr val="tx1"/>
                                      </a:solidFill>
                                      <a:latin typeface="Cambria Math" panose="02040503050406030204" pitchFamily="18" charset="0"/>
                                    </a:rPr>
                                    <m:t>∇</m:t>
                                  </m:r>
                                  <m:r>
                                    <a:rPr lang="en-US" b="0" i="0">
                                      <a:solidFill>
                                        <a:schemeClr val="tx1"/>
                                      </a:solidFill>
                                      <a:latin typeface="Cambria Math" panose="02040503050406030204" pitchFamily="18" charset="0"/>
                                    </a:rPr>
                                    <m:t>⋅</m:t>
                                  </m:r>
                                  <m:sSub>
                                    <m:sSubPr>
                                      <m:ctrlPr>
                                        <a:rPr lang="en-US" b="0" i="1">
                                          <a:solidFill>
                                            <a:schemeClr val="tx1"/>
                                          </a:solidFill>
                                          <a:latin typeface="Cambria Math" panose="02040503050406030204" pitchFamily="18" charset="0"/>
                                        </a:rPr>
                                      </m:ctrlPr>
                                    </m:sSubPr>
                                    <m:e>
                                      <m:r>
                                        <a:rPr lang="en-US" b="1" i="1">
                                          <a:solidFill>
                                            <a:schemeClr val="tx1"/>
                                          </a:solidFill>
                                          <a:latin typeface="Cambria Math" panose="02040503050406030204" pitchFamily="18" charset="0"/>
                                        </a:rPr>
                                        <m:t>𝑼</m:t>
                                      </m:r>
                                    </m:e>
                                    <m:sub>
                                      <m:r>
                                        <a:rPr lang="en-US" b="0" i="0">
                                          <a:solidFill>
                                            <a:schemeClr val="tx1"/>
                                          </a:solidFill>
                                          <a:latin typeface="Cambria Math" panose="02040503050406030204" pitchFamily="18" charset="0"/>
                                        </a:rPr>
                                        <m:t>1</m:t>
                                      </m:r>
                                    </m:sub>
                                  </m:sSub>
                                </m:e>
                              </m:d>
                              <m:r>
                                <a:rPr lang="en-US" b="0" i="0">
                                  <a:solidFill>
                                    <a:schemeClr val="tx1"/>
                                  </a:solidFill>
                                  <a:latin typeface="Cambria Math" panose="02040503050406030204" pitchFamily="18" charset="0"/>
                                </a:rPr>
                                <m:t>+</m:t>
                              </m:r>
                              <m:sSub>
                                <m:sSubPr>
                                  <m:ctrlPr>
                                    <a:rPr lang="en-US" b="0" i="1">
                                      <a:solidFill>
                                        <a:schemeClr val="tx1"/>
                                      </a:solidFill>
                                      <a:latin typeface="Cambria Math" panose="02040503050406030204" pitchFamily="18" charset="0"/>
                                    </a:rPr>
                                  </m:ctrlPr>
                                </m:sSubPr>
                                <m:e>
                                  <m:r>
                                    <a:rPr lang="en-US" b="1" i="1">
                                      <a:solidFill>
                                        <a:schemeClr val="tx1"/>
                                      </a:solidFill>
                                      <a:latin typeface="Cambria Math" panose="02040503050406030204" pitchFamily="18" charset="0"/>
                                    </a:rPr>
                                    <m:t>𝑼</m:t>
                                  </m:r>
                                </m:e>
                                <m:sub>
                                  <m:r>
                                    <a:rPr lang="en-US" b="0" i="0">
                                      <a:solidFill>
                                        <a:schemeClr val="tx1"/>
                                      </a:solidFill>
                                      <a:latin typeface="Cambria Math" panose="02040503050406030204" pitchFamily="18" charset="0"/>
                                    </a:rPr>
                                    <m:t>1</m:t>
                                  </m:r>
                                </m:sub>
                              </m:sSub>
                            </m:e>
                          </m:d>
                        </m:e>
                      </m:d>
                      <m:r>
                        <a:rPr lang="en-US" b="0" i="0">
                          <a:solidFill>
                            <a:schemeClr val="tx1"/>
                          </a:solidFill>
                          <a:latin typeface="Cambria Math" panose="02040503050406030204" pitchFamily="18" charset="0"/>
                        </a:rPr>
                        <m:t>+</m:t>
                      </m:r>
                      <m:r>
                        <a:rPr lang="en-US" b="0" i="1">
                          <a:solidFill>
                            <a:schemeClr val="tx1"/>
                          </a:solidFill>
                          <a:latin typeface="Cambria Math" panose="02040503050406030204" pitchFamily="18" charset="0"/>
                        </a:rPr>
                        <m:t>𝑂</m:t>
                      </m:r>
                      <m:d>
                        <m:dPr>
                          <m:ctrlPr>
                            <a:rPr lang="en-US" b="0" i="1">
                              <a:solidFill>
                                <a:schemeClr val="tx1"/>
                              </a:solidFill>
                              <a:latin typeface="Cambria Math" panose="02040503050406030204" pitchFamily="18" charset="0"/>
                            </a:rPr>
                          </m:ctrlPr>
                        </m:dPr>
                        <m:e>
                          <m:sSup>
                            <m:sSupPr>
                              <m:ctrlPr>
                                <a:rPr lang="en-US" b="0" i="1">
                                  <a:solidFill>
                                    <a:schemeClr val="tx1"/>
                                  </a:solidFill>
                                  <a:latin typeface="Cambria Math" panose="02040503050406030204" pitchFamily="18" charset="0"/>
                                </a:rPr>
                              </m:ctrlPr>
                            </m:sSupPr>
                            <m:e>
                              <m:r>
                                <a:rPr lang="en-US" b="0" i="1">
                                  <a:solidFill>
                                    <a:schemeClr val="tx1"/>
                                  </a:solidFill>
                                  <a:latin typeface="Cambria Math" panose="02040503050406030204" pitchFamily="18" charset="0"/>
                                </a:rPr>
                                <m:t>𝛿</m:t>
                              </m:r>
                            </m:e>
                            <m:sup>
                              <m:r>
                                <a:rPr lang="en-US" b="0" i="0">
                                  <a:solidFill>
                                    <a:schemeClr val="tx1"/>
                                  </a:solidFill>
                                  <a:latin typeface="Cambria Math" panose="02040503050406030204" pitchFamily="18" charset="0"/>
                                </a:rPr>
                                <m:t>4</m:t>
                              </m:r>
                            </m:sup>
                          </m:sSup>
                        </m:e>
                      </m:d>
                      <m:r>
                        <a:rPr lang="en-US" b="0" i="0">
                          <a:solidFill>
                            <a:schemeClr val="tx1"/>
                          </a:solidFill>
                          <a:latin typeface="Cambria Math" panose="02040503050406030204" pitchFamily="18" charset="0"/>
                        </a:rPr>
                        <m:t>=0.</m:t>
                      </m:r>
                    </m:oMath>
                  </m:oMathPara>
                </a14:m>
                <a:endParaRPr lang="en-US" dirty="0">
                  <a:solidFill>
                    <a:schemeClr val="tx1"/>
                  </a:solidFill>
                </a:endParaRPr>
              </a:p>
            </p:txBody>
          </p:sp>
        </mc:Choice>
        <mc:Fallback xmlns="">
          <p:sp>
            <p:nvSpPr>
              <p:cNvPr id="26" name="TextovéPole 25">
                <a:extLst>
                  <a:ext uri="{FF2B5EF4-FFF2-40B4-BE49-F238E27FC236}">
                    <a16:creationId xmlns:a16="http://schemas.microsoft.com/office/drawing/2014/main" id="{96F94DFA-23DB-4A36-8D28-18F1ECC25C6D}"/>
                  </a:ext>
                </a:extLst>
              </p:cNvPr>
              <p:cNvSpPr txBox="1">
                <a:spLocks noRot="1" noChangeAspect="1" noMove="1" noResize="1" noEditPoints="1" noAdjustHandles="1" noChangeArrowheads="1" noChangeShapeType="1" noTextEdit="1"/>
              </p:cNvSpPr>
              <p:nvPr/>
            </p:nvSpPr>
            <p:spPr>
              <a:xfrm>
                <a:off x="4164280" y="4129785"/>
                <a:ext cx="7888381" cy="645498"/>
              </a:xfrm>
              <a:prstGeom prst="rect">
                <a:avLst/>
              </a:prstGeom>
              <a:blipFill>
                <a:blip r:embed="rId12"/>
                <a:stretch>
                  <a:fillRect b="-1887"/>
                </a:stretch>
              </a:blipFill>
            </p:spPr>
            <p:txBody>
              <a:bodyPr/>
              <a:lstStyle/>
              <a:p>
                <a:r>
                  <a:rPr lang="en-US">
                    <a:noFill/>
                  </a:rPr>
                  <a:t> </a:t>
                </a:r>
              </a:p>
            </p:txBody>
          </p:sp>
        </mc:Fallback>
      </mc:AlternateContent>
    </p:spTree>
    <p:extLst>
      <p:ext uri="{BB962C8B-B14F-4D97-AF65-F5344CB8AC3E}">
        <p14:creationId xmlns:p14="http://schemas.microsoft.com/office/powerpoint/2010/main" val="4037984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12C985A5-453D-42F6-BD75-7EAFD0A42938}"/>
              </a:ext>
            </a:extLst>
          </p:cNvPr>
          <p:cNvSpPr txBox="1"/>
          <p:nvPr/>
        </p:nvSpPr>
        <p:spPr>
          <a:xfrm>
            <a:off x="0" y="6485860"/>
            <a:ext cx="12192000" cy="369332"/>
          </a:xfrm>
          <a:prstGeom prst="rect">
            <a:avLst/>
          </a:prstGeom>
          <a:noFill/>
        </p:spPr>
        <p:txBody>
          <a:bodyPr wrap="square" rtlCol="0">
            <a:spAutoFit/>
          </a:bodyPr>
          <a:lstStyle/>
          <a:p>
            <a:pPr algn="ctr"/>
            <a:r>
              <a:rPr lang="en-US" dirty="0">
                <a:solidFill>
                  <a:schemeClr val="tx1">
                    <a:lumMod val="50000"/>
                    <a:lumOff val="50000"/>
                  </a:schemeClr>
                </a:solidFill>
                <a:latin typeface="Corbel" panose="020B0503020204020204" pitchFamily="34" charset="0"/>
              </a:rPr>
              <a:t>LUND UNIVERSITY</a:t>
            </a:r>
            <a:r>
              <a:rPr lang="cs-CZ" dirty="0">
                <a:solidFill>
                  <a:schemeClr val="tx1">
                    <a:lumMod val="50000"/>
                    <a:lumOff val="50000"/>
                  </a:schemeClr>
                </a:solidFill>
                <a:latin typeface="Corbel" panose="020B0503020204020204" pitchFamily="34" charset="0"/>
              </a:rPr>
              <a:t>, </a:t>
            </a:r>
            <a:r>
              <a:rPr lang="en-US" dirty="0">
                <a:solidFill>
                  <a:schemeClr val="tx1">
                    <a:lumMod val="50000"/>
                    <a:lumOff val="50000"/>
                  </a:schemeClr>
                </a:solidFill>
                <a:latin typeface="Corbel" panose="020B0503020204020204" pitchFamily="34" charset="0"/>
              </a:rPr>
              <a:t>Department of Mechanical Engineering Sciences</a:t>
            </a:r>
            <a:r>
              <a:rPr lang="cs-CZ" dirty="0">
                <a:solidFill>
                  <a:schemeClr val="tx1">
                    <a:lumMod val="50000"/>
                    <a:lumOff val="50000"/>
                  </a:schemeClr>
                </a:solidFill>
                <a:latin typeface="Corbel" panose="020B0503020204020204" pitchFamily="34" charset="0"/>
              </a:rPr>
              <a:t>, </a:t>
            </a:r>
            <a:r>
              <a:rPr lang="en-US" dirty="0">
                <a:solidFill>
                  <a:schemeClr val="tx1">
                    <a:lumMod val="50000"/>
                    <a:lumOff val="50000"/>
                  </a:schemeClr>
                </a:solidFill>
                <a:latin typeface="Corbel" panose="020B0503020204020204" pitchFamily="34" charset="0"/>
              </a:rPr>
              <a:t>September</a:t>
            </a:r>
            <a:r>
              <a:rPr lang="cs-CZ" dirty="0">
                <a:solidFill>
                  <a:schemeClr val="tx1">
                    <a:lumMod val="50000"/>
                    <a:lumOff val="50000"/>
                  </a:schemeClr>
                </a:solidFill>
                <a:latin typeface="Corbel" panose="020B0503020204020204" pitchFamily="34" charset="0"/>
              </a:rPr>
              <a:t> 2024</a:t>
            </a:r>
            <a:endParaRPr lang="en-US" dirty="0">
              <a:solidFill>
                <a:schemeClr val="tx1">
                  <a:lumMod val="50000"/>
                  <a:lumOff val="50000"/>
                </a:schemeClr>
              </a:solidFill>
              <a:latin typeface="Corbel" panose="020B0503020204020204" pitchFamily="34" charset="0"/>
            </a:endParaRPr>
          </a:p>
        </p:txBody>
      </p:sp>
      <p:pic>
        <p:nvPicPr>
          <p:cNvPr id="5" name="Picture 4">
            <a:extLst>
              <a:ext uri="{FF2B5EF4-FFF2-40B4-BE49-F238E27FC236}">
                <a16:creationId xmlns:a16="http://schemas.microsoft.com/office/drawing/2014/main" id="{33641377-FBF7-44D7-8F7C-E8F5F81E27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1008924" y="176186"/>
            <a:ext cx="922424" cy="9263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6A8C07B1-6C16-4D4C-A424-04644FD77A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260652" y="408882"/>
            <a:ext cx="1348477" cy="460959"/>
          </a:xfrm>
          <a:prstGeom prst="rect">
            <a:avLst/>
          </a:prstGeom>
          <a:noFill/>
          <a:ln w="9525">
            <a:noFill/>
            <a:miter lim="800000"/>
            <a:headEnd/>
            <a:tailEnd/>
          </a:ln>
        </p:spPr>
      </p:pic>
      <p:sp>
        <p:nvSpPr>
          <p:cNvPr id="13" name="TextovéPole 12">
            <a:extLst>
              <a:ext uri="{FF2B5EF4-FFF2-40B4-BE49-F238E27FC236}">
                <a16:creationId xmlns:a16="http://schemas.microsoft.com/office/drawing/2014/main" id="{2CD2C8EF-3B46-4C1F-B89D-B04AB5E726D0}"/>
              </a:ext>
            </a:extLst>
          </p:cNvPr>
          <p:cNvSpPr txBox="1"/>
          <p:nvPr/>
        </p:nvSpPr>
        <p:spPr>
          <a:xfrm>
            <a:off x="0" y="566284"/>
            <a:ext cx="12192000" cy="523220"/>
          </a:xfrm>
          <a:prstGeom prst="rect">
            <a:avLst/>
          </a:prstGeom>
          <a:noFill/>
        </p:spPr>
        <p:txBody>
          <a:bodyPr wrap="square">
            <a:spAutoFit/>
          </a:bodyPr>
          <a:lstStyle/>
          <a:p>
            <a:pPr algn="ctr"/>
            <a:r>
              <a:rPr lang="en-US" sz="2800" b="1" dirty="0">
                <a:latin typeface="Corbel" panose="020B0503020204020204" pitchFamily="34" charset="0"/>
              </a:rPr>
              <a:t>General form of outer and inner solution</a:t>
            </a:r>
          </a:p>
        </p:txBody>
      </p:sp>
      <p:sp>
        <p:nvSpPr>
          <p:cNvPr id="44" name="TextovéPole 43">
            <a:extLst>
              <a:ext uri="{FF2B5EF4-FFF2-40B4-BE49-F238E27FC236}">
                <a16:creationId xmlns:a16="http://schemas.microsoft.com/office/drawing/2014/main" id="{903BD436-9C46-40A1-80BF-B7255D321D6E}"/>
              </a:ext>
            </a:extLst>
          </p:cNvPr>
          <p:cNvSpPr txBox="1"/>
          <p:nvPr/>
        </p:nvSpPr>
        <p:spPr>
          <a:xfrm>
            <a:off x="385482" y="2886498"/>
            <a:ext cx="3011802" cy="369332"/>
          </a:xfrm>
          <a:prstGeom prst="rect">
            <a:avLst/>
          </a:prstGeom>
          <a:noFill/>
        </p:spPr>
        <p:txBody>
          <a:bodyPr wrap="square">
            <a:spAutoFit/>
          </a:bodyPr>
          <a:lstStyle/>
          <a:p>
            <a:pPr algn="r"/>
            <a:r>
              <a:rPr lang="en-US" dirty="0">
                <a:solidFill>
                  <a:srgbClr val="FF0000"/>
                </a:solidFill>
                <a:effectLst/>
              </a:rPr>
              <a:t>Unknown  complex exponents </a:t>
            </a:r>
            <a:endParaRPr lang="en-US" dirty="0">
              <a:solidFill>
                <a:srgbClr val="FF0000"/>
              </a:solidFill>
            </a:endParaRPr>
          </a:p>
        </p:txBody>
      </p:sp>
      <p:cxnSp>
        <p:nvCxnSpPr>
          <p:cNvPr id="21" name="Spojnice: zakřivená 20">
            <a:extLst>
              <a:ext uri="{FF2B5EF4-FFF2-40B4-BE49-F238E27FC236}">
                <a16:creationId xmlns:a16="http://schemas.microsoft.com/office/drawing/2014/main" id="{D3EE1FB8-EAC2-4DAB-BAA8-96F5FB5C68F5}"/>
              </a:ext>
            </a:extLst>
          </p:cNvPr>
          <p:cNvCxnSpPr>
            <a:cxnSpLocks/>
            <a:stCxn id="44" idx="3"/>
          </p:cNvCxnSpPr>
          <p:nvPr/>
        </p:nvCxnSpPr>
        <p:spPr>
          <a:xfrm flipV="1">
            <a:off x="3397284" y="2761490"/>
            <a:ext cx="191587" cy="309674"/>
          </a:xfrm>
          <a:prstGeom prst="curvedConnector2">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ovéPole 27">
                <a:extLst>
                  <a:ext uri="{FF2B5EF4-FFF2-40B4-BE49-F238E27FC236}">
                    <a16:creationId xmlns:a16="http://schemas.microsoft.com/office/drawing/2014/main" id="{22B57B4B-C4B5-4FBC-9A3D-C7AB1D5252FF}"/>
                  </a:ext>
                </a:extLst>
              </p:cNvPr>
              <p:cNvSpPr txBox="1"/>
              <p:nvPr/>
            </p:nvSpPr>
            <p:spPr>
              <a:xfrm>
                <a:off x="2273877" y="1956711"/>
                <a:ext cx="7829347" cy="618887"/>
              </a:xfrm>
              <a:prstGeom prst="rect">
                <a:avLst/>
              </a:prstGeom>
              <a:solidFill>
                <a:srgbClr val="FF0000"/>
              </a:solidFill>
            </p:spPr>
            <p:txBody>
              <a:bodyPr wrap="square">
                <a:spAutoFit/>
              </a:bodyPr>
              <a:lstStyle/>
              <a:p>
                <a:pPr/>
                <a14:m>
                  <m:oMathPara xmlns:m="http://schemas.openxmlformats.org/officeDocument/2006/math">
                    <m:oMathParaPr>
                      <m:jc m:val="left"/>
                    </m:oMathParaPr>
                    <m:oMath xmlns:m="http://schemas.openxmlformats.org/officeDocument/2006/math">
                      <m:sSup>
                        <m:sSupPr>
                          <m:ctrlPr>
                            <a:rPr lang="en-US" i="1" smtClean="0">
                              <a:solidFill>
                                <a:schemeClr val="bg1"/>
                              </a:solidFill>
                              <a:latin typeface="Cambria Math" panose="02040503050406030204" pitchFamily="18" charset="0"/>
                            </a:rPr>
                          </m:ctrlPr>
                        </m:sSupPr>
                        <m:e>
                          <m:r>
                            <a:rPr lang="en-US" i="1">
                              <a:solidFill>
                                <a:schemeClr val="bg1"/>
                              </a:solidFill>
                              <a:latin typeface="Cambria Math" panose="02040503050406030204" pitchFamily="18" charset="0"/>
                            </a:rPr>
                            <m:t>𝜑</m:t>
                          </m:r>
                        </m:e>
                        <m:sup>
                          <m:r>
                            <a:rPr lang="en-US" i="1">
                              <a:solidFill>
                                <a:schemeClr val="bg1"/>
                              </a:solidFill>
                              <a:latin typeface="Cambria Math" panose="02040503050406030204" pitchFamily="18" charset="0"/>
                            </a:rPr>
                            <m:t>𝑜𝑢𝑡</m:t>
                          </m:r>
                        </m:sup>
                      </m:sSup>
                      <m:r>
                        <a:rPr lang="en-US" i="0">
                          <a:solidFill>
                            <a:schemeClr val="bg1"/>
                          </a:solidFill>
                          <a:latin typeface="Cambria Math" panose="02040503050406030204" pitchFamily="18" charset="0"/>
                        </a:rPr>
                        <m:t>≡</m:t>
                      </m:r>
                      <m:sSup>
                        <m:sSupPr>
                          <m:ctrlPr>
                            <a:rPr lang="en-US" i="1">
                              <a:solidFill>
                                <a:schemeClr val="bg1"/>
                              </a:solidFill>
                              <a:latin typeface="Cambria Math" panose="02040503050406030204" pitchFamily="18" charset="0"/>
                            </a:rPr>
                          </m:ctrlPr>
                        </m:sSupPr>
                        <m:e>
                          <m:d>
                            <m:dPr>
                              <m:ctrlPr>
                                <a:rPr lang="en-US" i="1">
                                  <a:solidFill>
                                    <a:schemeClr val="bg1"/>
                                  </a:solidFill>
                                  <a:latin typeface="Cambria Math" panose="02040503050406030204" pitchFamily="18" charset="0"/>
                                </a:rPr>
                              </m:ctrlPr>
                            </m:dPr>
                            <m:e>
                              <m:sSup>
                                <m:sSupPr>
                                  <m:ctrlPr>
                                    <a:rPr lang="en-US" i="1">
                                      <a:solidFill>
                                        <a:schemeClr val="bg1"/>
                                      </a:solidFill>
                                      <a:latin typeface="Cambria Math" panose="02040503050406030204" pitchFamily="18" charset="0"/>
                                    </a:rPr>
                                  </m:ctrlPr>
                                </m:sSupPr>
                                <m:e>
                                  <m:r>
                                    <a:rPr lang="en-US" i="1">
                                      <a:solidFill>
                                        <a:schemeClr val="bg1"/>
                                      </a:solidFill>
                                      <a:latin typeface="Cambria Math" panose="02040503050406030204" pitchFamily="18" charset="0"/>
                                    </a:rPr>
                                    <m:t>𝑟</m:t>
                                  </m:r>
                                </m:e>
                                <m:sup>
                                  <m:r>
                                    <a:rPr lang="en-US" i="0">
                                      <a:solidFill>
                                        <a:schemeClr val="bg1"/>
                                      </a:solidFill>
                                      <a:latin typeface="Cambria Math" panose="02040503050406030204" pitchFamily="18" charset="0"/>
                                    </a:rPr>
                                    <m:t>′</m:t>
                                  </m:r>
                                </m:sup>
                              </m:sSup>
                            </m:e>
                          </m:d>
                        </m:e>
                        <m:sup>
                          <m:sSup>
                            <m:sSupPr>
                              <m:ctrlPr>
                                <a:rPr lang="en-US" i="1">
                                  <a:solidFill>
                                    <a:schemeClr val="bg1"/>
                                  </a:solidFill>
                                  <a:latin typeface="Cambria Math" panose="02040503050406030204" pitchFamily="18" charset="0"/>
                                </a:rPr>
                              </m:ctrlPr>
                            </m:sSupPr>
                            <m:e>
                              <m:r>
                                <a:rPr lang="en-US" i="1">
                                  <a:solidFill>
                                    <a:schemeClr val="bg1"/>
                                  </a:solidFill>
                                  <a:latin typeface="Cambria Math" panose="02040503050406030204" pitchFamily="18" charset="0"/>
                                </a:rPr>
                                <m:t>𝑝</m:t>
                              </m:r>
                            </m:e>
                            <m:sup>
                              <m:r>
                                <a:rPr lang="en-US" i="1">
                                  <a:solidFill>
                                    <a:schemeClr val="bg1"/>
                                  </a:solidFill>
                                  <a:latin typeface="Cambria Math" panose="02040503050406030204" pitchFamily="18" charset="0"/>
                                </a:rPr>
                                <m:t>𝑜𝑢𝑡</m:t>
                              </m:r>
                            </m:sup>
                          </m:sSup>
                          <m:r>
                            <a:rPr lang="en-US" i="0">
                              <a:solidFill>
                                <a:schemeClr val="bg1"/>
                              </a:solidFill>
                              <a:latin typeface="Cambria Math" panose="02040503050406030204" pitchFamily="18" charset="0"/>
                            </a:rPr>
                            <m:t> −1</m:t>
                          </m:r>
                        </m:sup>
                      </m:sSup>
                      <m:d>
                        <m:dPr>
                          <m:begChr m:val="{"/>
                          <m:endChr m:val="}"/>
                          <m:ctrlPr>
                            <a:rPr lang="en-US" i="1">
                              <a:solidFill>
                                <a:schemeClr val="bg1"/>
                              </a:solidFill>
                              <a:latin typeface="Cambria Math" panose="02040503050406030204" pitchFamily="18" charset="0"/>
                            </a:rPr>
                          </m:ctrlPr>
                        </m:dPr>
                        <m:e>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𝑐</m:t>
                              </m:r>
                            </m:e>
                            <m:sub>
                              <m:r>
                                <a:rPr lang="en-US" i="0">
                                  <a:solidFill>
                                    <a:schemeClr val="bg1"/>
                                  </a:solidFill>
                                  <a:latin typeface="Cambria Math" panose="02040503050406030204" pitchFamily="18" charset="0"/>
                                </a:rPr>
                                <m:t>1</m:t>
                              </m:r>
                            </m:sub>
                          </m:sSub>
                          <m:func>
                            <m:funcPr>
                              <m:ctrlPr>
                                <a:rPr lang="en-US" i="1">
                                  <a:solidFill>
                                    <a:schemeClr val="bg1"/>
                                  </a:solidFill>
                                  <a:latin typeface="Cambria Math" panose="02040503050406030204" pitchFamily="18" charset="0"/>
                                </a:rPr>
                              </m:ctrlPr>
                            </m:funcPr>
                            <m:fName>
                              <m:r>
                                <m:rPr>
                                  <m:sty m:val="p"/>
                                </m:rPr>
                                <a:rPr lang="en-US" i="0">
                                  <a:solidFill>
                                    <a:schemeClr val="bg1"/>
                                  </a:solidFill>
                                  <a:latin typeface="Cambria Math" panose="02040503050406030204" pitchFamily="18" charset="0"/>
                                </a:rPr>
                                <m:t>cos</m:t>
                              </m:r>
                            </m:fName>
                            <m:e>
                              <m:d>
                                <m:dPr>
                                  <m:ctrlPr>
                                    <a:rPr lang="en-US" i="1">
                                      <a:solidFill>
                                        <a:schemeClr val="bg1"/>
                                      </a:solidFill>
                                      <a:latin typeface="Cambria Math" panose="02040503050406030204" pitchFamily="18" charset="0"/>
                                    </a:rPr>
                                  </m:ctrlPr>
                                </m:dPr>
                                <m:e>
                                  <m:sSup>
                                    <m:sSupPr>
                                      <m:ctrlPr>
                                        <a:rPr lang="en-US" i="1">
                                          <a:solidFill>
                                            <a:schemeClr val="bg1"/>
                                          </a:solidFill>
                                          <a:latin typeface="Cambria Math" panose="02040503050406030204" pitchFamily="18" charset="0"/>
                                        </a:rPr>
                                      </m:ctrlPr>
                                    </m:sSupPr>
                                    <m:e>
                                      <m:r>
                                        <a:rPr lang="en-US" i="1">
                                          <a:solidFill>
                                            <a:schemeClr val="bg1"/>
                                          </a:solidFill>
                                          <a:latin typeface="Cambria Math" panose="02040503050406030204" pitchFamily="18" charset="0"/>
                                        </a:rPr>
                                        <m:t>𝑝</m:t>
                                      </m:r>
                                    </m:e>
                                    <m:sup>
                                      <m:r>
                                        <a:rPr lang="en-US" i="1">
                                          <a:solidFill>
                                            <a:schemeClr val="bg1"/>
                                          </a:solidFill>
                                          <a:latin typeface="Cambria Math" panose="02040503050406030204" pitchFamily="18" charset="0"/>
                                        </a:rPr>
                                        <m:t>𝑜𝑢𝑡</m:t>
                                      </m:r>
                                    </m:sup>
                                  </m:sSup>
                                  <m:r>
                                    <a:rPr lang="en-US" i="0">
                                      <a:solidFill>
                                        <a:schemeClr val="bg1"/>
                                      </a:solidFill>
                                      <a:latin typeface="Cambria Math" panose="02040503050406030204" pitchFamily="18" charset="0"/>
                                    </a:rPr>
                                    <m:t>−1</m:t>
                                  </m:r>
                                </m:e>
                              </m:d>
                              <m:sSup>
                                <m:sSupPr>
                                  <m:ctrlPr>
                                    <a:rPr lang="en-US" i="1">
                                      <a:solidFill>
                                        <a:schemeClr val="bg1"/>
                                      </a:solidFill>
                                      <a:latin typeface="Cambria Math" panose="02040503050406030204" pitchFamily="18" charset="0"/>
                                    </a:rPr>
                                  </m:ctrlPr>
                                </m:sSupPr>
                                <m:e>
                                  <m:r>
                                    <a:rPr lang="en-US" i="1">
                                      <a:solidFill>
                                        <a:schemeClr val="bg1"/>
                                      </a:solidFill>
                                      <a:latin typeface="Cambria Math" panose="02040503050406030204" pitchFamily="18" charset="0"/>
                                    </a:rPr>
                                    <m:t>𝜃</m:t>
                                  </m:r>
                                </m:e>
                                <m:sup>
                                  <m:r>
                                    <a:rPr lang="en-US" i="0">
                                      <a:solidFill>
                                        <a:schemeClr val="bg1"/>
                                      </a:solidFill>
                                      <a:latin typeface="Cambria Math" panose="02040503050406030204" pitchFamily="18" charset="0"/>
                                    </a:rPr>
                                    <m:t>′</m:t>
                                  </m:r>
                                </m:sup>
                              </m:sSup>
                            </m:e>
                          </m:func>
                          <m:r>
                            <a:rPr lang="en-US" i="0">
                              <a:solidFill>
                                <a:schemeClr val="bg1"/>
                              </a:solidFill>
                              <a:latin typeface="Cambria Math" panose="02040503050406030204" pitchFamily="18" charset="0"/>
                            </a:rPr>
                            <m:t>+</m:t>
                          </m:r>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𝑑</m:t>
                              </m:r>
                            </m:e>
                            <m:sub>
                              <m:r>
                                <a:rPr lang="en-US" i="0">
                                  <a:solidFill>
                                    <a:schemeClr val="bg1"/>
                                  </a:solidFill>
                                  <a:latin typeface="Cambria Math" panose="02040503050406030204" pitchFamily="18" charset="0"/>
                                </a:rPr>
                                <m:t>1</m:t>
                              </m:r>
                            </m:sub>
                          </m:sSub>
                          <m:func>
                            <m:funcPr>
                              <m:ctrlPr>
                                <a:rPr lang="en-US" i="1">
                                  <a:solidFill>
                                    <a:schemeClr val="bg1"/>
                                  </a:solidFill>
                                  <a:latin typeface="Cambria Math" panose="02040503050406030204" pitchFamily="18" charset="0"/>
                                </a:rPr>
                              </m:ctrlPr>
                            </m:funcPr>
                            <m:fName>
                              <m:r>
                                <m:rPr>
                                  <m:sty m:val="p"/>
                                </m:rPr>
                                <a:rPr lang="en-US" i="0">
                                  <a:solidFill>
                                    <a:schemeClr val="bg1"/>
                                  </a:solidFill>
                                  <a:latin typeface="Cambria Math" panose="02040503050406030204" pitchFamily="18" charset="0"/>
                                </a:rPr>
                                <m:t>sin</m:t>
                              </m:r>
                            </m:fName>
                            <m:e>
                              <m:d>
                                <m:dPr>
                                  <m:ctrlPr>
                                    <a:rPr lang="en-US" i="1">
                                      <a:solidFill>
                                        <a:schemeClr val="bg1"/>
                                      </a:solidFill>
                                      <a:latin typeface="Cambria Math" panose="02040503050406030204" pitchFamily="18" charset="0"/>
                                    </a:rPr>
                                  </m:ctrlPr>
                                </m:dPr>
                                <m:e>
                                  <m:sSup>
                                    <m:sSupPr>
                                      <m:ctrlPr>
                                        <a:rPr lang="en-US" i="1">
                                          <a:solidFill>
                                            <a:schemeClr val="bg1"/>
                                          </a:solidFill>
                                          <a:latin typeface="Cambria Math" panose="02040503050406030204" pitchFamily="18" charset="0"/>
                                        </a:rPr>
                                      </m:ctrlPr>
                                    </m:sSupPr>
                                    <m:e>
                                      <m:r>
                                        <a:rPr lang="en-US" i="1">
                                          <a:solidFill>
                                            <a:schemeClr val="bg1"/>
                                          </a:solidFill>
                                          <a:latin typeface="Cambria Math" panose="02040503050406030204" pitchFamily="18" charset="0"/>
                                        </a:rPr>
                                        <m:t>𝑝</m:t>
                                      </m:r>
                                    </m:e>
                                    <m:sup>
                                      <m:r>
                                        <a:rPr lang="en-US" i="1">
                                          <a:solidFill>
                                            <a:schemeClr val="bg1"/>
                                          </a:solidFill>
                                          <a:latin typeface="Cambria Math" panose="02040503050406030204" pitchFamily="18" charset="0"/>
                                        </a:rPr>
                                        <m:t>𝑜𝑢𝑡</m:t>
                                      </m:r>
                                    </m:sup>
                                  </m:sSup>
                                  <m:r>
                                    <a:rPr lang="en-US" i="0">
                                      <a:solidFill>
                                        <a:schemeClr val="bg1"/>
                                      </a:solidFill>
                                      <a:latin typeface="Cambria Math" panose="02040503050406030204" pitchFamily="18" charset="0"/>
                                    </a:rPr>
                                    <m:t>−1</m:t>
                                  </m:r>
                                </m:e>
                              </m:d>
                              <m:sSup>
                                <m:sSupPr>
                                  <m:ctrlPr>
                                    <a:rPr lang="en-US" i="1">
                                      <a:solidFill>
                                        <a:schemeClr val="bg1"/>
                                      </a:solidFill>
                                      <a:latin typeface="Cambria Math" panose="02040503050406030204" pitchFamily="18" charset="0"/>
                                    </a:rPr>
                                  </m:ctrlPr>
                                </m:sSupPr>
                                <m:e>
                                  <m:r>
                                    <a:rPr lang="en-US" i="1">
                                      <a:solidFill>
                                        <a:schemeClr val="bg1"/>
                                      </a:solidFill>
                                      <a:latin typeface="Cambria Math" panose="02040503050406030204" pitchFamily="18" charset="0"/>
                                    </a:rPr>
                                    <m:t>𝜃</m:t>
                                  </m:r>
                                </m:e>
                                <m:sup>
                                  <m:r>
                                    <a:rPr lang="en-US" i="0">
                                      <a:solidFill>
                                        <a:schemeClr val="bg1"/>
                                      </a:solidFill>
                                      <a:latin typeface="Cambria Math" panose="02040503050406030204" pitchFamily="18" charset="0"/>
                                    </a:rPr>
                                    <m:t>′</m:t>
                                  </m:r>
                                </m:sup>
                              </m:sSup>
                            </m:e>
                          </m:func>
                        </m:e>
                      </m:d>
                      <m:r>
                        <a:rPr lang="en-US" i="0">
                          <a:solidFill>
                            <a:schemeClr val="bg1"/>
                          </a:solidFill>
                          <a:latin typeface="Cambria Math" panose="02040503050406030204" pitchFamily="18" charset="0"/>
                        </a:rPr>
                        <m:t>−</m:t>
                      </m:r>
                      <m:f>
                        <m:fPr>
                          <m:ctrlPr>
                            <a:rPr lang="en-US" i="1">
                              <a:solidFill>
                                <a:schemeClr val="bg1"/>
                              </a:solidFill>
                              <a:latin typeface="Cambria Math" panose="02040503050406030204" pitchFamily="18" charset="0"/>
                            </a:rPr>
                          </m:ctrlPr>
                        </m:fPr>
                        <m:num>
                          <m:r>
                            <a:rPr lang="en-US" i="1">
                              <a:solidFill>
                                <a:schemeClr val="bg1"/>
                              </a:solidFill>
                              <a:latin typeface="Cambria Math" panose="02040503050406030204" pitchFamily="18" charset="0"/>
                            </a:rPr>
                            <m:t>𝑓</m:t>
                          </m:r>
                        </m:num>
                        <m:den>
                          <m:r>
                            <a:rPr lang="en-US" i="1">
                              <a:solidFill>
                                <a:schemeClr val="bg1"/>
                              </a:solidFill>
                              <a:latin typeface="Cambria Math" panose="02040503050406030204" pitchFamily="18" charset="0"/>
                            </a:rPr>
                            <m:t>𝑎</m:t>
                          </m:r>
                          <m:r>
                            <a:rPr lang="en-US" i="1">
                              <a:solidFill>
                                <a:schemeClr val="bg1"/>
                              </a:solidFill>
                              <a:latin typeface="Cambria Math" panose="02040503050406030204" pitchFamily="18" charset="0"/>
                            </a:rPr>
                            <m:t>𝜖</m:t>
                          </m:r>
                        </m:den>
                      </m:f>
                      <m:r>
                        <m:rPr>
                          <m:sty m:val="p"/>
                        </m:rPr>
                        <a:rPr lang="en-US" i="0">
                          <a:solidFill>
                            <a:schemeClr val="bg1"/>
                          </a:solidFill>
                          <a:latin typeface="Cambria Math" panose="02040503050406030204" pitchFamily="18" charset="0"/>
                        </a:rPr>
                        <m:t>∇</m:t>
                      </m:r>
                      <m:r>
                        <a:rPr lang="en-US" i="0">
                          <a:solidFill>
                            <a:schemeClr val="bg1"/>
                          </a:solidFill>
                          <a:latin typeface="Cambria Math" panose="02040503050406030204" pitchFamily="18" charset="0"/>
                        </a:rPr>
                        <m:t>⋅</m:t>
                      </m:r>
                      <m:sSub>
                        <m:sSubPr>
                          <m:ctrlPr>
                            <a:rPr lang="en-US" i="1">
                              <a:solidFill>
                                <a:schemeClr val="bg1"/>
                              </a:solidFill>
                              <a:latin typeface="Cambria Math" panose="02040503050406030204" pitchFamily="18" charset="0"/>
                            </a:rPr>
                          </m:ctrlPr>
                        </m:sSubPr>
                        <m:e>
                          <m:r>
                            <a:rPr lang="en-US" b="1" i="1">
                              <a:solidFill>
                                <a:schemeClr val="bg1"/>
                              </a:solidFill>
                              <a:latin typeface="Cambria Math" panose="02040503050406030204" pitchFamily="18" charset="0"/>
                            </a:rPr>
                            <m:t>𝒖</m:t>
                          </m:r>
                        </m:e>
                        <m:sub>
                          <m:r>
                            <a:rPr lang="en-US" b="0" i="0">
                              <a:solidFill>
                                <a:schemeClr val="bg1"/>
                              </a:solidFill>
                              <a:latin typeface="Cambria Math" panose="02040503050406030204" pitchFamily="18" charset="0"/>
                            </a:rPr>
                            <m:t>0</m:t>
                          </m:r>
                        </m:sub>
                      </m:sSub>
                      <m:d>
                        <m:dPr>
                          <m:ctrlPr>
                            <a:rPr lang="en-US" b="0" i="1">
                              <a:solidFill>
                                <a:schemeClr val="bg1"/>
                              </a:solidFill>
                              <a:latin typeface="Cambria Math" panose="02040503050406030204" pitchFamily="18" charset="0"/>
                            </a:rPr>
                          </m:ctrlPr>
                        </m:dPr>
                        <m:e>
                          <m:sSup>
                            <m:sSupPr>
                              <m:ctrlPr>
                                <a:rPr lang="en-US" b="0" i="1">
                                  <a:solidFill>
                                    <a:schemeClr val="bg1"/>
                                  </a:solidFill>
                                  <a:latin typeface="Cambria Math" panose="02040503050406030204" pitchFamily="18" charset="0"/>
                                </a:rPr>
                              </m:ctrlPr>
                            </m:sSupPr>
                            <m:e>
                              <m:r>
                                <a:rPr lang="en-US" b="0" i="1">
                                  <a:solidFill>
                                    <a:schemeClr val="bg1"/>
                                  </a:solidFill>
                                  <a:latin typeface="Cambria Math" panose="02040503050406030204" pitchFamily="18" charset="0"/>
                                </a:rPr>
                                <m:t>𝑟</m:t>
                              </m:r>
                            </m:e>
                            <m:sup>
                              <m:r>
                                <a:rPr lang="en-US" b="0" i="0">
                                  <a:solidFill>
                                    <a:schemeClr val="bg1"/>
                                  </a:solidFill>
                                  <a:latin typeface="Cambria Math" panose="02040503050406030204" pitchFamily="18" charset="0"/>
                                </a:rPr>
                                <m:t>′</m:t>
                              </m:r>
                            </m:sup>
                          </m:sSup>
                          <m:r>
                            <a:rPr lang="en-US" b="0" i="0">
                              <a:solidFill>
                                <a:schemeClr val="bg1"/>
                              </a:solidFill>
                              <a:latin typeface="Cambria Math" panose="02040503050406030204" pitchFamily="18" charset="0"/>
                            </a:rPr>
                            <m:t>,</m:t>
                          </m:r>
                          <m:sSup>
                            <m:sSupPr>
                              <m:ctrlPr>
                                <a:rPr lang="en-US" b="0" i="1">
                                  <a:solidFill>
                                    <a:schemeClr val="bg1"/>
                                  </a:solidFill>
                                  <a:latin typeface="Cambria Math" panose="02040503050406030204" pitchFamily="18" charset="0"/>
                                </a:rPr>
                              </m:ctrlPr>
                            </m:sSupPr>
                            <m:e>
                              <m:r>
                                <a:rPr lang="en-US" b="0" i="1">
                                  <a:solidFill>
                                    <a:schemeClr val="bg1"/>
                                  </a:solidFill>
                                  <a:latin typeface="Cambria Math" panose="02040503050406030204" pitchFamily="18" charset="0"/>
                                </a:rPr>
                                <m:t>𝜃</m:t>
                              </m:r>
                            </m:e>
                            <m:sup>
                              <m:r>
                                <a:rPr lang="en-US" b="0" i="0">
                                  <a:solidFill>
                                    <a:schemeClr val="bg1"/>
                                  </a:solidFill>
                                  <a:latin typeface="Cambria Math" panose="02040503050406030204" pitchFamily="18" charset="0"/>
                                </a:rPr>
                                <m:t>′</m:t>
                              </m:r>
                            </m:sup>
                          </m:sSup>
                        </m:e>
                      </m:d>
                    </m:oMath>
                  </m:oMathPara>
                </a14:m>
                <a:endParaRPr lang="en-US" dirty="0">
                  <a:solidFill>
                    <a:schemeClr val="bg1"/>
                  </a:solidFill>
                </a:endParaRPr>
              </a:p>
            </p:txBody>
          </p:sp>
        </mc:Choice>
        <mc:Fallback xmlns="">
          <p:sp>
            <p:nvSpPr>
              <p:cNvPr id="28" name="TextovéPole 27">
                <a:extLst>
                  <a:ext uri="{FF2B5EF4-FFF2-40B4-BE49-F238E27FC236}">
                    <a16:creationId xmlns:a16="http://schemas.microsoft.com/office/drawing/2014/main" id="{22B57B4B-C4B5-4FBC-9A3D-C7AB1D5252FF}"/>
                  </a:ext>
                </a:extLst>
              </p:cNvPr>
              <p:cNvSpPr txBox="1">
                <a:spLocks noRot="1" noChangeAspect="1" noMove="1" noResize="1" noEditPoints="1" noAdjustHandles="1" noChangeArrowheads="1" noChangeShapeType="1" noTextEdit="1"/>
              </p:cNvSpPr>
              <p:nvPr/>
            </p:nvSpPr>
            <p:spPr>
              <a:xfrm>
                <a:off x="2273877" y="1956711"/>
                <a:ext cx="7829347" cy="61888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ovéPole 28">
                <a:extLst>
                  <a:ext uri="{FF2B5EF4-FFF2-40B4-BE49-F238E27FC236}">
                    <a16:creationId xmlns:a16="http://schemas.microsoft.com/office/drawing/2014/main" id="{A71FE778-F422-4EE3-AF7F-E52F8F0966BC}"/>
                  </a:ext>
                </a:extLst>
              </p:cNvPr>
              <p:cNvSpPr txBox="1"/>
              <p:nvPr/>
            </p:nvSpPr>
            <p:spPr>
              <a:xfrm>
                <a:off x="2273877" y="3822749"/>
                <a:ext cx="7829346" cy="618887"/>
              </a:xfrm>
              <a:prstGeom prst="rect">
                <a:avLst/>
              </a:prstGeom>
              <a:solidFill>
                <a:srgbClr val="FF0000"/>
              </a:solidFill>
            </p:spPr>
            <p:txBody>
              <a:bodyPr wrap="square">
                <a:spAutoFit/>
              </a:bodyPr>
              <a:lstStyle/>
              <a:p>
                <a:pPr/>
                <a14:m>
                  <m:oMathPara xmlns:m="http://schemas.openxmlformats.org/officeDocument/2006/math">
                    <m:oMathParaPr>
                      <m:jc m:val="left"/>
                    </m:oMathParaPr>
                    <m:oMath xmlns:m="http://schemas.openxmlformats.org/officeDocument/2006/math">
                      <m:sSup>
                        <m:sSupPr>
                          <m:ctrlPr>
                            <a:rPr lang="en-US" i="1" smtClean="0">
                              <a:solidFill>
                                <a:schemeClr val="bg1"/>
                              </a:solidFill>
                              <a:latin typeface="Cambria Math" panose="02040503050406030204" pitchFamily="18" charset="0"/>
                            </a:rPr>
                          </m:ctrlPr>
                        </m:sSupPr>
                        <m:e>
                          <m:r>
                            <a:rPr lang="en-US" i="1">
                              <a:solidFill>
                                <a:schemeClr val="bg1"/>
                              </a:solidFill>
                              <a:latin typeface="Cambria Math" panose="02040503050406030204" pitchFamily="18" charset="0"/>
                            </a:rPr>
                            <m:t>𝜑</m:t>
                          </m:r>
                        </m:e>
                        <m:sup>
                          <m:r>
                            <a:rPr lang="en-US" i="1">
                              <a:solidFill>
                                <a:schemeClr val="bg1"/>
                              </a:solidFill>
                              <a:latin typeface="Cambria Math" panose="02040503050406030204" pitchFamily="18" charset="0"/>
                            </a:rPr>
                            <m:t>𝑖𝑛</m:t>
                          </m:r>
                        </m:sup>
                      </m:sSup>
                      <m:r>
                        <a:rPr lang="en-US" i="0">
                          <a:solidFill>
                            <a:schemeClr val="bg1"/>
                          </a:solidFill>
                          <a:latin typeface="Cambria Math" panose="02040503050406030204" pitchFamily="18" charset="0"/>
                        </a:rPr>
                        <m:t>≡</m:t>
                      </m:r>
                      <m:sSup>
                        <m:sSupPr>
                          <m:ctrlPr>
                            <a:rPr lang="en-US" i="1">
                              <a:solidFill>
                                <a:schemeClr val="bg1"/>
                              </a:solidFill>
                              <a:latin typeface="Cambria Math" panose="02040503050406030204" pitchFamily="18" charset="0"/>
                            </a:rPr>
                          </m:ctrlPr>
                        </m:sSupPr>
                        <m:e>
                          <m:r>
                            <a:rPr lang="en-US" i="1">
                              <a:solidFill>
                                <a:schemeClr val="bg1"/>
                              </a:solidFill>
                              <a:latin typeface="Cambria Math" panose="02040503050406030204" pitchFamily="18" charset="0"/>
                            </a:rPr>
                            <m:t>𝑅</m:t>
                          </m:r>
                        </m:e>
                        <m:sup>
                          <m:sSup>
                            <m:sSupPr>
                              <m:ctrlPr>
                                <a:rPr lang="en-US" i="1">
                                  <a:solidFill>
                                    <a:schemeClr val="bg1"/>
                                  </a:solidFill>
                                  <a:latin typeface="Cambria Math" panose="02040503050406030204" pitchFamily="18" charset="0"/>
                                </a:rPr>
                              </m:ctrlPr>
                            </m:sSupPr>
                            <m:e>
                              <m:r>
                                <a:rPr lang="en-US" i="1">
                                  <a:solidFill>
                                    <a:schemeClr val="bg1"/>
                                  </a:solidFill>
                                  <a:latin typeface="Cambria Math" panose="02040503050406030204" pitchFamily="18" charset="0"/>
                                </a:rPr>
                                <m:t>𝑝</m:t>
                              </m:r>
                            </m:e>
                            <m:sup>
                              <m:r>
                                <a:rPr lang="en-US" i="1">
                                  <a:solidFill>
                                    <a:schemeClr val="bg1"/>
                                  </a:solidFill>
                                  <a:latin typeface="Cambria Math" panose="02040503050406030204" pitchFamily="18" charset="0"/>
                                </a:rPr>
                                <m:t>𝑖𝑛</m:t>
                              </m:r>
                            </m:sup>
                          </m:sSup>
                          <m:r>
                            <a:rPr lang="en-US" i="0">
                              <a:solidFill>
                                <a:schemeClr val="bg1"/>
                              </a:solidFill>
                              <a:latin typeface="Cambria Math" panose="02040503050406030204" pitchFamily="18" charset="0"/>
                            </a:rPr>
                            <m:t>−1</m:t>
                          </m:r>
                        </m:sup>
                      </m:sSup>
                      <m:d>
                        <m:dPr>
                          <m:begChr m:val="{"/>
                          <m:endChr m:val="}"/>
                          <m:ctrlPr>
                            <a:rPr lang="en-US" i="1">
                              <a:solidFill>
                                <a:schemeClr val="bg1"/>
                              </a:solidFill>
                              <a:latin typeface="Cambria Math" panose="02040503050406030204" pitchFamily="18" charset="0"/>
                            </a:rPr>
                          </m:ctrlPr>
                        </m:dPr>
                        <m:e>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𝐶</m:t>
                              </m:r>
                            </m:e>
                            <m:sub>
                              <m:r>
                                <a:rPr lang="en-US" i="0">
                                  <a:solidFill>
                                    <a:schemeClr val="bg1"/>
                                  </a:solidFill>
                                  <a:latin typeface="Cambria Math" panose="02040503050406030204" pitchFamily="18" charset="0"/>
                                </a:rPr>
                                <m:t>1</m:t>
                              </m:r>
                            </m:sub>
                          </m:sSub>
                          <m:func>
                            <m:funcPr>
                              <m:ctrlPr>
                                <a:rPr lang="en-US" i="1">
                                  <a:solidFill>
                                    <a:schemeClr val="bg1"/>
                                  </a:solidFill>
                                  <a:latin typeface="Cambria Math" panose="02040503050406030204" pitchFamily="18" charset="0"/>
                                </a:rPr>
                              </m:ctrlPr>
                            </m:funcPr>
                            <m:fName>
                              <m:r>
                                <m:rPr>
                                  <m:sty m:val="p"/>
                                </m:rPr>
                                <a:rPr lang="en-US" i="0">
                                  <a:solidFill>
                                    <a:schemeClr val="bg1"/>
                                  </a:solidFill>
                                  <a:latin typeface="Cambria Math" panose="02040503050406030204" pitchFamily="18" charset="0"/>
                                </a:rPr>
                                <m:t>cos</m:t>
                              </m:r>
                            </m:fName>
                            <m:e>
                              <m:d>
                                <m:dPr>
                                  <m:ctrlPr>
                                    <a:rPr lang="en-US" i="1">
                                      <a:solidFill>
                                        <a:schemeClr val="bg1"/>
                                      </a:solidFill>
                                      <a:latin typeface="Cambria Math" panose="02040503050406030204" pitchFamily="18" charset="0"/>
                                    </a:rPr>
                                  </m:ctrlPr>
                                </m:dPr>
                                <m:e>
                                  <m:sSup>
                                    <m:sSupPr>
                                      <m:ctrlPr>
                                        <a:rPr lang="en-US" i="1">
                                          <a:solidFill>
                                            <a:schemeClr val="bg1"/>
                                          </a:solidFill>
                                          <a:latin typeface="Cambria Math" panose="02040503050406030204" pitchFamily="18" charset="0"/>
                                        </a:rPr>
                                      </m:ctrlPr>
                                    </m:sSupPr>
                                    <m:e>
                                      <m:r>
                                        <a:rPr lang="en-US" i="1">
                                          <a:solidFill>
                                            <a:schemeClr val="bg1"/>
                                          </a:solidFill>
                                          <a:latin typeface="Cambria Math" panose="02040503050406030204" pitchFamily="18" charset="0"/>
                                        </a:rPr>
                                        <m:t>𝑝</m:t>
                                      </m:r>
                                    </m:e>
                                    <m:sup>
                                      <m:r>
                                        <a:rPr lang="en-US" i="1">
                                          <a:solidFill>
                                            <a:schemeClr val="bg1"/>
                                          </a:solidFill>
                                          <a:latin typeface="Cambria Math" panose="02040503050406030204" pitchFamily="18" charset="0"/>
                                        </a:rPr>
                                        <m:t>𝑖𝑛</m:t>
                                      </m:r>
                                    </m:sup>
                                  </m:sSup>
                                  <m:r>
                                    <a:rPr lang="en-US" i="0">
                                      <a:solidFill>
                                        <a:schemeClr val="bg1"/>
                                      </a:solidFill>
                                      <a:latin typeface="Cambria Math" panose="02040503050406030204" pitchFamily="18" charset="0"/>
                                    </a:rPr>
                                    <m:t>−1</m:t>
                                  </m:r>
                                </m:e>
                              </m:d>
                              <m:r>
                                <a:rPr lang="en-US" i="1">
                                  <a:solidFill>
                                    <a:schemeClr val="bg1"/>
                                  </a:solidFill>
                                  <a:latin typeface="Cambria Math" panose="02040503050406030204" pitchFamily="18" charset="0"/>
                                </a:rPr>
                                <m:t>𝜃</m:t>
                              </m:r>
                            </m:e>
                          </m:func>
                          <m:r>
                            <a:rPr lang="en-US" i="0">
                              <a:solidFill>
                                <a:schemeClr val="bg1"/>
                              </a:solidFill>
                              <a:latin typeface="Cambria Math" panose="02040503050406030204" pitchFamily="18" charset="0"/>
                            </a:rPr>
                            <m:t>+</m:t>
                          </m:r>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𝐷</m:t>
                              </m:r>
                            </m:e>
                            <m:sub>
                              <m:r>
                                <a:rPr lang="en-US" i="0">
                                  <a:solidFill>
                                    <a:schemeClr val="bg1"/>
                                  </a:solidFill>
                                  <a:latin typeface="Cambria Math" panose="02040503050406030204" pitchFamily="18" charset="0"/>
                                </a:rPr>
                                <m:t>1</m:t>
                              </m:r>
                            </m:sub>
                          </m:sSub>
                          <m:func>
                            <m:funcPr>
                              <m:ctrlPr>
                                <a:rPr lang="en-US" i="1">
                                  <a:solidFill>
                                    <a:schemeClr val="bg1"/>
                                  </a:solidFill>
                                  <a:latin typeface="Cambria Math" panose="02040503050406030204" pitchFamily="18" charset="0"/>
                                </a:rPr>
                              </m:ctrlPr>
                            </m:funcPr>
                            <m:fName>
                              <m:r>
                                <m:rPr>
                                  <m:sty m:val="p"/>
                                </m:rPr>
                                <a:rPr lang="en-US" i="0">
                                  <a:solidFill>
                                    <a:schemeClr val="bg1"/>
                                  </a:solidFill>
                                  <a:latin typeface="Cambria Math" panose="02040503050406030204" pitchFamily="18" charset="0"/>
                                </a:rPr>
                                <m:t>sin</m:t>
                              </m:r>
                            </m:fName>
                            <m:e>
                              <m:d>
                                <m:dPr>
                                  <m:ctrlPr>
                                    <a:rPr lang="en-US" i="1">
                                      <a:solidFill>
                                        <a:schemeClr val="bg1"/>
                                      </a:solidFill>
                                      <a:latin typeface="Cambria Math" panose="02040503050406030204" pitchFamily="18" charset="0"/>
                                    </a:rPr>
                                  </m:ctrlPr>
                                </m:dPr>
                                <m:e>
                                  <m:sSup>
                                    <m:sSupPr>
                                      <m:ctrlPr>
                                        <a:rPr lang="en-US" i="1">
                                          <a:solidFill>
                                            <a:schemeClr val="bg1"/>
                                          </a:solidFill>
                                          <a:latin typeface="Cambria Math" panose="02040503050406030204" pitchFamily="18" charset="0"/>
                                        </a:rPr>
                                      </m:ctrlPr>
                                    </m:sSupPr>
                                    <m:e>
                                      <m:r>
                                        <a:rPr lang="en-US" i="1">
                                          <a:solidFill>
                                            <a:schemeClr val="bg1"/>
                                          </a:solidFill>
                                          <a:latin typeface="Cambria Math" panose="02040503050406030204" pitchFamily="18" charset="0"/>
                                        </a:rPr>
                                        <m:t>𝑝</m:t>
                                      </m:r>
                                    </m:e>
                                    <m:sup>
                                      <m:r>
                                        <a:rPr lang="en-US" i="1">
                                          <a:solidFill>
                                            <a:schemeClr val="bg1"/>
                                          </a:solidFill>
                                          <a:latin typeface="Cambria Math" panose="02040503050406030204" pitchFamily="18" charset="0"/>
                                        </a:rPr>
                                        <m:t>𝑖𝑛</m:t>
                                      </m:r>
                                    </m:sup>
                                  </m:sSup>
                                  <m:r>
                                    <a:rPr lang="en-US" i="0">
                                      <a:solidFill>
                                        <a:schemeClr val="bg1"/>
                                      </a:solidFill>
                                      <a:latin typeface="Cambria Math" panose="02040503050406030204" pitchFamily="18" charset="0"/>
                                    </a:rPr>
                                    <m:t>−1</m:t>
                                  </m:r>
                                </m:e>
                              </m:d>
                              <m:r>
                                <a:rPr lang="en-US" i="1">
                                  <a:solidFill>
                                    <a:schemeClr val="bg1"/>
                                  </a:solidFill>
                                  <a:latin typeface="Cambria Math" panose="02040503050406030204" pitchFamily="18" charset="0"/>
                                </a:rPr>
                                <m:t>𝜃</m:t>
                              </m:r>
                            </m:e>
                          </m:func>
                        </m:e>
                      </m:d>
                      <m:r>
                        <a:rPr lang="en-US" i="0">
                          <a:solidFill>
                            <a:schemeClr val="bg1"/>
                          </a:solidFill>
                          <a:latin typeface="Cambria Math" panose="02040503050406030204" pitchFamily="18" charset="0"/>
                        </a:rPr>
                        <m:t>−</m:t>
                      </m:r>
                      <m:f>
                        <m:fPr>
                          <m:ctrlPr>
                            <a:rPr lang="en-US" i="1">
                              <a:solidFill>
                                <a:schemeClr val="bg1"/>
                              </a:solidFill>
                              <a:latin typeface="Cambria Math" panose="02040503050406030204" pitchFamily="18" charset="0"/>
                            </a:rPr>
                          </m:ctrlPr>
                        </m:fPr>
                        <m:num>
                          <m:r>
                            <a:rPr lang="en-US" i="1">
                              <a:solidFill>
                                <a:schemeClr val="bg1"/>
                              </a:solidFill>
                              <a:latin typeface="Cambria Math" panose="02040503050406030204" pitchFamily="18" charset="0"/>
                            </a:rPr>
                            <m:t>𝑓</m:t>
                          </m:r>
                        </m:num>
                        <m:den>
                          <m:r>
                            <a:rPr lang="en-US" i="1">
                              <a:solidFill>
                                <a:schemeClr val="bg1"/>
                              </a:solidFill>
                              <a:latin typeface="Cambria Math" panose="02040503050406030204" pitchFamily="18" charset="0"/>
                            </a:rPr>
                            <m:t>𝑎</m:t>
                          </m:r>
                          <m:r>
                            <a:rPr lang="en-US" i="1">
                              <a:solidFill>
                                <a:schemeClr val="bg1"/>
                              </a:solidFill>
                              <a:latin typeface="Cambria Math" panose="02040503050406030204" pitchFamily="18" charset="0"/>
                            </a:rPr>
                            <m:t>𝜖𝛿</m:t>
                          </m:r>
                        </m:den>
                      </m:f>
                      <m:r>
                        <m:rPr>
                          <m:sty m:val="p"/>
                        </m:rPr>
                        <a:rPr lang="en-US" i="0">
                          <a:solidFill>
                            <a:schemeClr val="bg1"/>
                          </a:solidFill>
                          <a:latin typeface="Cambria Math" panose="02040503050406030204" pitchFamily="18" charset="0"/>
                        </a:rPr>
                        <m:t>∇</m:t>
                      </m:r>
                      <m:r>
                        <a:rPr lang="en-US" i="0">
                          <a:solidFill>
                            <a:schemeClr val="bg1"/>
                          </a:solidFill>
                          <a:latin typeface="Cambria Math" panose="02040503050406030204" pitchFamily="18" charset="0"/>
                        </a:rPr>
                        <m:t>⋅</m:t>
                      </m:r>
                      <m:sSub>
                        <m:sSubPr>
                          <m:ctrlPr>
                            <a:rPr lang="en-US" i="1">
                              <a:solidFill>
                                <a:schemeClr val="bg1"/>
                              </a:solidFill>
                              <a:latin typeface="Cambria Math" panose="02040503050406030204" pitchFamily="18" charset="0"/>
                            </a:rPr>
                          </m:ctrlPr>
                        </m:sSubPr>
                        <m:e>
                          <m:r>
                            <a:rPr lang="en-US" b="1" i="1">
                              <a:solidFill>
                                <a:schemeClr val="bg1"/>
                              </a:solidFill>
                              <a:latin typeface="Cambria Math" panose="02040503050406030204" pitchFamily="18" charset="0"/>
                            </a:rPr>
                            <m:t>𝑼</m:t>
                          </m:r>
                        </m:e>
                        <m:sub>
                          <m:r>
                            <a:rPr lang="en-US" b="0" i="0">
                              <a:solidFill>
                                <a:schemeClr val="bg1"/>
                              </a:solidFill>
                              <a:latin typeface="Cambria Math" panose="02040503050406030204" pitchFamily="18" charset="0"/>
                            </a:rPr>
                            <m:t>0</m:t>
                          </m:r>
                        </m:sub>
                      </m:sSub>
                      <m:d>
                        <m:dPr>
                          <m:ctrlPr>
                            <a:rPr lang="en-US" b="0" i="1">
                              <a:solidFill>
                                <a:schemeClr val="bg1"/>
                              </a:solidFill>
                              <a:latin typeface="Cambria Math" panose="02040503050406030204" pitchFamily="18" charset="0"/>
                            </a:rPr>
                          </m:ctrlPr>
                        </m:dPr>
                        <m:e>
                          <m:r>
                            <a:rPr lang="en-US" b="0" i="1">
                              <a:solidFill>
                                <a:schemeClr val="bg1"/>
                              </a:solidFill>
                              <a:latin typeface="Cambria Math" panose="02040503050406030204" pitchFamily="18" charset="0"/>
                            </a:rPr>
                            <m:t>𝑅</m:t>
                          </m:r>
                          <m:r>
                            <a:rPr lang="en-US" b="0" i="0">
                              <a:solidFill>
                                <a:schemeClr val="bg1"/>
                              </a:solidFill>
                              <a:latin typeface="Cambria Math" panose="02040503050406030204" pitchFamily="18" charset="0"/>
                            </a:rPr>
                            <m:t>,</m:t>
                          </m:r>
                          <m:r>
                            <a:rPr lang="en-US" b="0" i="1">
                              <a:solidFill>
                                <a:schemeClr val="bg1"/>
                              </a:solidFill>
                              <a:latin typeface="Cambria Math" panose="02040503050406030204" pitchFamily="18" charset="0"/>
                            </a:rPr>
                            <m:t>𝜃</m:t>
                          </m:r>
                        </m:e>
                      </m:d>
                    </m:oMath>
                  </m:oMathPara>
                </a14:m>
                <a:endParaRPr lang="en-US" dirty="0">
                  <a:solidFill>
                    <a:schemeClr val="bg1"/>
                  </a:solidFill>
                </a:endParaRPr>
              </a:p>
            </p:txBody>
          </p:sp>
        </mc:Choice>
        <mc:Fallback xmlns="">
          <p:sp>
            <p:nvSpPr>
              <p:cNvPr id="29" name="TextovéPole 28">
                <a:extLst>
                  <a:ext uri="{FF2B5EF4-FFF2-40B4-BE49-F238E27FC236}">
                    <a16:creationId xmlns:a16="http://schemas.microsoft.com/office/drawing/2014/main" id="{A71FE778-F422-4EE3-AF7F-E52F8F0966BC}"/>
                  </a:ext>
                </a:extLst>
              </p:cNvPr>
              <p:cNvSpPr txBox="1">
                <a:spLocks noRot="1" noChangeAspect="1" noMove="1" noResize="1" noEditPoints="1" noAdjustHandles="1" noChangeArrowheads="1" noChangeShapeType="1" noTextEdit="1"/>
              </p:cNvSpPr>
              <p:nvPr/>
            </p:nvSpPr>
            <p:spPr>
              <a:xfrm>
                <a:off x="2273877" y="3822749"/>
                <a:ext cx="7829346" cy="618887"/>
              </a:xfrm>
              <a:prstGeom prst="rect">
                <a:avLst/>
              </a:prstGeom>
              <a:blipFill>
                <a:blip r:embed="rId5"/>
                <a:stretch>
                  <a:fillRect/>
                </a:stretch>
              </a:blipFill>
            </p:spPr>
            <p:txBody>
              <a:bodyPr/>
              <a:lstStyle/>
              <a:p>
                <a:r>
                  <a:rPr lang="en-US">
                    <a:noFill/>
                  </a:rPr>
                  <a:t> </a:t>
                </a:r>
              </a:p>
            </p:txBody>
          </p:sp>
        </mc:Fallback>
      </mc:AlternateContent>
      <p:cxnSp>
        <p:nvCxnSpPr>
          <p:cNvPr id="30" name="Spojnice: zakřivená 29">
            <a:extLst>
              <a:ext uri="{FF2B5EF4-FFF2-40B4-BE49-F238E27FC236}">
                <a16:creationId xmlns:a16="http://schemas.microsoft.com/office/drawing/2014/main" id="{92724EE1-6D18-45C1-B065-EC6116482E49}"/>
              </a:ext>
            </a:extLst>
          </p:cNvPr>
          <p:cNvCxnSpPr>
            <a:cxnSpLocks/>
          </p:cNvCxnSpPr>
          <p:nvPr/>
        </p:nvCxnSpPr>
        <p:spPr>
          <a:xfrm rot="16200000" flipH="1">
            <a:off x="3004281" y="3332192"/>
            <a:ext cx="436720" cy="349283"/>
          </a:xfrm>
          <a:prstGeom prst="curvedConnector3">
            <a:avLst>
              <a:gd name="adj1" fmla="val 50000"/>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TextovéPole 30">
            <a:extLst>
              <a:ext uri="{FF2B5EF4-FFF2-40B4-BE49-F238E27FC236}">
                <a16:creationId xmlns:a16="http://schemas.microsoft.com/office/drawing/2014/main" id="{E1DA9C7E-E4C9-4FE7-BF01-52A30E929748}"/>
              </a:ext>
            </a:extLst>
          </p:cNvPr>
          <p:cNvSpPr txBox="1"/>
          <p:nvPr/>
        </p:nvSpPr>
        <p:spPr>
          <a:xfrm>
            <a:off x="4216569" y="3080634"/>
            <a:ext cx="3107595" cy="369332"/>
          </a:xfrm>
          <a:prstGeom prst="rect">
            <a:avLst/>
          </a:prstGeom>
          <a:noFill/>
        </p:spPr>
        <p:txBody>
          <a:bodyPr wrap="square">
            <a:spAutoFit/>
          </a:bodyPr>
          <a:lstStyle/>
          <a:p>
            <a:pPr algn="r"/>
            <a:r>
              <a:rPr lang="en-US" dirty="0">
                <a:solidFill>
                  <a:srgbClr val="FF0000"/>
                </a:solidFill>
                <a:effectLst/>
              </a:rPr>
              <a:t>Unknown  complex coefficients </a:t>
            </a:r>
            <a:endParaRPr lang="en-US" dirty="0">
              <a:solidFill>
                <a:srgbClr val="FF0000"/>
              </a:solidFill>
            </a:endParaRPr>
          </a:p>
        </p:txBody>
      </p:sp>
      <p:cxnSp>
        <p:nvCxnSpPr>
          <p:cNvPr id="32" name="Spojnice: zakřivená 31">
            <a:extLst>
              <a:ext uri="{FF2B5EF4-FFF2-40B4-BE49-F238E27FC236}">
                <a16:creationId xmlns:a16="http://schemas.microsoft.com/office/drawing/2014/main" id="{CE990583-1F39-40C0-AF0B-8BD8F531364B}"/>
              </a:ext>
            </a:extLst>
          </p:cNvPr>
          <p:cNvCxnSpPr>
            <a:cxnSpLocks/>
          </p:cNvCxnSpPr>
          <p:nvPr/>
        </p:nvCxnSpPr>
        <p:spPr>
          <a:xfrm rot="16200000" flipV="1">
            <a:off x="4241633" y="2725616"/>
            <a:ext cx="391794" cy="286870"/>
          </a:xfrm>
          <a:prstGeom prst="curvedConnector3">
            <a:avLst>
              <a:gd name="adj1" fmla="val 50000"/>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pojnice: zakřivená 32">
            <a:extLst>
              <a:ext uri="{FF2B5EF4-FFF2-40B4-BE49-F238E27FC236}">
                <a16:creationId xmlns:a16="http://schemas.microsoft.com/office/drawing/2014/main" id="{69E9F91A-7BA2-405C-BC36-B8A988151DE2}"/>
              </a:ext>
            </a:extLst>
          </p:cNvPr>
          <p:cNvCxnSpPr>
            <a:cxnSpLocks/>
            <a:stCxn id="31" idx="1"/>
          </p:cNvCxnSpPr>
          <p:nvPr/>
        </p:nvCxnSpPr>
        <p:spPr>
          <a:xfrm rot="10800000" flipV="1">
            <a:off x="3846201" y="3265300"/>
            <a:ext cx="370368" cy="448426"/>
          </a:xfrm>
          <a:prstGeom prst="curvedConnector2">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pojnice: zakřivená 44">
            <a:extLst>
              <a:ext uri="{FF2B5EF4-FFF2-40B4-BE49-F238E27FC236}">
                <a16:creationId xmlns:a16="http://schemas.microsoft.com/office/drawing/2014/main" id="{83FDFA84-AA7F-4F15-BD98-B49F644BC5AB}"/>
              </a:ext>
            </a:extLst>
          </p:cNvPr>
          <p:cNvCxnSpPr>
            <a:cxnSpLocks/>
          </p:cNvCxnSpPr>
          <p:nvPr/>
        </p:nvCxnSpPr>
        <p:spPr>
          <a:xfrm rot="5400000" flipH="1" flipV="1">
            <a:off x="6048803" y="2720351"/>
            <a:ext cx="407480" cy="313086"/>
          </a:xfrm>
          <a:prstGeom prst="curvedConnector3">
            <a:avLst>
              <a:gd name="adj1" fmla="val 50000"/>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pojnice: zakřivená 48">
            <a:extLst>
              <a:ext uri="{FF2B5EF4-FFF2-40B4-BE49-F238E27FC236}">
                <a16:creationId xmlns:a16="http://schemas.microsoft.com/office/drawing/2014/main" id="{A85050EE-B5D2-4CBD-B335-40C62821E4CD}"/>
              </a:ext>
            </a:extLst>
          </p:cNvPr>
          <p:cNvCxnSpPr>
            <a:cxnSpLocks/>
          </p:cNvCxnSpPr>
          <p:nvPr/>
        </p:nvCxnSpPr>
        <p:spPr>
          <a:xfrm rot="16200000" flipH="1">
            <a:off x="5516317" y="3483844"/>
            <a:ext cx="281578" cy="213822"/>
          </a:xfrm>
          <a:prstGeom prst="curvedConnector3">
            <a:avLst>
              <a:gd name="adj1" fmla="val 50000"/>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5391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12C985A5-453D-42F6-BD75-7EAFD0A42938}"/>
              </a:ext>
            </a:extLst>
          </p:cNvPr>
          <p:cNvSpPr txBox="1"/>
          <p:nvPr/>
        </p:nvSpPr>
        <p:spPr>
          <a:xfrm>
            <a:off x="0" y="6485860"/>
            <a:ext cx="12192000" cy="369332"/>
          </a:xfrm>
          <a:prstGeom prst="rect">
            <a:avLst/>
          </a:prstGeom>
          <a:noFill/>
        </p:spPr>
        <p:txBody>
          <a:bodyPr wrap="square" rtlCol="0">
            <a:spAutoFit/>
          </a:bodyPr>
          <a:lstStyle/>
          <a:p>
            <a:pPr algn="ctr"/>
            <a:r>
              <a:rPr lang="en-US" dirty="0">
                <a:solidFill>
                  <a:schemeClr val="tx1">
                    <a:lumMod val="50000"/>
                    <a:lumOff val="50000"/>
                  </a:schemeClr>
                </a:solidFill>
                <a:latin typeface="Corbel" panose="020B0503020204020204" pitchFamily="34" charset="0"/>
              </a:rPr>
              <a:t>LUND UNIVERSITY</a:t>
            </a:r>
            <a:r>
              <a:rPr lang="cs-CZ" dirty="0">
                <a:solidFill>
                  <a:schemeClr val="tx1">
                    <a:lumMod val="50000"/>
                    <a:lumOff val="50000"/>
                  </a:schemeClr>
                </a:solidFill>
                <a:latin typeface="Corbel" panose="020B0503020204020204" pitchFamily="34" charset="0"/>
              </a:rPr>
              <a:t>, </a:t>
            </a:r>
            <a:r>
              <a:rPr lang="en-US" dirty="0">
                <a:solidFill>
                  <a:schemeClr val="tx1">
                    <a:lumMod val="50000"/>
                    <a:lumOff val="50000"/>
                  </a:schemeClr>
                </a:solidFill>
                <a:latin typeface="Corbel" panose="020B0503020204020204" pitchFamily="34" charset="0"/>
              </a:rPr>
              <a:t>Department of Mechanical Engineering Sciences</a:t>
            </a:r>
            <a:r>
              <a:rPr lang="cs-CZ" dirty="0">
                <a:solidFill>
                  <a:schemeClr val="tx1">
                    <a:lumMod val="50000"/>
                    <a:lumOff val="50000"/>
                  </a:schemeClr>
                </a:solidFill>
                <a:latin typeface="Corbel" panose="020B0503020204020204" pitchFamily="34" charset="0"/>
              </a:rPr>
              <a:t>, </a:t>
            </a:r>
            <a:r>
              <a:rPr lang="en-US" dirty="0">
                <a:solidFill>
                  <a:schemeClr val="tx1">
                    <a:lumMod val="50000"/>
                    <a:lumOff val="50000"/>
                  </a:schemeClr>
                </a:solidFill>
                <a:latin typeface="Corbel" panose="020B0503020204020204" pitchFamily="34" charset="0"/>
              </a:rPr>
              <a:t>September</a:t>
            </a:r>
            <a:r>
              <a:rPr lang="cs-CZ" dirty="0">
                <a:solidFill>
                  <a:schemeClr val="tx1">
                    <a:lumMod val="50000"/>
                    <a:lumOff val="50000"/>
                  </a:schemeClr>
                </a:solidFill>
                <a:latin typeface="Corbel" panose="020B0503020204020204" pitchFamily="34" charset="0"/>
              </a:rPr>
              <a:t> 2024</a:t>
            </a:r>
            <a:endParaRPr lang="en-US" dirty="0">
              <a:solidFill>
                <a:schemeClr val="tx1">
                  <a:lumMod val="50000"/>
                  <a:lumOff val="50000"/>
                </a:schemeClr>
              </a:solidFill>
              <a:latin typeface="Corbel" panose="020B0503020204020204" pitchFamily="34" charset="0"/>
            </a:endParaRPr>
          </a:p>
        </p:txBody>
      </p:sp>
      <p:pic>
        <p:nvPicPr>
          <p:cNvPr id="5" name="Picture 4">
            <a:extLst>
              <a:ext uri="{FF2B5EF4-FFF2-40B4-BE49-F238E27FC236}">
                <a16:creationId xmlns:a16="http://schemas.microsoft.com/office/drawing/2014/main" id="{33641377-FBF7-44D7-8F7C-E8F5F81E27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11008924" y="176186"/>
            <a:ext cx="922424" cy="9263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6A8C07B1-6C16-4D4C-A424-04644FD77A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260652" y="408882"/>
            <a:ext cx="1348477" cy="460959"/>
          </a:xfrm>
          <a:prstGeom prst="rect">
            <a:avLst/>
          </a:prstGeom>
          <a:noFill/>
          <a:ln w="9525">
            <a:noFill/>
            <a:miter lim="800000"/>
            <a:headEnd/>
            <a:tailEnd/>
          </a:ln>
        </p:spPr>
      </p:pic>
      <p:sp>
        <p:nvSpPr>
          <p:cNvPr id="13" name="TextovéPole 12">
            <a:extLst>
              <a:ext uri="{FF2B5EF4-FFF2-40B4-BE49-F238E27FC236}">
                <a16:creationId xmlns:a16="http://schemas.microsoft.com/office/drawing/2014/main" id="{2CD2C8EF-3B46-4C1F-B89D-B04AB5E726D0}"/>
              </a:ext>
            </a:extLst>
          </p:cNvPr>
          <p:cNvSpPr txBox="1"/>
          <p:nvPr/>
        </p:nvSpPr>
        <p:spPr>
          <a:xfrm>
            <a:off x="0" y="579316"/>
            <a:ext cx="12192000" cy="523220"/>
          </a:xfrm>
          <a:prstGeom prst="rect">
            <a:avLst/>
          </a:prstGeom>
          <a:noFill/>
        </p:spPr>
        <p:txBody>
          <a:bodyPr wrap="square">
            <a:spAutoFit/>
          </a:bodyPr>
          <a:lstStyle/>
          <a:p>
            <a:pPr algn="ctr"/>
            <a:r>
              <a:rPr lang="en-US" sz="2800" b="1" dirty="0">
                <a:latin typeface="Corbel" panose="020B0503020204020204" pitchFamily="34" charset="0"/>
              </a:rPr>
              <a:t>Problem formulation</a:t>
            </a:r>
          </a:p>
        </p:txBody>
      </p:sp>
      <p:pic>
        <p:nvPicPr>
          <p:cNvPr id="16" name="Obrázek 15">
            <a:extLst>
              <a:ext uri="{FF2B5EF4-FFF2-40B4-BE49-F238E27FC236}">
                <a16:creationId xmlns:a16="http://schemas.microsoft.com/office/drawing/2014/main" id="{DD1F4C62-90F1-42FB-9070-73E2F1F2B2B8}"/>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3342606" y="1364675"/>
            <a:ext cx="5506788" cy="3314370"/>
          </a:xfrm>
          <a:prstGeom prst="rect">
            <a:avLst/>
          </a:prstGeom>
        </p:spPr>
      </p:pic>
      <mc:AlternateContent xmlns:mc="http://schemas.openxmlformats.org/markup-compatibility/2006" xmlns:a14="http://schemas.microsoft.com/office/drawing/2010/main">
        <mc:Choice Requires="a14">
          <p:sp>
            <p:nvSpPr>
              <p:cNvPr id="18" name="TextovéPole 17">
                <a:extLst>
                  <a:ext uri="{FF2B5EF4-FFF2-40B4-BE49-F238E27FC236}">
                    <a16:creationId xmlns:a16="http://schemas.microsoft.com/office/drawing/2014/main" id="{69EA590E-B6AE-42C1-998B-82BD619A4A4A}"/>
                  </a:ext>
                </a:extLst>
              </p:cNvPr>
              <p:cNvSpPr txBox="1"/>
              <p:nvPr/>
            </p:nvSpPr>
            <p:spPr>
              <a:xfrm>
                <a:off x="3048000" y="4679045"/>
                <a:ext cx="6096000" cy="923330"/>
              </a:xfrm>
              <a:prstGeom prst="rect">
                <a:avLst/>
              </a:prstGeom>
              <a:noFill/>
            </p:spPr>
            <p:txBody>
              <a:bodyPr wrap="square">
                <a:spAutoFit/>
              </a:bodyPr>
              <a:lstStyle/>
              <a:p>
                <a:pPr algn="ctr"/>
                <a:r>
                  <a:rPr lang="en-US" dirty="0"/>
                  <a:t>The geometry of the crack with finite length </a:t>
                </a:r>
                <a14:m>
                  <m:oMath xmlns:m="http://schemas.openxmlformats.org/officeDocument/2006/math">
                    <m:r>
                      <a:rPr lang="en-US" i="1" dirty="0" smtClean="0">
                        <a:latin typeface="Cambria Math" panose="02040503050406030204" pitchFamily="18" charset="0"/>
                      </a:rPr>
                      <m:t>2</m:t>
                    </m:r>
                    <m:r>
                      <a:rPr lang="en-US" i="1" dirty="0" smtClean="0">
                        <a:latin typeface="Cambria Math" panose="02040503050406030204" pitchFamily="18" charset="0"/>
                      </a:rPr>
                      <m:t>𝐿</m:t>
                    </m:r>
                  </m:oMath>
                </a14:m>
                <a:r>
                  <a:rPr lang="en-US" dirty="0"/>
                  <a:t> and the process zones with dimension </a:t>
                </a:r>
                <a14:m>
                  <m:oMath xmlns:m="http://schemas.openxmlformats.org/officeDocument/2006/math">
                    <m:r>
                      <a:rPr lang="en-US" i="1" dirty="0" smtClean="0">
                        <a:latin typeface="Cambria Math" panose="02040503050406030204" pitchFamily="18" charset="0"/>
                      </a:rPr>
                      <m:t>𝑙</m:t>
                    </m:r>
                    <m:r>
                      <a:rPr lang="en-US" i="1" dirty="0" smtClean="0">
                        <a:latin typeface="Cambria Math" panose="02040503050406030204" pitchFamily="18" charset="0"/>
                      </a:rPr>
                      <m:t>≪</m:t>
                    </m:r>
                    <m:r>
                      <a:rPr lang="en-US" i="1" dirty="0" smtClean="0">
                        <a:latin typeface="Cambria Math" panose="02040503050406030204" pitchFamily="18" charset="0"/>
                      </a:rPr>
                      <m:t>𝐿</m:t>
                    </m:r>
                  </m:oMath>
                </a14:m>
                <a:r>
                  <a:rPr lang="en-US" dirty="0"/>
                  <a:t> in the flexoelectric material under mode I or II loadings</a:t>
                </a:r>
                <a:r>
                  <a:rPr lang="cs-CZ" dirty="0"/>
                  <a:t>.</a:t>
                </a:r>
                <a:endParaRPr lang="en-US" dirty="0"/>
              </a:p>
            </p:txBody>
          </p:sp>
        </mc:Choice>
        <mc:Fallback xmlns="">
          <p:sp>
            <p:nvSpPr>
              <p:cNvPr id="18" name="TextovéPole 17">
                <a:extLst>
                  <a:ext uri="{FF2B5EF4-FFF2-40B4-BE49-F238E27FC236}">
                    <a16:creationId xmlns:a16="http://schemas.microsoft.com/office/drawing/2014/main" id="{69EA590E-B6AE-42C1-998B-82BD619A4A4A}"/>
                  </a:ext>
                </a:extLst>
              </p:cNvPr>
              <p:cNvSpPr txBox="1">
                <a:spLocks noRot="1" noChangeAspect="1" noMove="1" noResize="1" noEditPoints="1" noAdjustHandles="1" noChangeArrowheads="1" noChangeShapeType="1" noTextEdit="1"/>
              </p:cNvSpPr>
              <p:nvPr/>
            </p:nvSpPr>
            <p:spPr>
              <a:xfrm>
                <a:off x="3048000" y="4679045"/>
                <a:ext cx="6096000" cy="923330"/>
              </a:xfrm>
              <a:prstGeom prst="rect">
                <a:avLst/>
              </a:prstGeom>
              <a:blipFill>
                <a:blip r:embed="rId6"/>
                <a:stretch>
                  <a:fillRect l="-800" t="-3974" r="-1600" b="-9934"/>
                </a:stretch>
              </a:blipFill>
            </p:spPr>
            <p:txBody>
              <a:bodyPr/>
              <a:lstStyle/>
              <a:p>
                <a:r>
                  <a:rPr lang="en-US">
                    <a:noFill/>
                  </a:rPr>
                  <a:t> </a:t>
                </a:r>
              </a:p>
            </p:txBody>
          </p:sp>
        </mc:Fallback>
      </mc:AlternateContent>
      <p:cxnSp>
        <p:nvCxnSpPr>
          <p:cNvPr id="19" name="Spojnice: zakřivená 18">
            <a:extLst>
              <a:ext uri="{FF2B5EF4-FFF2-40B4-BE49-F238E27FC236}">
                <a16:creationId xmlns:a16="http://schemas.microsoft.com/office/drawing/2014/main" id="{C18C807C-AC57-4B60-B141-89220673DD90}"/>
              </a:ext>
            </a:extLst>
          </p:cNvPr>
          <p:cNvCxnSpPr>
            <a:cxnSpLocks/>
            <a:stCxn id="20" idx="1"/>
          </p:cNvCxnSpPr>
          <p:nvPr/>
        </p:nvCxnSpPr>
        <p:spPr>
          <a:xfrm rot="10800000">
            <a:off x="7916091" y="3386629"/>
            <a:ext cx="655000" cy="836007"/>
          </a:xfrm>
          <a:prstGeom prst="curvedConnector2">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20" name="TextovéPole 19">
            <a:extLst>
              <a:ext uri="{FF2B5EF4-FFF2-40B4-BE49-F238E27FC236}">
                <a16:creationId xmlns:a16="http://schemas.microsoft.com/office/drawing/2014/main" id="{E39B7C44-6183-4704-AB1C-89C7CB3B2C52}"/>
              </a:ext>
            </a:extLst>
          </p:cNvPr>
          <p:cNvSpPr txBox="1"/>
          <p:nvPr/>
        </p:nvSpPr>
        <p:spPr>
          <a:xfrm>
            <a:off x="8571091" y="3899469"/>
            <a:ext cx="1940526" cy="646331"/>
          </a:xfrm>
          <a:prstGeom prst="rect">
            <a:avLst/>
          </a:prstGeom>
          <a:noFill/>
        </p:spPr>
        <p:txBody>
          <a:bodyPr wrap="square" rtlCol="0">
            <a:spAutoFit/>
          </a:bodyPr>
          <a:lstStyle/>
          <a:p>
            <a:r>
              <a:rPr lang="en-GB" sz="1800" dirty="0">
                <a:solidFill>
                  <a:srgbClr val="FF0000"/>
                </a:solidFill>
                <a:latin typeface="Corbel" panose="020B0503020204020204" pitchFamily="34" charset="0"/>
              </a:rPr>
              <a:t>Process zone with cusp-like crack tip</a:t>
            </a:r>
          </a:p>
        </p:txBody>
      </p:sp>
      <p:cxnSp>
        <p:nvCxnSpPr>
          <p:cNvPr id="34" name="Spojnice: zakřivená 33">
            <a:extLst>
              <a:ext uri="{FF2B5EF4-FFF2-40B4-BE49-F238E27FC236}">
                <a16:creationId xmlns:a16="http://schemas.microsoft.com/office/drawing/2014/main" id="{C45B202E-8FC4-47D3-A4CD-E04D68B69269}"/>
              </a:ext>
            </a:extLst>
          </p:cNvPr>
          <p:cNvCxnSpPr>
            <a:cxnSpLocks/>
            <a:stCxn id="35" idx="3"/>
          </p:cNvCxnSpPr>
          <p:nvPr/>
        </p:nvCxnSpPr>
        <p:spPr>
          <a:xfrm>
            <a:off x="3342606" y="1897890"/>
            <a:ext cx="1934788" cy="255740"/>
          </a:xfrm>
          <a:prstGeom prst="curvedConnector3">
            <a:avLst>
              <a:gd name="adj1" fmla="val 50000"/>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35" name="TextovéPole 34">
            <a:extLst>
              <a:ext uri="{FF2B5EF4-FFF2-40B4-BE49-F238E27FC236}">
                <a16:creationId xmlns:a16="http://schemas.microsoft.com/office/drawing/2014/main" id="{7C712978-F4C6-4D02-82AC-D44A6C45F001}"/>
              </a:ext>
            </a:extLst>
          </p:cNvPr>
          <p:cNvSpPr txBox="1"/>
          <p:nvPr/>
        </p:nvSpPr>
        <p:spPr>
          <a:xfrm>
            <a:off x="896984" y="1574724"/>
            <a:ext cx="2445622" cy="646331"/>
          </a:xfrm>
          <a:prstGeom prst="rect">
            <a:avLst/>
          </a:prstGeom>
          <a:noFill/>
        </p:spPr>
        <p:txBody>
          <a:bodyPr wrap="square" rtlCol="0">
            <a:spAutoFit/>
          </a:bodyPr>
          <a:lstStyle/>
          <a:p>
            <a:pPr algn="r"/>
            <a:r>
              <a:rPr lang="en-GB" sz="1800" dirty="0">
                <a:solidFill>
                  <a:srgbClr val="FF0000"/>
                </a:solidFill>
                <a:latin typeface="Corbel" panose="020B0503020204020204" pitchFamily="34" charset="0"/>
              </a:rPr>
              <a:t>Material characteristics,</a:t>
            </a:r>
          </a:p>
          <a:p>
            <a:pPr algn="r"/>
            <a:r>
              <a:rPr lang="en-GB" sz="1800" dirty="0">
                <a:solidFill>
                  <a:srgbClr val="FF0000"/>
                </a:solidFill>
                <a:latin typeface="Corbel" panose="020B0503020204020204" pitchFamily="34" charset="0"/>
              </a:rPr>
              <a:t>isotropic dielectric solid</a:t>
            </a:r>
          </a:p>
        </p:txBody>
      </p:sp>
    </p:spTree>
    <p:extLst>
      <p:ext uri="{BB962C8B-B14F-4D97-AF65-F5344CB8AC3E}">
        <p14:creationId xmlns:p14="http://schemas.microsoft.com/office/powerpoint/2010/main" val="1789837068"/>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11499</TotalTime>
  <Words>3451</Words>
  <Application>Microsoft Office PowerPoint</Application>
  <PresentationFormat>Widescreen</PresentationFormat>
  <Paragraphs>269</Paragraphs>
  <Slides>28</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Calibri Light</vt:lpstr>
      <vt:lpstr>Cambria</vt:lpstr>
      <vt:lpstr>Cambria Math</vt:lpstr>
      <vt:lpstr>Corbel</vt:lpstr>
      <vt:lpstr>Motiv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Profant Tomáš (16217)</dc:creator>
  <cp:lastModifiedBy>Profant Tomáš (16217)</cp:lastModifiedBy>
  <cp:revision>109</cp:revision>
  <dcterms:created xsi:type="dcterms:W3CDTF">2024-08-27T15:32:12Z</dcterms:created>
  <dcterms:modified xsi:type="dcterms:W3CDTF">2024-09-07T15:53:21Z</dcterms:modified>
</cp:coreProperties>
</file>