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92" r:id="rId4"/>
    <p:sldId id="293" r:id="rId5"/>
    <p:sldId id="291" r:id="rId6"/>
    <p:sldId id="294" r:id="rId7"/>
    <p:sldId id="283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270" r:id="rId1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43B12C"/>
    <a:srgbClr val="00AC4E"/>
    <a:srgbClr val="00863D"/>
    <a:srgbClr val="59A832"/>
    <a:srgbClr val="237FAD"/>
    <a:srgbClr val="1F7099"/>
    <a:srgbClr val="2585B5"/>
    <a:srgbClr val="00D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4" autoAdjust="0"/>
    <p:restoredTop sz="94663" autoAdjust="0"/>
  </p:normalViewPr>
  <p:slideViewPr>
    <p:cSldViewPr>
      <p:cViewPr varScale="1">
        <p:scale>
          <a:sx n="126" d="100"/>
          <a:sy n="126" d="100"/>
        </p:scale>
        <p:origin x="102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9D8D8-8180-4A8F-AF96-EBF13C3BA9E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E18B9-8796-417B-98B0-42755828F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1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E18B9-8796-417B-98B0-42755828FC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B1788-3C90-47F2-95A1-3BD3A5C314EF}" type="datetime1">
              <a:rPr lang="cs-CZ" smtClean="0"/>
              <a:pPr>
                <a:defRPr/>
              </a:pPr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CCTF: 5thIJFatigue &amp; FFEMS Joint Workshop, Characterisation of Crack Tip Fields, Heidelberg April 08–10, 2019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24BD0-8121-47BB-A21C-C7EA902492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296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B385A-1D4E-46F3-9494-CB7D0290E76D}" type="datetime1">
              <a:rPr lang="cs-CZ" smtClean="0"/>
              <a:pPr>
                <a:defRPr/>
              </a:pPr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CCTF: 5thIJFatigue &amp; FFEMS Joint Workshop, Characterisation of Crack Tip Fields, Heidelberg April 08–10, 2019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D5AA5-37DF-4A2B-BA54-85A4C2F14A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35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5E199-DDB1-4758-9B74-59416CD74F3A}" type="datetime1">
              <a:rPr lang="cs-CZ" smtClean="0"/>
              <a:pPr>
                <a:defRPr/>
              </a:pPr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CCTF: 5thIJFatigue &amp; FFEMS Joint Workshop, Characterisation of Crack Tip Fields, Heidelberg April 08–10, 2019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742-689A-430D-A468-5F64F6E71F9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281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CCE39-C01D-441A-B2BC-E0CC0634F7F4}" type="datetime1">
              <a:rPr lang="cs-CZ" smtClean="0"/>
              <a:pPr>
                <a:defRPr/>
              </a:pPr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CCTF: 5thIJFatigue &amp; FFEMS Joint Workshop, Characterisation of Crack Tip Fields, Heidelberg April 08–10, 2019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11280-A158-4096-BA46-4A4B46907E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369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93BA4-7371-4568-9C22-766A85D7D85A}" type="datetime1">
              <a:rPr lang="cs-CZ" smtClean="0"/>
              <a:pPr>
                <a:defRPr/>
              </a:pPr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CCTF: 5thIJFatigue &amp; FFEMS Joint Workshop, Characterisation of Crack Tip Fields, Heidelberg April 08–10, 2019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8BF9B-BA8B-445E-B16D-32BD0A1D35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601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B97B-1AFB-4B05-ACBF-6C960AC2CF32}" type="datetime1">
              <a:rPr lang="cs-CZ" smtClean="0"/>
              <a:pPr>
                <a:defRPr/>
              </a:pPr>
              <a:t>08.11.2022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CCTF: 5thIJFatigue &amp; FFEMS Joint Workshop, Characterisation of Crack Tip Fields, Heidelberg April 08–10, 2019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2FEAF-EF45-4059-BBD4-DD8B14AD8D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054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E474-A563-4304-8914-2E73DBEEB16B}" type="datetime1">
              <a:rPr lang="cs-CZ" smtClean="0"/>
              <a:pPr>
                <a:defRPr/>
              </a:pPr>
              <a:t>08.11.2022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CCTF: 5thIJFatigue &amp; FFEMS Joint Workshop, Characterisation of Crack Tip Fields, Heidelberg April 08–10, 2019</a:t>
            </a: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B8F99-9655-4B7C-8B98-8B2A69EBAF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010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CF5C7-B0C5-425B-93C6-06069B666657}" type="datetime1">
              <a:rPr lang="cs-CZ" smtClean="0"/>
              <a:pPr>
                <a:defRPr/>
              </a:pPr>
              <a:t>08.11.2022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CCTF: 5thIJFatigue &amp; FFEMS Joint Workshop, Characterisation of Crack Tip Fields, Heidelberg April 08–10, 2019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D42C8-6191-4442-9288-346603AF38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644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39469-42C0-4F55-B7D6-E97961A55223}" type="datetime1">
              <a:rPr lang="cs-CZ" smtClean="0"/>
              <a:pPr>
                <a:defRPr/>
              </a:pPr>
              <a:t>08.11.2022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CCTF: 5thIJFatigue &amp; FFEMS Joint Workshop, Characterisation of Crack Tip Fields, Heidelberg April 08–10, 2019</a:t>
            </a: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0799-E2BD-41FA-B32A-93113682B0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437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38B2-00E9-41B2-B7DC-DE9686675388}" type="datetime1">
              <a:rPr lang="cs-CZ" smtClean="0"/>
              <a:pPr>
                <a:defRPr/>
              </a:pPr>
              <a:t>08.11.2022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CCTF: 5thIJFatigue &amp; FFEMS Joint Workshop, Characterisation of Crack Tip Fields, Heidelberg April 08–10, 2019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8C965-706B-4E7B-A971-A44D3B5931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243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7F467-E6F5-4F31-AB19-2DDC4232A2EA}" type="datetime1">
              <a:rPr lang="cs-CZ" smtClean="0"/>
              <a:pPr>
                <a:defRPr/>
              </a:pPr>
              <a:t>08.11.2022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CCTF: 5thIJFatigue &amp; FFEMS Joint Workshop, Characterisation of Crack Tip Fields, Heidelberg April 08–10, 2019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014B2-2790-4ED9-9707-79205140FE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326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C166A2-2348-47D5-B51F-CEB6DAB7FD11}" type="datetime1">
              <a:rPr lang="cs-CZ" smtClean="0"/>
              <a:pPr>
                <a:defRPr/>
              </a:pPr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CCTF: 5thIJFatigue &amp; FFEMS Joint Workshop, Characterisation of Crack Tip Fields, Heidelberg April 08–10, 2019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103420-0405-4289-8888-952E5BF60A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27297" y="387490"/>
            <a:ext cx="7146540" cy="1892616"/>
          </a:xfrm>
        </p:spPr>
        <p:txBody>
          <a:bodyPr rtlCol="0">
            <a:no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Odhad součinitelů asymptotického rozvoje trhliny ve flexoelektrickém materiálu při zatížení modem I a II</a:t>
            </a:r>
            <a:endParaRPr lang="cs-CZ" sz="24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48201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cs-CZ" sz="1400" dirty="0">
                <a:solidFill>
                  <a:schemeClr val="tx1"/>
                </a:solidFill>
                <a:latin typeface="Corbel" panose="020B0503020204020204" pitchFamily="34" charset="0"/>
              </a:rPr>
              <a:t>SAV, Ústav </a:t>
            </a:r>
            <a:r>
              <a:rPr lang="cs-CZ" sz="1400" dirty="0" err="1">
                <a:solidFill>
                  <a:schemeClr val="tx1"/>
                </a:solidFill>
                <a:latin typeface="Corbel" panose="020B0503020204020204" pitchFamily="34" charset="0"/>
              </a:rPr>
              <a:t>stavebnictva</a:t>
            </a:r>
            <a:r>
              <a:rPr lang="cs-CZ" sz="1400" dirty="0">
                <a:solidFill>
                  <a:schemeClr val="tx1"/>
                </a:solidFill>
                <a:latin typeface="Corbel" panose="020B0503020204020204" pitchFamily="34" charset="0"/>
              </a:rPr>
              <a:t> a </a:t>
            </a:r>
            <a:r>
              <a:rPr lang="cs-CZ" sz="1400" dirty="0" err="1">
                <a:solidFill>
                  <a:schemeClr val="tx1"/>
                </a:solidFill>
                <a:latin typeface="Corbel" panose="020B0503020204020204" pitchFamily="34" charset="0"/>
              </a:rPr>
              <a:t>architektúry</a:t>
            </a:r>
            <a:r>
              <a:rPr lang="cs-CZ" sz="1400" dirty="0">
                <a:solidFill>
                  <a:schemeClr val="tx1"/>
                </a:solidFill>
                <a:latin typeface="Corbel" panose="020B0503020204020204" pitchFamily="34" charset="0"/>
              </a:rPr>
              <a:t>, Bratislava,  10.11.2022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36" y="2566568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2000" dirty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Profant T., Sládek J., Sládek V., Kotoul M.</a:t>
            </a:r>
          </a:p>
          <a:p>
            <a:pPr algn="ctr"/>
            <a:endParaRPr lang="cs-CZ" altLang="cs-CZ" b="1" dirty="0">
              <a:latin typeface="Corbel" panose="020B0503020204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cs-CZ" altLang="cs-CZ" i="1" dirty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Slovenská akademie věd, Slovenská republika</a:t>
            </a:r>
          </a:p>
          <a:p>
            <a:pPr algn="ctr"/>
            <a:r>
              <a:rPr lang="cs-CZ" altLang="cs-CZ" i="1" dirty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Vysoké učení technické v Brně, Česká republika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338" y="4005064"/>
            <a:ext cx="1483325" cy="148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9206" y="5805264"/>
            <a:ext cx="1402723" cy="47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>
            <a:extLst>
              <a:ext uri="{FF2B5EF4-FFF2-40B4-BE49-F238E27FC236}">
                <a16:creationId xmlns:a16="http://schemas.microsoft.com/office/drawing/2014/main" id="{6AB4968B-C1E6-DA47-21A4-008DFA82885C}"/>
              </a:ext>
            </a:extLst>
          </p:cNvPr>
          <p:cNvSpPr/>
          <p:nvPr/>
        </p:nvSpPr>
        <p:spPr>
          <a:xfrm>
            <a:off x="0" y="98072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20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The singular matched asymptotic expansion method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13458BD0-25B2-73D0-8B45-91817D644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2724" y="58266"/>
            <a:ext cx="918552" cy="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ástupný symbol pro zápatí 2">
            <a:extLst>
              <a:ext uri="{FF2B5EF4-FFF2-40B4-BE49-F238E27FC236}">
                <a16:creationId xmlns:a16="http://schemas.microsoft.com/office/drawing/2014/main" id="{28F51DB8-34CF-257A-0F0A-75C29CF1E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201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latin typeface="Corbel" panose="020B0503020204020204" pitchFamily="34" charset="0"/>
              </a:rPr>
              <a:t>27/28th International Conference ENGINEERING MECHANICS 2022, </a:t>
            </a:r>
            <a:r>
              <a:rPr lang="en-GB" sz="1400" dirty="0" err="1">
                <a:solidFill>
                  <a:schemeClr val="tx1"/>
                </a:solidFill>
                <a:latin typeface="Corbel" panose="020B0503020204020204" pitchFamily="34" charset="0"/>
              </a:rPr>
              <a:t>Milovy</a:t>
            </a:r>
            <a:r>
              <a:rPr lang="en-GB" sz="1400" dirty="0">
                <a:solidFill>
                  <a:schemeClr val="tx1"/>
                </a:solidFill>
                <a:latin typeface="Corbel" panose="020B0503020204020204" pitchFamily="34" charset="0"/>
              </a:rPr>
              <a:t>, Czech Republic, May 9 – 12, 2022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91B44542-E92D-AD9C-9F20-F5B47DCD44CB}"/>
                  </a:ext>
                </a:extLst>
              </p:cNvPr>
              <p:cNvSpPr txBox="1"/>
              <p:nvPr/>
            </p:nvSpPr>
            <p:spPr>
              <a:xfrm>
                <a:off x="470703" y="1556792"/>
                <a:ext cx="8349769" cy="13620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sub>
                      </m:sSub>
                      <m:sSup>
                        <m:sSupPr>
                          <m:ctrlP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func>
                            <m:func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16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func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16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  <m:r>
                        <a:rPr lang="cs-CZ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≈−</m:t>
                      </m:r>
                      <m:sSubSup>
                        <m:sSubSupPr>
                          <m:ctrlP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d>
                        <m:dPr>
                          <m:begChr m:val="{"/>
                          <m:endChr m:val="}"/>
                          <m:ctrlP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cs-CZ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+3</m:t>
                                  </m:r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</m:d>
                          <m:func>
                            <m:func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16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func>
                            <m:func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16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16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sub>
                      </m:sSub>
                      <m:sSup>
                        <m:sSupPr>
                          <m:ctrlP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16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func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16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  <m:r>
                        <a:rPr lang="cs-CZ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≈−</m:t>
                      </m:r>
                      <m:sSubSup>
                        <m:sSubSupPr>
                          <m:ctrlP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d>
                        <m:dPr>
                          <m:begChr m:val="{"/>
                          <m:endChr m:val="}"/>
                          <m:ctrlP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16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sSub>
                            <m:sSub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func>
                            <m:func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16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91B44542-E92D-AD9C-9F20-F5B47DCD4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03" y="1556792"/>
                <a:ext cx="8349769" cy="13620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35590979-0933-D56E-819D-9D33B0875208}"/>
                  </a:ext>
                </a:extLst>
              </p:cNvPr>
              <p:cNvSpPr txBox="1"/>
              <p:nvPr/>
            </p:nvSpPr>
            <p:spPr>
              <a:xfrm>
                <a:off x="2195736" y="3230682"/>
                <a:ext cx="5137865" cy="55835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cs-CZ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cs-CZ" sz="1600" i="0"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16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cs-CZ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cs-CZ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and</m:t>
                      </m:r>
                      <m:func>
                        <m:func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cs-CZ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6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cs-CZ" sz="1600"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cs-CZ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6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cs-CZ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cs-CZ" sz="16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func>
                      <m:r>
                        <m:rPr>
                          <m:sty m:val="p"/>
                        </m:rPr>
                        <a:rPr lang="cs-CZ" sz="1600" i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cs-CZ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cs-CZ" sz="1600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35590979-0933-D56E-819D-9D33B0875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230682"/>
                <a:ext cx="5137865" cy="5583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E4591E27-06D8-41A1-6C96-1BFF6451D242}"/>
                  </a:ext>
                </a:extLst>
              </p:cNvPr>
              <p:cNvSpPr txBox="1"/>
              <p:nvPr/>
            </p:nvSpPr>
            <p:spPr>
              <a:xfrm>
                <a:off x="1684674" y="4154669"/>
                <a:ext cx="6159987" cy="190853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f>
                        <m:fPr>
                          <m:ctrlP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f>
                        <m:fPr>
                          <m:ctrlP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−5</m:t>
                          </m:r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den>
                      </m:f>
                      <m:r>
                        <a:rPr lang="cs-CZ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d>
                        <m:dPr>
                          <m:ctrlP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+7</m:t>
                          </m:r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cs-CZ" sz="16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f>
                        <m:fPr>
                          <m:ctrlP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cs-CZ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d>
                        <m:dPr>
                          <m:ctrlP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cs-CZ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cs-CZ" sz="16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cs-CZ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≈−</m:t>
                      </m:r>
                      <m:f>
                        <m:fPr>
                          <m:ctrlP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f>
                        <m:fPr>
                          <m:ctrlP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+11</m:t>
                          </m:r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den>
                      </m:f>
                      <m:r>
                        <a:rPr lang="cs-CZ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d>
                        <m:dPr>
                          <m:ctrlP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  <m:r>
                            <a:rPr lang="cs-CZ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e>
                      </m:d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E4591E27-06D8-41A1-6C96-1BFF6451D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674" y="4154669"/>
                <a:ext cx="6159987" cy="1908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717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>
            <a:extLst>
              <a:ext uri="{FF2B5EF4-FFF2-40B4-BE49-F238E27FC236}">
                <a16:creationId xmlns:a16="http://schemas.microsoft.com/office/drawing/2014/main" id="{6AB4968B-C1E6-DA47-21A4-008DFA82885C}"/>
              </a:ext>
            </a:extLst>
          </p:cNvPr>
          <p:cNvSpPr/>
          <p:nvPr/>
        </p:nvSpPr>
        <p:spPr>
          <a:xfrm>
            <a:off x="0" y="98072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20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The singular matched asymptotic expansion method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13458BD0-25B2-73D0-8B45-91817D644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2724" y="58266"/>
            <a:ext cx="918552" cy="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ástupný symbol pro zápatí 2">
            <a:extLst>
              <a:ext uri="{FF2B5EF4-FFF2-40B4-BE49-F238E27FC236}">
                <a16:creationId xmlns:a16="http://schemas.microsoft.com/office/drawing/2014/main" id="{28F51DB8-34CF-257A-0F0A-75C29CF1E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201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latin typeface="Corbel" panose="020B0503020204020204" pitchFamily="34" charset="0"/>
              </a:rPr>
              <a:t>27/28th International Conference ENGINEERING MECHANICS 2022, </a:t>
            </a:r>
            <a:r>
              <a:rPr lang="en-GB" sz="1400" dirty="0" err="1">
                <a:solidFill>
                  <a:schemeClr val="tx1"/>
                </a:solidFill>
                <a:latin typeface="Corbel" panose="020B0503020204020204" pitchFamily="34" charset="0"/>
              </a:rPr>
              <a:t>Milovy</a:t>
            </a:r>
            <a:r>
              <a:rPr lang="en-GB" sz="1400" dirty="0">
                <a:solidFill>
                  <a:schemeClr val="tx1"/>
                </a:solidFill>
                <a:latin typeface="Corbel" panose="020B0503020204020204" pitchFamily="34" charset="0"/>
              </a:rPr>
              <a:t>, Czech Republic, May 9 – 12, 2022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34852413-AB12-821B-2F09-35F3FBA6D6FA}"/>
                  </a:ext>
                </a:extLst>
              </p:cNvPr>
              <p:cNvSpPr txBox="1"/>
              <p:nvPr/>
            </p:nvSpPr>
            <p:spPr>
              <a:xfrm>
                <a:off x="4005915" y="1568757"/>
                <a:ext cx="1132169" cy="36933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=???</m:t>
                      </m:r>
                    </m:oMath>
                  </m:oMathPara>
                </a14:m>
                <a:endParaRPr lang="cs-CZ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34852413-AB12-821B-2F09-35F3FBA6D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915" y="1568757"/>
                <a:ext cx="1132169" cy="369332"/>
              </a:xfrm>
              <a:prstGeom prst="rect">
                <a:avLst/>
              </a:prstGeom>
              <a:blipFill>
                <a:blip r:embed="rId3"/>
                <a:stretch>
                  <a:fillRect l="-9140" r="-1613" b="-163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A386AED1-AD84-D549-B5C3-C3799C67A9A5}"/>
                  </a:ext>
                </a:extLst>
              </p:cNvPr>
              <p:cNvSpPr txBox="1"/>
              <p:nvPr/>
            </p:nvSpPr>
            <p:spPr>
              <a:xfrm>
                <a:off x="1756225" y="2126009"/>
                <a:ext cx="5715509" cy="6479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𝐼𝐷</m:t>
                          </m:r>
                        </m:sup>
                      </m:sSup>
                      <m:r>
                        <a:rPr lang="cs-CZ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𝜇𝜋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cs-CZ" sz="1600" i="0">
                              <a:latin typeface="Cambria Math" panose="02040503050406030204" pitchFamily="18" charset="0"/>
                            </a:rPr>
                            <m:t>16</m:t>
                          </m:r>
                          <m:d>
                            <m:dPr>
                              <m:ctrlPr>
                                <a:rPr lang="cs-CZ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cs-CZ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5−4</m:t>
                              </m:r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cs-CZ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i="0">
                                      <a:latin typeface="Cambria Math" panose="02040503050406030204" pitchFamily="18" charset="0"/>
                                    </a:rPr>
                                    <m:t>7−6</m:t>
                                  </m:r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cs-CZ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cs-CZ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cs-CZ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cs-CZ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cs-CZ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cs-CZ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cs-CZ" sz="1600" i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  <m:r>
                                    <a:rPr lang="cs-CZ" sz="1600" i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b>
                                    <m:sSubPr>
                                      <m:ctrlPr>
                                        <a:rPr lang="cs-CZ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cs-CZ" sz="1600" i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600" i="0">
                              <a:latin typeface="Cambria Math" panose="02040503050406030204" pitchFamily="18" charset="0"/>
                            </a:rPr>
                            <m:t>+8</m:t>
                          </m:r>
                          <m:sSubSup>
                            <m:sSubSupPr>
                              <m:ctrlPr>
                                <a:rPr lang="cs-CZ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A386AED1-AD84-D549-B5C3-C3799C67A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25" y="2126009"/>
                <a:ext cx="5715509" cy="6479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90F34D87-DB23-4888-20BD-7046995BC0DD}"/>
                  </a:ext>
                </a:extLst>
              </p:cNvPr>
              <p:cNvSpPr txBox="1"/>
              <p:nvPr/>
            </p:nvSpPr>
            <p:spPr>
              <a:xfrm>
                <a:off x="1353459" y="3032827"/>
                <a:ext cx="6521035" cy="834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sub>
                      </m:sSub>
                      <m:r>
                        <a:rPr lang="cs-CZ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num>
                                    <m:den>
                                      <m:r>
                                        <a:rPr lang="cs-CZ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cs-CZ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sz="14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bSup>
                            <m:sSubSup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sub>
                            <m:sup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𝑖𝑛</m:t>
                              </m:r>
                            </m:sup>
                          </m:sSubSup>
                          <m:d>
                            <m:d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cs-CZ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GB" sz="1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cs-CZ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num>
                                    <m:den>
                                      <m:r>
                                        <a:rPr lang="cs-CZ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cs-CZ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sz="14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sz="1400" i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𝑖𝑛</m:t>
                              </m:r>
                            </m:sup>
                          </m:sSup>
                          <m:d>
                            <m:d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cs-CZ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ad>
                            <m:radPr>
                              <m:degHide m:val="on"/>
                              <m:ctrlPr>
                                <a:rPr lang="cs-CZ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90F34D87-DB23-4888-20BD-7046995BC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459" y="3032827"/>
                <a:ext cx="6521035" cy="8342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6CF63041-5747-8D5F-530A-341A36697DA8}"/>
                  </a:ext>
                </a:extLst>
              </p:cNvPr>
              <p:cNvSpPr txBox="1"/>
              <p:nvPr/>
            </p:nvSpPr>
            <p:spPr>
              <a:xfrm>
                <a:off x="3533856" y="4016808"/>
                <a:ext cx="2160242" cy="652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𝐼𝐷</m:t>
                          </m:r>
                        </m:sup>
                      </m:sSup>
                      <m:r>
                        <a:rPr lang="cs-CZ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cs-CZ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cs-CZ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6CF63041-5747-8D5F-530A-341A36697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856" y="4016808"/>
                <a:ext cx="2160242" cy="652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DA839161-2E48-231B-76A7-B3345831268D}"/>
                  </a:ext>
                </a:extLst>
              </p:cNvPr>
              <p:cNvSpPr txBox="1"/>
              <p:nvPr/>
            </p:nvSpPr>
            <p:spPr>
              <a:xfrm>
                <a:off x="1517632" y="5164705"/>
                <a:ext cx="6192690" cy="71256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𝐼𝐷</m:t>
                              </m:r>
                            </m:sup>
                          </m:sSubSup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cs-CZ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600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cs-CZ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cs-CZ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d>
                                    <m:dPr>
                                      <m:ctrlPr>
                                        <a:rPr lang="cs-CZ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600" i="0">
                                          <a:latin typeface="Cambria Math" panose="02040503050406030204" pitchFamily="18" charset="0"/>
                                        </a:rPr>
                                        <m:t>8 </m:t>
                                      </m:r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p>
                                          <m:r>
                                            <a:rPr lang="cs-CZ" sz="1600" i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cs-CZ" sz="1600" i="0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p>
                                          <m:r>
                                            <a:rPr lang="cs-CZ" sz="1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cs-CZ" sz="1600" i="0">
                                          <a:latin typeface="Cambria Math" panose="02040503050406030204" pitchFamily="18" charset="0"/>
                                        </a:rPr>
                                        <m:t>−7</m:t>
                                      </m:r>
                                      <m: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  <m:r>
                                        <a:rPr lang="cs-CZ" sz="1600" i="0">
                                          <a:latin typeface="Cambria Math" panose="02040503050406030204" pitchFamily="18" charset="0"/>
                                        </a:rPr>
                                        <m:t>+6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cs-CZ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600" i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p>
                                          <m:r>
                                            <a:rPr lang="cs-CZ" sz="1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d>
                                    <m:dPr>
                                      <m:ctrlPr>
                                        <a:rPr lang="cs-CZ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600" i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cs-CZ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p>
                                      <m:r>
                                        <a:rPr lang="cs-CZ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cs-CZ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  <m:r>
                                        <a:rPr lang="cs-CZ" sz="1600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cs-CZ" sz="1600" i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sSup>
                                    <m:sSupPr>
                                      <m:ctrlPr>
                                        <a:rPr lang="cs-CZ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p>
                                      <m:r>
                                        <a:rPr lang="cs-CZ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cs-CZ" sz="1600" i="0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r>
                                    <a:rPr lang="cs-CZ" sz="1600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cs-CZ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600" i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cs-CZ" sz="1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d>
                                    <m:dPr>
                                      <m:ctrlPr>
                                        <a:rPr lang="cs-CZ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600" i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p>
                                          <m:r>
                                            <a:rPr lang="cs-CZ" sz="1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d>
                                    <m:dPr>
                                      <m:ctrlPr>
                                        <a:rPr lang="cs-CZ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600" i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DA839161-2E48-231B-76A7-B33458312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632" y="5164705"/>
                <a:ext cx="6192690" cy="7125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C40E936-1917-626D-9A66-2675EABD16E0}"/>
                  </a:ext>
                </a:extLst>
              </p:cNvPr>
              <p:cNvSpPr txBox="1"/>
              <p:nvPr/>
            </p:nvSpPr>
            <p:spPr>
              <a:xfrm rot="5400000">
                <a:off x="4427229" y="4758005"/>
                <a:ext cx="37349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cs-CZ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C40E936-1917-626D-9A66-2675EABD1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427229" y="4758005"/>
                <a:ext cx="373499" cy="307777"/>
              </a:xfrm>
              <a:prstGeom prst="rect">
                <a:avLst/>
              </a:prstGeom>
              <a:blipFill>
                <a:blip r:embed="rId8"/>
                <a:stretch>
                  <a:fillRect l="-6000" t="-19672" b="-32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bdélník 20">
            <a:extLst>
              <a:ext uri="{FF2B5EF4-FFF2-40B4-BE49-F238E27FC236}">
                <a16:creationId xmlns:a16="http://schemas.microsoft.com/office/drawing/2014/main" id="{5BE89E1A-CC0F-3395-101A-70D8A9E6C736}"/>
              </a:ext>
            </a:extLst>
          </p:cNvPr>
          <p:cNvSpPr/>
          <p:nvPr/>
        </p:nvSpPr>
        <p:spPr>
          <a:xfrm>
            <a:off x="2049658" y="2755828"/>
            <a:ext cx="51286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altLang="cs-CZ" sz="1200" i="1" dirty="0">
                <a:latin typeface="Corbel" panose="020B0503020204020204" pitchFamily="34" charset="0"/>
                <a:cs typeface="Times New Roman" panose="02020603050405020304" pitchFamily="18" charset="0"/>
              </a:rPr>
              <a:t>Mao &amp; Purohit, Journal of the Mechanics and Physics of Solids, 2015 </a:t>
            </a:r>
            <a:endParaRPr lang="en-GB" alt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35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>
            <a:extLst>
              <a:ext uri="{FF2B5EF4-FFF2-40B4-BE49-F238E27FC236}">
                <a16:creationId xmlns:a16="http://schemas.microsoft.com/office/drawing/2014/main" id="{6AB4968B-C1E6-DA47-21A4-008DFA82885C}"/>
              </a:ext>
            </a:extLst>
          </p:cNvPr>
          <p:cNvSpPr/>
          <p:nvPr/>
        </p:nvSpPr>
        <p:spPr>
          <a:xfrm>
            <a:off x="0" y="98072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20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Numerical results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13458BD0-25B2-73D0-8B45-91817D644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2724" y="58266"/>
            <a:ext cx="918552" cy="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ástupný symbol pro zápatí 2">
            <a:extLst>
              <a:ext uri="{FF2B5EF4-FFF2-40B4-BE49-F238E27FC236}">
                <a16:creationId xmlns:a16="http://schemas.microsoft.com/office/drawing/2014/main" id="{28F51DB8-34CF-257A-0F0A-75C29CF1E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201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latin typeface="Corbel" panose="020B0503020204020204" pitchFamily="34" charset="0"/>
              </a:rPr>
              <a:t>27/28th International Conference ENGINEERING MECHANICS 2022, </a:t>
            </a:r>
            <a:r>
              <a:rPr lang="en-GB" sz="1400" dirty="0" err="1">
                <a:solidFill>
                  <a:schemeClr val="tx1"/>
                </a:solidFill>
                <a:latin typeface="Corbel" panose="020B0503020204020204" pitchFamily="34" charset="0"/>
              </a:rPr>
              <a:t>Milovy</a:t>
            </a:r>
            <a:r>
              <a:rPr lang="en-GB" sz="1400" dirty="0">
                <a:solidFill>
                  <a:schemeClr val="tx1"/>
                </a:solidFill>
                <a:latin typeface="Corbel" panose="020B0503020204020204" pitchFamily="34" charset="0"/>
              </a:rPr>
              <a:t>, Czech Republic, May 9 – 12, 2022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12179E2-0819-3E99-6D28-6A292E88B5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49" y="1851206"/>
            <a:ext cx="4833317" cy="362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B3FD9EF6-A3DD-8358-2573-862E9E2BDA2E}"/>
                  </a:ext>
                </a:extLst>
              </p:cNvPr>
              <p:cNvSpPr txBox="1"/>
              <p:nvPr/>
            </p:nvSpPr>
            <p:spPr>
              <a:xfrm>
                <a:off x="737574" y="1718524"/>
                <a:ext cx="76688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rbel" panose="020B0503020204020204" pitchFamily="34" charset="0"/>
                  </a:rPr>
                  <a:t> The influence of the </a:t>
                </a:r>
                <a:r>
                  <a:rPr lang="en-GB" dirty="0" err="1">
                    <a:latin typeface="Corbel" panose="020B0503020204020204" pitchFamily="34" charset="0"/>
                  </a:rPr>
                  <a:t>flecoelectricity</a:t>
                </a:r>
                <a:r>
                  <a:rPr lang="en-GB" dirty="0">
                    <a:latin typeface="Corbel" panose="020B05030202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latin typeface="Corbel" panose="020B0503020204020204" pitchFamily="34" charset="0"/>
                  </a:rPr>
                  <a:t> and Poisson ratio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GB" dirty="0">
                    <a:latin typeface="Corbel" panose="020B0503020204020204" pitchFamily="34" charset="0"/>
                  </a:rPr>
                  <a:t> on the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latin typeface="Corbel" panose="020B0503020204020204" pitchFamily="34" charset="0"/>
                  </a:rPr>
                  <a:t>  </a:t>
                </a:r>
                <a:endParaRPr lang="cs-CZ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B3FD9EF6-A3DD-8358-2573-862E9E2BD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74" y="1718524"/>
                <a:ext cx="7668852" cy="369332"/>
              </a:xfrm>
              <a:prstGeom prst="rect">
                <a:avLst/>
              </a:prstGeom>
              <a:blipFill>
                <a:blip r:embed="rId4"/>
                <a:stretch>
                  <a:fillRect l="-318"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73F38E6E-0E16-0471-B791-BD5ECE5E329B}"/>
                  </a:ext>
                </a:extLst>
              </p:cNvPr>
              <p:cNvSpPr txBox="1"/>
              <p:nvPr/>
            </p:nvSpPr>
            <p:spPr>
              <a:xfrm>
                <a:off x="3455876" y="5475606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=0.01</m:t>
                    </m:r>
                  </m:oMath>
                </a14:m>
                <a:r>
                  <a:rPr lang="en-GB" sz="18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num>
                      <m:den>
                        <m:sSub>
                          <m:sSub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73F38E6E-0E16-0471-B791-BD5ECE5E3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876" y="5475606"/>
                <a:ext cx="2232248" cy="369332"/>
              </a:xfrm>
              <a:prstGeom prst="rect">
                <a:avLst/>
              </a:prstGeom>
              <a:blipFill>
                <a:blip r:embed="rId5"/>
                <a:stretch>
                  <a:fillRect t="-114754" b="-1770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096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>
            <a:extLst>
              <a:ext uri="{FF2B5EF4-FFF2-40B4-BE49-F238E27FC236}">
                <a16:creationId xmlns:a16="http://schemas.microsoft.com/office/drawing/2014/main" id="{6AB4968B-C1E6-DA47-21A4-008DFA82885C}"/>
              </a:ext>
            </a:extLst>
          </p:cNvPr>
          <p:cNvSpPr/>
          <p:nvPr/>
        </p:nvSpPr>
        <p:spPr>
          <a:xfrm>
            <a:off x="0" y="98072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20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Numerical results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13458BD0-25B2-73D0-8B45-91817D644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2724" y="58266"/>
            <a:ext cx="918552" cy="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ástupný symbol pro zápatí 2">
            <a:extLst>
              <a:ext uri="{FF2B5EF4-FFF2-40B4-BE49-F238E27FC236}">
                <a16:creationId xmlns:a16="http://schemas.microsoft.com/office/drawing/2014/main" id="{28F51DB8-34CF-257A-0F0A-75C29CF1E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201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latin typeface="Corbel" panose="020B0503020204020204" pitchFamily="34" charset="0"/>
              </a:rPr>
              <a:t>27/28th International Conference ENGINEERING MECHANICS 2022, </a:t>
            </a:r>
            <a:r>
              <a:rPr lang="en-GB" sz="1400" dirty="0" err="1">
                <a:solidFill>
                  <a:schemeClr val="tx1"/>
                </a:solidFill>
                <a:latin typeface="Corbel" panose="020B0503020204020204" pitchFamily="34" charset="0"/>
              </a:rPr>
              <a:t>Milovy</a:t>
            </a:r>
            <a:r>
              <a:rPr lang="en-GB" sz="1400" dirty="0">
                <a:solidFill>
                  <a:schemeClr val="tx1"/>
                </a:solidFill>
                <a:latin typeface="Corbel" panose="020B0503020204020204" pitchFamily="34" charset="0"/>
              </a:rPr>
              <a:t>, Czech Republic, May 9 – 12, 2022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B3FD9EF6-A3DD-8358-2573-862E9E2BDA2E}"/>
                  </a:ext>
                </a:extLst>
              </p:cNvPr>
              <p:cNvSpPr txBox="1"/>
              <p:nvPr/>
            </p:nvSpPr>
            <p:spPr>
              <a:xfrm>
                <a:off x="737574" y="1642133"/>
                <a:ext cx="76688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rbel" panose="020B0503020204020204" pitchFamily="34" charset="0"/>
                  </a:rPr>
                  <a:t> The influence of the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Corbel" panose="020B0503020204020204" pitchFamily="34" charset="0"/>
                  </a:rPr>
                  <a:t> on the inner asymptotic solution  </a:t>
                </a:r>
                <a:endParaRPr lang="cs-CZ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B3FD9EF6-A3DD-8358-2573-862E9E2BD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74" y="1642133"/>
                <a:ext cx="7668852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9" name="Obrázek 20">
            <a:extLst>
              <a:ext uri="{FF2B5EF4-FFF2-40B4-BE49-F238E27FC236}">
                <a16:creationId xmlns:a16="http://schemas.microsoft.com/office/drawing/2014/main" id="{9E521017-E991-3AA5-1169-703CE1743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69" y="1988840"/>
            <a:ext cx="4274587" cy="319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C48890E8-C499-91B5-2475-907CAF5EC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0D9640-2DAF-F91A-B2EA-3445AA871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71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2" name="Obrázek 19">
            <a:extLst>
              <a:ext uri="{FF2B5EF4-FFF2-40B4-BE49-F238E27FC236}">
                <a16:creationId xmlns:a16="http://schemas.microsoft.com/office/drawing/2014/main" id="{DFA8685C-30FB-E520-78D4-A437991D5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274587" cy="321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B4B2A6E-AC01-D961-B358-862D9D1187F2}"/>
                  </a:ext>
                </a:extLst>
              </p:cNvPr>
              <p:cNvSpPr txBox="1"/>
              <p:nvPr/>
            </p:nvSpPr>
            <p:spPr>
              <a:xfrm>
                <a:off x="2331935" y="5307891"/>
                <a:ext cx="49230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0.1</m:t>
                        </m:r>
                      </m:num>
                      <m:den>
                        <m:r>
                          <a:rPr lang="en-GB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den>
                    </m:f>
                  </m:oMath>
                </a14:m>
                <a:r>
                  <a:rPr lang="en-GB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=0.01</m:t>
                    </m:r>
                  </m:oMath>
                </a14:m>
                <a:r>
                  <a:rPr lang="en-GB" sz="18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𝜈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=0.2</m:t>
                    </m:r>
                  </m:oMath>
                </a14:m>
                <a:r>
                  <a:rPr lang="en-GB" sz="18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num>
                      <m:den>
                        <m:sSub>
                          <m:sSub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r>
                  <a:rPr lang="en-GB" sz="18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GB" sz="18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0.2</a:t>
                </a:r>
                <a:endParaRPr lang="cs-CZ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B4B2A6E-AC01-D961-B358-862D9D118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935" y="5307891"/>
                <a:ext cx="4923068" cy="369332"/>
              </a:xfrm>
              <a:prstGeom prst="rect">
                <a:avLst/>
              </a:prstGeom>
              <a:blipFill>
                <a:blip r:embed="rId6"/>
                <a:stretch>
                  <a:fillRect t="-116667" r="-620" b="-18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137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>
            <a:extLst>
              <a:ext uri="{FF2B5EF4-FFF2-40B4-BE49-F238E27FC236}">
                <a16:creationId xmlns:a16="http://schemas.microsoft.com/office/drawing/2014/main" id="{6AB4968B-C1E6-DA47-21A4-008DFA82885C}"/>
              </a:ext>
            </a:extLst>
          </p:cNvPr>
          <p:cNvSpPr/>
          <p:nvPr/>
        </p:nvSpPr>
        <p:spPr>
          <a:xfrm>
            <a:off x="0" y="98072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20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Numerical results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13458BD0-25B2-73D0-8B45-91817D644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2724" y="58266"/>
            <a:ext cx="918552" cy="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ástupný symbol pro zápatí 2">
            <a:extLst>
              <a:ext uri="{FF2B5EF4-FFF2-40B4-BE49-F238E27FC236}">
                <a16:creationId xmlns:a16="http://schemas.microsoft.com/office/drawing/2014/main" id="{28F51DB8-34CF-257A-0F0A-75C29CF1E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201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latin typeface="Corbel" panose="020B0503020204020204" pitchFamily="34" charset="0"/>
              </a:rPr>
              <a:t>27/28th International Conference ENGINEERING MECHANICS 2022, </a:t>
            </a:r>
            <a:r>
              <a:rPr lang="en-GB" sz="1400" dirty="0" err="1">
                <a:solidFill>
                  <a:schemeClr val="tx1"/>
                </a:solidFill>
                <a:latin typeface="Corbel" panose="020B0503020204020204" pitchFamily="34" charset="0"/>
              </a:rPr>
              <a:t>Milovy</a:t>
            </a:r>
            <a:r>
              <a:rPr lang="en-GB" sz="1400" dirty="0">
                <a:solidFill>
                  <a:schemeClr val="tx1"/>
                </a:solidFill>
                <a:latin typeface="Corbel" panose="020B0503020204020204" pitchFamily="34" charset="0"/>
              </a:rPr>
              <a:t>, Czech Republic, May 9 – 12, 2022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12179E2-0819-3E99-6D28-6A292E88B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7741" y="1851206"/>
            <a:ext cx="4832533" cy="362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B3FD9EF6-A3DD-8358-2573-862E9E2BDA2E}"/>
                  </a:ext>
                </a:extLst>
              </p:cNvPr>
              <p:cNvSpPr txBox="1"/>
              <p:nvPr/>
            </p:nvSpPr>
            <p:spPr>
              <a:xfrm>
                <a:off x="737574" y="1718524"/>
                <a:ext cx="7668852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rbel" panose="020B0503020204020204" pitchFamily="34" charset="0"/>
                  </a:rPr>
                  <a:t> The crack opening displacement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,±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cs-CZ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B3FD9EF6-A3DD-8358-2573-862E9E2BD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74" y="1718524"/>
                <a:ext cx="7668852" cy="391261"/>
              </a:xfrm>
              <a:prstGeom prst="rect">
                <a:avLst/>
              </a:prstGeom>
              <a:blipFill>
                <a:blip r:embed="rId4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73F38E6E-0E16-0471-B791-BD5ECE5E329B}"/>
                  </a:ext>
                </a:extLst>
              </p:cNvPr>
              <p:cNvSpPr txBox="1"/>
              <p:nvPr/>
            </p:nvSpPr>
            <p:spPr>
              <a:xfrm>
                <a:off x="2913815" y="5507940"/>
                <a:ext cx="34603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=0.01</m:t>
                    </m:r>
                  </m:oMath>
                </a14:m>
                <a:r>
                  <a:rPr lang="en-GB" sz="18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=0.1</m:t>
                    </m:r>
                  </m:oMath>
                </a14:m>
                <a:r>
                  <a:rPr lang="en-GB" sz="18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num>
                      <m:den>
                        <m:sSub>
                          <m:sSub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73F38E6E-0E16-0471-B791-BD5ECE5E3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815" y="5507940"/>
                <a:ext cx="3460383" cy="369332"/>
              </a:xfrm>
              <a:prstGeom prst="rect">
                <a:avLst/>
              </a:prstGeom>
              <a:blipFill>
                <a:blip r:embed="rId5"/>
                <a:stretch>
                  <a:fillRect t="-116667" b="-18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807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>
            <a:extLst>
              <a:ext uri="{FF2B5EF4-FFF2-40B4-BE49-F238E27FC236}">
                <a16:creationId xmlns:a16="http://schemas.microsoft.com/office/drawing/2014/main" id="{6AB4968B-C1E6-DA47-21A4-008DFA82885C}"/>
              </a:ext>
            </a:extLst>
          </p:cNvPr>
          <p:cNvSpPr/>
          <p:nvPr/>
        </p:nvSpPr>
        <p:spPr>
          <a:xfrm>
            <a:off x="0" y="98072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20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Numerical results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13458BD0-25B2-73D0-8B45-91817D644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2724" y="58266"/>
            <a:ext cx="918552" cy="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ástupný symbol pro zápatí 2">
            <a:extLst>
              <a:ext uri="{FF2B5EF4-FFF2-40B4-BE49-F238E27FC236}">
                <a16:creationId xmlns:a16="http://schemas.microsoft.com/office/drawing/2014/main" id="{28F51DB8-34CF-257A-0F0A-75C29CF1E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201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latin typeface="Corbel" panose="020B0503020204020204" pitchFamily="34" charset="0"/>
              </a:rPr>
              <a:t>27/28th International Conference ENGINEERING MECHANICS 2022, </a:t>
            </a:r>
            <a:r>
              <a:rPr lang="en-GB" sz="1400" dirty="0" err="1">
                <a:solidFill>
                  <a:schemeClr val="tx1"/>
                </a:solidFill>
                <a:latin typeface="Corbel" panose="020B0503020204020204" pitchFamily="34" charset="0"/>
              </a:rPr>
              <a:t>Milovy</a:t>
            </a:r>
            <a:r>
              <a:rPr lang="en-GB" sz="1400" dirty="0">
                <a:solidFill>
                  <a:schemeClr val="tx1"/>
                </a:solidFill>
                <a:latin typeface="Corbel" panose="020B0503020204020204" pitchFamily="34" charset="0"/>
              </a:rPr>
              <a:t>, Czech Republic, May 9 – 12, 2022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12179E2-0819-3E99-6D28-6A292E88B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7741" y="1851206"/>
            <a:ext cx="4832533" cy="3624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B3FD9EF6-A3DD-8358-2573-862E9E2BDA2E}"/>
                  </a:ext>
                </a:extLst>
              </p:cNvPr>
              <p:cNvSpPr txBox="1"/>
              <p:nvPr/>
            </p:nvSpPr>
            <p:spPr>
              <a:xfrm>
                <a:off x="737574" y="1718524"/>
                <a:ext cx="7668852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rbel" panose="020B0503020204020204" pitchFamily="34" charset="0"/>
                  </a:rPr>
                  <a:t> The Cauchy stress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𝜃𝜃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GB" dirty="0">
                    <a:latin typeface="Corbel" panose="020B0503020204020204" pitchFamily="34" charset="0"/>
                  </a:rPr>
                  <a:t> in front of the crack tip</a:t>
                </a:r>
                <a:endParaRPr lang="cs-CZ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B3FD9EF6-A3DD-8358-2573-862E9E2BD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74" y="1718524"/>
                <a:ext cx="7668852" cy="391261"/>
              </a:xfrm>
              <a:prstGeom prst="rect">
                <a:avLst/>
              </a:prstGeom>
              <a:blipFill>
                <a:blip r:embed="rId4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73F38E6E-0E16-0471-B791-BD5ECE5E329B}"/>
                  </a:ext>
                </a:extLst>
              </p:cNvPr>
              <p:cNvSpPr txBox="1"/>
              <p:nvPr/>
            </p:nvSpPr>
            <p:spPr>
              <a:xfrm>
                <a:off x="2913815" y="5507940"/>
                <a:ext cx="34603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=0.01</m:t>
                    </m:r>
                  </m:oMath>
                </a14:m>
                <a:r>
                  <a:rPr lang="en-GB" sz="18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=0.1</m:t>
                    </m:r>
                  </m:oMath>
                </a14:m>
                <a:r>
                  <a:rPr lang="en-GB" sz="18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cs-CZ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num>
                      <m:den>
                        <m:sSub>
                          <m:sSub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73F38E6E-0E16-0471-B791-BD5ECE5E3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815" y="5507940"/>
                <a:ext cx="3460383" cy="369332"/>
              </a:xfrm>
              <a:prstGeom prst="rect">
                <a:avLst/>
              </a:prstGeom>
              <a:blipFill>
                <a:blip r:embed="rId5"/>
                <a:stretch>
                  <a:fillRect t="-116667" b="-18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347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>
            <a:extLst>
              <a:ext uri="{FF2B5EF4-FFF2-40B4-BE49-F238E27FC236}">
                <a16:creationId xmlns:a16="http://schemas.microsoft.com/office/drawing/2014/main" id="{6AB4968B-C1E6-DA47-21A4-008DFA82885C}"/>
              </a:ext>
            </a:extLst>
          </p:cNvPr>
          <p:cNvSpPr/>
          <p:nvPr/>
        </p:nvSpPr>
        <p:spPr>
          <a:xfrm>
            <a:off x="0" y="98072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20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Numerical results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13458BD0-25B2-73D0-8B45-91817D644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2724" y="58266"/>
            <a:ext cx="918552" cy="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ástupný symbol pro zápatí 2">
            <a:extLst>
              <a:ext uri="{FF2B5EF4-FFF2-40B4-BE49-F238E27FC236}">
                <a16:creationId xmlns:a16="http://schemas.microsoft.com/office/drawing/2014/main" id="{28F51DB8-34CF-257A-0F0A-75C29CF1E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201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latin typeface="Corbel" panose="020B0503020204020204" pitchFamily="34" charset="0"/>
              </a:rPr>
              <a:t>27/28th International Conference ENGINEERING MECHANICS 2022, </a:t>
            </a:r>
            <a:r>
              <a:rPr lang="en-GB" sz="1400" dirty="0" err="1">
                <a:solidFill>
                  <a:schemeClr val="tx1"/>
                </a:solidFill>
                <a:latin typeface="Corbel" panose="020B0503020204020204" pitchFamily="34" charset="0"/>
              </a:rPr>
              <a:t>Milovy</a:t>
            </a:r>
            <a:r>
              <a:rPr lang="en-GB" sz="1400" dirty="0">
                <a:solidFill>
                  <a:schemeClr val="tx1"/>
                </a:solidFill>
                <a:latin typeface="Corbel" panose="020B0503020204020204" pitchFamily="34" charset="0"/>
              </a:rPr>
              <a:t>, Czech Republic, May 9 – 12, 2022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12179E2-0819-3E99-6D28-6A292E88B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7741" y="1851206"/>
            <a:ext cx="4832532" cy="3624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B3FD9EF6-A3DD-8358-2573-862E9E2BDA2E}"/>
                  </a:ext>
                </a:extLst>
              </p:cNvPr>
              <p:cNvSpPr txBox="1"/>
              <p:nvPr/>
            </p:nvSpPr>
            <p:spPr>
              <a:xfrm>
                <a:off x="737574" y="1718524"/>
                <a:ext cx="76688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rbel" panose="020B0503020204020204" pitchFamily="34" charset="0"/>
                  </a:rPr>
                  <a:t> The electric potential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GB" dirty="0">
                    <a:latin typeface="Corbel" panose="020B0503020204020204" pitchFamily="34" charset="0"/>
                  </a:rPr>
                  <a:t> in front of the crack tip</a:t>
                </a:r>
                <a:endParaRPr lang="cs-CZ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B3FD9EF6-A3DD-8358-2573-862E9E2BD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74" y="1718524"/>
                <a:ext cx="7668852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73F38E6E-0E16-0471-B791-BD5ECE5E329B}"/>
                  </a:ext>
                </a:extLst>
              </p:cNvPr>
              <p:cNvSpPr txBox="1"/>
              <p:nvPr/>
            </p:nvSpPr>
            <p:spPr>
              <a:xfrm>
                <a:off x="2806802" y="5497145"/>
                <a:ext cx="36744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=0.01</m:t>
                    </m:r>
                  </m:oMath>
                </a14:m>
                <a:r>
                  <a:rPr lang="en-GB" sz="18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=0.1</m:t>
                    </m:r>
                  </m:oMath>
                </a14:m>
                <a:r>
                  <a:rPr lang="en-GB" sz="18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cs-CZ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num>
                      <m:den>
                        <m:sSub>
                          <m:sSub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73F38E6E-0E16-0471-B791-BD5ECE5E3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802" y="5497145"/>
                <a:ext cx="3674409" cy="369332"/>
              </a:xfrm>
              <a:prstGeom prst="rect">
                <a:avLst/>
              </a:prstGeom>
              <a:blipFill>
                <a:blip r:embed="rId5"/>
                <a:stretch>
                  <a:fillRect t="-116667" b="-18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42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CCTF: 5thIJFatigue &amp; FFEMS Joint Workshop, Characterisation of Crack Tip Fields, Heidelberg April 08–10, 2019</a:t>
            </a:r>
            <a:endParaRPr lang="cs-CZ" sz="1400" dirty="0">
              <a:solidFill>
                <a:schemeClr val="tx1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0B1C031-480A-2428-C0AF-6F59D0F80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1680" y="2451874"/>
            <a:ext cx="1945968" cy="195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BBA41E8-6F64-D980-8FA4-C4A650907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2040" y="2891838"/>
            <a:ext cx="3142798" cy="107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C94114C-FD07-8301-7A71-A6E36BBC9C00}"/>
              </a:ext>
            </a:extLst>
          </p:cNvPr>
          <p:cNvSpPr txBox="1"/>
          <p:nvPr/>
        </p:nvSpPr>
        <p:spPr>
          <a:xfrm>
            <a:off x="1" y="5043674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authors acknowledge the supports by the Slovak Science and Technology Assistance Agency registered under number APVV-18-0004, VEGA-2/0061/20</a:t>
            </a:r>
            <a:endParaRPr lang="cs-CZ" dirty="0">
              <a:latin typeface="Corbel" panose="020B050302020402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64CF983-95D5-7C74-BE15-18F54FEF35D4}"/>
              </a:ext>
            </a:extLst>
          </p:cNvPr>
          <p:cNvSpPr txBox="1"/>
          <p:nvPr/>
        </p:nvSpPr>
        <p:spPr>
          <a:xfrm>
            <a:off x="-1" y="983329"/>
            <a:ext cx="9143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Thank you for your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0522" y="1583313"/>
            <a:ext cx="7302956" cy="1960581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cs-CZ" sz="2800" b="1" dirty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Motivace</a:t>
            </a:r>
          </a:p>
          <a:p>
            <a:pPr eaLnBrk="1" fontAlgn="auto" hangingPunct="1">
              <a:spcAft>
                <a:spcPts val="0"/>
              </a:spcAft>
              <a:buSzPct val="150000"/>
              <a:defRPr/>
            </a:pPr>
            <a:r>
              <a:rPr lang="cs-CZ" sz="1800" dirty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Existuje způsob vyjádření součinitelů asymptotického rozvoje před čelem trhliny ve flexoelektrickém materiálu pomocí součinitelů intenzity napětí zavedených v lineární elastické lomové mechanice?</a:t>
            </a:r>
          </a:p>
          <a:p>
            <a:pPr eaLnBrk="1" fontAlgn="auto" hangingPunct="1">
              <a:spcAft>
                <a:spcPts val="0"/>
              </a:spcAft>
              <a:buSzPct val="150000"/>
              <a:defRPr/>
            </a:pPr>
            <a:r>
              <a:rPr lang="cs-CZ" sz="1800" dirty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Jestliže ANO (bude líp?), o jaký způsob a metodu se jedná, jak</a:t>
            </a:r>
            <a:r>
              <a:rPr lang="en-GB" sz="1800" dirty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á</a:t>
            </a:r>
            <a:r>
              <a:rPr lang="cs-CZ" sz="1800" dirty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má omezení a výhody?</a:t>
            </a:r>
          </a:p>
        </p:txBody>
      </p:sp>
      <p:sp>
        <p:nvSpPr>
          <p:cNvPr id="4" name="Obdélník 3"/>
          <p:cNvSpPr/>
          <p:nvPr/>
        </p:nvSpPr>
        <p:spPr>
          <a:xfrm>
            <a:off x="1259632" y="3861048"/>
            <a:ext cx="6624736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28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Co </a:t>
            </a:r>
            <a:r>
              <a:rPr lang="en-GB" sz="2800" b="1" dirty="0" err="1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dál</a:t>
            </a:r>
            <a:r>
              <a:rPr lang="cs-CZ" sz="28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?</a:t>
            </a:r>
            <a:endParaRPr lang="cs-CZ" sz="2800" dirty="0">
              <a:solidFill>
                <a:srgbClr val="FF0000"/>
              </a:solidFill>
              <a:latin typeface="Corbel" panose="020B0503020204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Co je to flexoelektrický efekt?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Co je to tzv. </a:t>
            </a:r>
            <a:r>
              <a:rPr lang="cs-CZ" i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vnější</a:t>
            </a:r>
            <a:r>
              <a:rPr lang="cs-CZ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a </a:t>
            </a:r>
            <a:r>
              <a:rPr lang="cs-CZ" i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vnitřní</a:t>
            </a:r>
            <a:r>
              <a:rPr lang="cs-CZ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asymptotické řešení pro trhlinu ve flexoelektrickém materiálu?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Jak tato řešení propojit pomocí singulární perturbační metody (</a:t>
            </a:r>
            <a:r>
              <a:rPr lang="cs-CZ" dirty="0" err="1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singular</a:t>
            </a:r>
            <a:r>
              <a:rPr lang="cs-CZ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matched</a:t>
            </a:r>
            <a:r>
              <a:rPr lang="cs-CZ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asymptotic</a:t>
            </a:r>
            <a:r>
              <a:rPr lang="cs-CZ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expansion</a:t>
            </a:r>
            <a:r>
              <a:rPr lang="cs-CZ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method</a:t>
            </a:r>
            <a:r>
              <a:rPr lang="cs-CZ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) 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Numerické výsledky</a:t>
            </a:r>
            <a:endParaRPr lang="cs-CZ" altLang="cs-CZ" dirty="0">
              <a:solidFill>
                <a:srgbClr val="FF0000"/>
              </a:solidFill>
              <a:latin typeface="Corbel" panose="020B0503020204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015AAAC-602C-0291-BB1C-2130766B5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2724" y="58266"/>
            <a:ext cx="918552" cy="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2">
            <a:extLst>
              <a:ext uri="{FF2B5EF4-FFF2-40B4-BE49-F238E27FC236}">
                <a16:creationId xmlns:a16="http://schemas.microsoft.com/office/drawing/2014/main" id="{B21E576D-B8E3-5445-1ADA-12C65E4F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201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cs-CZ" sz="1400" dirty="0">
                <a:solidFill>
                  <a:schemeClr val="tx1"/>
                </a:solidFill>
                <a:latin typeface="Corbel" panose="020B0503020204020204" pitchFamily="34" charset="0"/>
              </a:rPr>
              <a:t>SAV, Ústav </a:t>
            </a:r>
            <a:r>
              <a:rPr lang="cs-CZ" sz="1400" dirty="0" err="1">
                <a:solidFill>
                  <a:schemeClr val="tx1"/>
                </a:solidFill>
                <a:latin typeface="Corbel" panose="020B0503020204020204" pitchFamily="34" charset="0"/>
              </a:rPr>
              <a:t>stavebnictva</a:t>
            </a:r>
            <a:r>
              <a:rPr lang="cs-CZ" sz="1400" dirty="0">
                <a:solidFill>
                  <a:schemeClr val="tx1"/>
                </a:solidFill>
                <a:latin typeface="Corbel" panose="020B0503020204020204" pitchFamily="34" charset="0"/>
              </a:rPr>
              <a:t> a </a:t>
            </a:r>
            <a:r>
              <a:rPr lang="cs-CZ" sz="1400" dirty="0" err="1">
                <a:solidFill>
                  <a:schemeClr val="tx1"/>
                </a:solidFill>
                <a:latin typeface="Corbel" panose="020B0503020204020204" pitchFamily="34" charset="0"/>
              </a:rPr>
              <a:t>architektúry</a:t>
            </a:r>
            <a:r>
              <a:rPr lang="cs-CZ" sz="1400" dirty="0">
                <a:solidFill>
                  <a:schemeClr val="tx1"/>
                </a:solidFill>
                <a:latin typeface="Corbel" panose="020B0503020204020204" pitchFamily="34" charset="0"/>
              </a:rPr>
              <a:t>, Bratislava,  10.11.2022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807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cs-CZ" sz="28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Flexoelektrické materiály</a:t>
            </a:r>
            <a:endParaRPr lang="cs-CZ" sz="2800" dirty="0">
              <a:solidFill>
                <a:srgbClr val="FF0000"/>
              </a:solidFill>
              <a:latin typeface="Corbel" panose="020B0503020204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015AAAC-602C-0291-BB1C-2130766B5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2724" y="58266"/>
            <a:ext cx="918552" cy="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F7DDE10-D9D7-28A8-4AC3-CD7B2F75B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6527" y="1587902"/>
            <a:ext cx="4910945" cy="2441863"/>
          </a:xfrm>
          <a:prstGeom prst="rect">
            <a:avLst/>
          </a:prstGeom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CF4D1A93-2BF7-A45B-2455-FEE09ECBE546}"/>
              </a:ext>
            </a:extLst>
          </p:cNvPr>
          <p:cNvGrpSpPr/>
          <p:nvPr/>
        </p:nvGrpSpPr>
        <p:grpSpPr>
          <a:xfrm>
            <a:off x="3635896" y="4178628"/>
            <a:ext cx="1872208" cy="474508"/>
            <a:chOff x="3635896" y="4257580"/>
            <a:chExt cx="1872208" cy="474508"/>
          </a:xfrm>
        </p:grpSpPr>
        <p:sp>
          <p:nvSpPr>
            <p:cNvPr id="5" name="Obdélník: se zakulacenými rohy 8">
              <a:extLst>
                <a:ext uri="{FF2B5EF4-FFF2-40B4-BE49-F238E27FC236}">
                  <a16:creationId xmlns:a16="http://schemas.microsoft.com/office/drawing/2014/main" id="{171392D9-296A-9B99-3497-BD42C51B8DD2}"/>
                </a:ext>
              </a:extLst>
            </p:cNvPr>
            <p:cNvSpPr/>
            <p:nvPr/>
          </p:nvSpPr>
          <p:spPr>
            <a:xfrm>
              <a:off x="3635896" y="4257580"/>
              <a:ext cx="1872208" cy="474508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ovéPole 6">
                  <a:extLst>
                    <a:ext uri="{FF2B5EF4-FFF2-40B4-BE49-F238E27FC236}">
                      <a16:creationId xmlns:a16="http://schemas.microsoft.com/office/drawing/2014/main" id="{9B477FEE-0E5F-10FC-61AF-7434D95A033A}"/>
                    </a:ext>
                  </a:extLst>
                </p:cNvPr>
                <p:cNvSpPr txBox="1"/>
                <p:nvPr/>
              </p:nvSpPr>
              <p:spPr>
                <a:xfrm>
                  <a:off x="3654997" y="4343190"/>
                  <a:ext cx="1853107" cy="30328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GB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𝒊𝒋𝒌𝒍</m:t>
                            </m:r>
                          </m:sub>
                        </m:sSub>
                        <m:sSub>
                          <m:sSubPr>
                            <m:ctrlP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𝒋𝒌</m:t>
                            </m:r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</m:oMath>
                    </m:oMathPara>
                  </a14:m>
                  <a:endParaRPr lang="cs-CZ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ovéPole 7">
                  <a:extLst>
                    <a:ext uri="{FF2B5EF4-FFF2-40B4-BE49-F238E27FC236}">
                      <a16:creationId xmlns:a16="http://schemas.microsoft.com/office/drawing/2014/main" id="{AFA604C6-367D-632D-5586-16FEF7AEAC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4997" y="4343190"/>
                  <a:ext cx="1853107" cy="303288"/>
                </a:xfrm>
                <a:prstGeom prst="rect">
                  <a:avLst/>
                </a:prstGeom>
                <a:blipFill>
                  <a:blip r:embed="rId4"/>
                  <a:stretch>
                    <a:fillRect t="-2041" b="-30612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C008161-9B5A-97F2-CB86-512037DA88C4}"/>
              </a:ext>
            </a:extLst>
          </p:cNvPr>
          <p:cNvSpPr txBox="1"/>
          <p:nvPr/>
        </p:nvSpPr>
        <p:spPr>
          <a:xfrm>
            <a:off x="994376" y="4826740"/>
            <a:ext cx="7155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1600" dirty="0">
                <a:latin typeface="Corbel" panose="020B0503020204020204" pitchFamily="34" charset="0"/>
              </a:rPr>
              <a:t>Gradienty deformace způsobují změnu symetrie krystalové mříže a následně polarizaci i v </a:t>
            </a:r>
            <a:r>
              <a:rPr lang="cs-CZ" sz="1600" dirty="0" err="1">
                <a:latin typeface="Corbel" panose="020B0503020204020204" pitchFamily="34" charset="0"/>
              </a:rPr>
              <a:t>centrosymetrických</a:t>
            </a:r>
            <a:r>
              <a:rPr lang="cs-CZ" sz="1600" dirty="0">
                <a:latin typeface="Corbel" panose="020B0503020204020204" pitchFamily="34" charset="0"/>
              </a:rPr>
              <a:t> krystalech (direct </a:t>
            </a:r>
            <a:r>
              <a:rPr lang="cs-CZ" sz="1600" dirty="0" err="1">
                <a:latin typeface="Corbel" panose="020B0503020204020204" pitchFamily="34" charset="0"/>
              </a:rPr>
              <a:t>effect</a:t>
            </a:r>
            <a:r>
              <a:rPr lang="cs-CZ" sz="1600" dirty="0">
                <a:latin typeface="Corbel" panose="020B0503020204020204" pitchFamily="34" charset="0"/>
              </a:rPr>
              <a:t>).</a:t>
            </a:r>
          </a:p>
          <a:p>
            <a:pPr marL="285750" indent="-285750"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1600" dirty="0">
                <a:latin typeface="Corbel" panose="020B0503020204020204" pitchFamily="34" charset="0"/>
              </a:rPr>
              <a:t>Flexoelektrický jev je důsledkem </a:t>
            </a:r>
            <a:r>
              <a:rPr lang="en-GB" sz="1600" dirty="0">
                <a:latin typeface="Corbel" panose="020B0503020204020204" pitchFamily="34" charset="0"/>
              </a:rPr>
              <a:t>k</a:t>
            </a:r>
            <a:r>
              <a:rPr lang="cs-CZ" sz="1600" dirty="0" err="1">
                <a:latin typeface="Corbel" panose="020B0503020204020204" pitchFamily="34" charset="0"/>
              </a:rPr>
              <a:t>ombinace</a:t>
            </a:r>
            <a:r>
              <a:rPr lang="cs-CZ" sz="1600" dirty="0">
                <a:latin typeface="Corbel" panose="020B0503020204020204" pitchFamily="34" charset="0"/>
              </a:rPr>
              <a:t> velkých gradientů deformace a elektrické polarizace v dielektrických materiálech.</a:t>
            </a:r>
          </a:p>
          <a:p>
            <a:pPr marL="285750" indent="-285750"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1600" dirty="0">
                <a:latin typeface="Corbel" panose="020B0503020204020204" pitchFamily="34" charset="0"/>
              </a:rPr>
              <a:t>Flexoelektrický jev je vlastnost materiálu závislá na rozměrech vnitřní struktury materiálu.</a:t>
            </a:r>
          </a:p>
        </p:txBody>
      </p:sp>
      <p:sp>
        <p:nvSpPr>
          <p:cNvPr id="13" name="Zástupný symbol pro zápatí 2">
            <a:extLst>
              <a:ext uri="{FF2B5EF4-FFF2-40B4-BE49-F238E27FC236}">
                <a16:creationId xmlns:a16="http://schemas.microsoft.com/office/drawing/2014/main" id="{33326843-047E-C1AA-22A5-7A5514B36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201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cs-CZ" sz="1400" dirty="0">
                <a:solidFill>
                  <a:schemeClr val="tx1"/>
                </a:solidFill>
                <a:latin typeface="Corbel" panose="020B0503020204020204" pitchFamily="34" charset="0"/>
              </a:rPr>
              <a:t>SAV, Ústav </a:t>
            </a:r>
            <a:r>
              <a:rPr lang="cs-CZ" sz="1400" dirty="0" err="1">
                <a:solidFill>
                  <a:schemeClr val="tx1"/>
                </a:solidFill>
                <a:latin typeface="Corbel" panose="020B0503020204020204" pitchFamily="34" charset="0"/>
              </a:rPr>
              <a:t>stavebnictva</a:t>
            </a:r>
            <a:r>
              <a:rPr lang="cs-CZ" sz="1400" dirty="0">
                <a:solidFill>
                  <a:schemeClr val="tx1"/>
                </a:solidFill>
                <a:latin typeface="Corbel" panose="020B0503020204020204" pitchFamily="34" charset="0"/>
              </a:rPr>
              <a:t> a </a:t>
            </a:r>
            <a:r>
              <a:rPr lang="cs-CZ" sz="1400" dirty="0" err="1">
                <a:solidFill>
                  <a:schemeClr val="tx1"/>
                </a:solidFill>
                <a:latin typeface="Corbel" panose="020B0503020204020204" pitchFamily="34" charset="0"/>
              </a:rPr>
              <a:t>architektúry</a:t>
            </a:r>
            <a:r>
              <a:rPr lang="cs-CZ" sz="1400" dirty="0">
                <a:solidFill>
                  <a:schemeClr val="tx1"/>
                </a:solidFill>
                <a:latin typeface="Corbel" panose="020B0503020204020204" pitchFamily="34" charset="0"/>
              </a:rPr>
              <a:t>, Bratislava,  10.11.2022</a:t>
            </a:r>
          </a:p>
        </p:txBody>
      </p:sp>
    </p:spTree>
    <p:extLst>
      <p:ext uri="{BB962C8B-B14F-4D97-AF65-F5344CB8AC3E}">
        <p14:creationId xmlns:p14="http://schemas.microsoft.com/office/powerpoint/2010/main" val="250913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7015AAAC-602C-0291-BB1C-2130766B5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2724" y="58266"/>
            <a:ext cx="918552" cy="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DC6184E0-70B5-5F70-B0A2-FE3B8AC91302}"/>
                  </a:ext>
                </a:extLst>
              </p:cNvPr>
              <p:cNvSpPr txBox="1"/>
              <p:nvPr/>
            </p:nvSpPr>
            <p:spPr>
              <a:xfrm>
                <a:off x="1597283" y="1978427"/>
                <a:ext cx="2160240" cy="1405513"/>
              </a:xfrm>
              <a:prstGeom prst="rect">
                <a:avLst/>
              </a:prstGeom>
              <a:noFill/>
              <a:ln cap="rnd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8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∇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∇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GB" sz="1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𝝉</m:t>
                          </m:r>
                        </m:e>
                      </m:d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cs-CZ" sz="18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∇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GB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cs-CZ" sz="18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𝑬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∇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DC6184E0-70B5-5F70-B0A2-FE3B8AC91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283" y="1978427"/>
                <a:ext cx="2160240" cy="1405513"/>
              </a:xfrm>
              <a:prstGeom prst="rect">
                <a:avLst/>
              </a:prstGeom>
              <a:blipFill>
                <a:blip r:embed="rId3"/>
                <a:stretch>
                  <a:fillRect b="-1293"/>
                </a:stretch>
              </a:blipFill>
              <a:ln cap="rnd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>
            <a:extLst>
              <a:ext uri="{FF2B5EF4-FFF2-40B4-BE49-F238E27FC236}">
                <a16:creationId xmlns:a16="http://schemas.microsoft.com/office/drawing/2014/main" id="{61DB7520-1A55-9820-634B-B48960AED5EF}"/>
              </a:ext>
            </a:extLst>
          </p:cNvPr>
          <p:cNvSpPr txBox="1"/>
          <p:nvPr/>
        </p:nvSpPr>
        <p:spPr>
          <a:xfrm>
            <a:off x="1506765" y="1609095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Rovnice rovnováhy</a:t>
            </a:r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6D6E3E6-33F0-D50A-383E-070C45CF73C4}"/>
              </a:ext>
            </a:extLst>
          </p:cNvPr>
          <p:cNvSpPr txBox="1"/>
          <p:nvPr/>
        </p:nvSpPr>
        <p:spPr>
          <a:xfrm>
            <a:off x="4336700" y="1865517"/>
            <a:ext cx="2358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Konstitutuvní vztahy</a:t>
            </a:r>
            <a:endParaRPr lang="cs-CZ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8978246D-7C7B-07BA-2785-5F09D701B8A3}"/>
                  </a:ext>
                </a:extLst>
              </p:cNvPr>
              <p:cNvSpPr txBox="1"/>
              <p:nvPr/>
            </p:nvSpPr>
            <p:spPr>
              <a:xfrm>
                <a:off x="1259632" y="3963294"/>
                <a:ext cx="5400600" cy="24180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𝒖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ba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cs-CZ" sz="18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𝝂</m:t>
                      </m:r>
                      <m:r>
                        <a:rPr lang="en-GB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∇</m:t>
                          </m:r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d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𝝂</m:t>
                          </m:r>
                        </m:e>
                      </m:bar>
                    </m:oMath>
                  </m:oMathPara>
                </a14:m>
                <a:endParaRPr lang="cs-CZ" sz="18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GB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∇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GB" sz="1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𝝉</m:t>
                          </m:r>
                        </m:e>
                      </m:d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̃"/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GB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∇</m:t>
                          </m:r>
                        </m:e>
                      </m:acc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GB" sz="1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𝝉</m:t>
                          </m:r>
                        </m:e>
                      </m:d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GB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∇</m:t>
                              </m:r>
                            </m:e>
                          </m:acc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</m:d>
                      <m:r>
                        <a:rPr lang="en-GB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GB" sz="1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𝝉</m:t>
                          </m:r>
                        </m:e>
                      </m:d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bar>
                    </m:oMath>
                  </m:oMathPara>
                </a14:m>
                <a:endParaRPr lang="cs-CZ" sz="18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𝒓</m:t>
                      </m:r>
                      <m:r>
                        <a:rPr lang="en-GB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GB" sz="1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𝝉</m:t>
                          </m:r>
                        </m:e>
                      </m:d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</m:bar>
                    </m:oMath>
                  </m:oMathPara>
                </a14:m>
                <a:endParaRPr lang="cs-CZ" sz="18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bar>
                    </m:oMath>
                  </m:oMathPara>
                </a14:m>
                <a:endParaRPr lang="cs-CZ" sz="18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GB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</m:d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ba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8978246D-7C7B-07BA-2785-5F09D701B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963294"/>
                <a:ext cx="5400600" cy="24180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E13750FE-8183-45BD-CE60-9581193C2A65}"/>
                  </a:ext>
                </a:extLst>
              </p:cNvPr>
              <p:cNvSpPr txBox="1"/>
              <p:nvPr/>
            </p:nvSpPr>
            <p:spPr>
              <a:xfrm>
                <a:off x="4427984" y="2253208"/>
                <a:ext cx="3600400" cy="20856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bg2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𝝈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en-GB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d>
                        <m:dPr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</m:d>
                      <m:r>
                        <a:rPr lang="en-GB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𝑰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GB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𝜺</m:t>
                      </m:r>
                    </m:oMath>
                  </m:oMathPara>
                </a14:m>
                <a:endParaRPr lang="cs-CZ" sz="18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18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GB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∇Tr</m:t>
                          </m:r>
                          <m:d>
                            <m:dPr>
                              <m:ctrlP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𝜺</m:t>
                              </m:r>
                            </m:e>
                          </m:d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cs-CZ" sz="18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GB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∇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𝜺</m:t>
                          </m:r>
                        </m:e>
                      </m:d>
                    </m:oMath>
                  </m:oMathPara>
                </a14:m>
                <a:endParaRPr lang="cs-CZ" sz="18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𝝉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GB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GB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∇</m:t>
                      </m:r>
                      <m:r>
                        <a:rPr lang="en-GB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𝝈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  <m:sSub>
                            <m:sSub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  <m:sSub>
                            <m:sSub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</m:d>
                    </m:oMath>
                  </m:oMathPara>
                </a14:m>
                <a:endParaRPr lang="en-GB" sz="18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  <m:sSub>
                            <m:sSub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  <m:sSub>
                            <m:sSub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E13750FE-8183-45BD-CE60-9581193C2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253208"/>
                <a:ext cx="3600400" cy="2085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>
            <a:extLst>
              <a:ext uri="{FF2B5EF4-FFF2-40B4-BE49-F238E27FC236}">
                <a16:creationId xmlns:a16="http://schemas.microsoft.com/office/drawing/2014/main" id="{FFF3CE3F-ABF7-15AD-2806-1282D6EDE942}"/>
              </a:ext>
            </a:extLst>
          </p:cNvPr>
          <p:cNvSpPr txBox="1"/>
          <p:nvPr/>
        </p:nvSpPr>
        <p:spPr>
          <a:xfrm>
            <a:off x="1034988" y="3593962"/>
            <a:ext cx="2358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Boundary conditions</a:t>
            </a:r>
            <a:endParaRPr lang="cs-CZ" dirty="0">
              <a:latin typeface="Corbel" panose="020B0503020204020204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52AD401-B67E-CD84-D9CB-F050C7D347B9}"/>
              </a:ext>
            </a:extLst>
          </p:cNvPr>
          <p:cNvSpPr txBox="1"/>
          <p:nvPr/>
        </p:nvSpPr>
        <p:spPr>
          <a:xfrm>
            <a:off x="6723112" y="5609304"/>
            <a:ext cx="173732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>
                <a:solidFill>
                  <a:srgbClr val="FF0000"/>
                </a:solidFill>
                <a:latin typeface="Corbel" panose="020B0503020204020204" pitchFamily="34" charset="0"/>
              </a:rPr>
              <a:t>délkový parameter jako materiálová charakteristika</a:t>
            </a:r>
          </a:p>
        </p:txBody>
      </p:sp>
      <p:cxnSp>
        <p:nvCxnSpPr>
          <p:cNvPr id="20" name="Přímá spojnice se šipkou 28">
            <a:extLst>
              <a:ext uri="{FF2B5EF4-FFF2-40B4-BE49-F238E27FC236}">
                <a16:creationId xmlns:a16="http://schemas.microsoft.com/office/drawing/2014/main" id="{C049AD21-CCFE-DA8B-1FA3-E90BA478E5D2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>
            <a:off x="5004048" y="3690340"/>
            <a:ext cx="1719064" cy="2288297"/>
          </a:xfrm>
          <a:prstGeom prst="curvedConnector2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3A462D95-91E8-865B-0160-C316A6A08343}"/>
              </a:ext>
            </a:extLst>
          </p:cNvPr>
          <p:cNvSpPr txBox="1"/>
          <p:nvPr/>
        </p:nvSpPr>
        <p:spPr>
          <a:xfrm>
            <a:off x="7504188" y="1330214"/>
            <a:ext cx="131628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>
                <a:solidFill>
                  <a:srgbClr val="FF0000"/>
                </a:solidFill>
                <a:latin typeface="Corbel" panose="020B0503020204020204" pitchFamily="34" charset="0"/>
              </a:rPr>
              <a:t>flexoelectrické parametry</a:t>
            </a:r>
          </a:p>
        </p:txBody>
      </p:sp>
      <p:cxnSp>
        <p:nvCxnSpPr>
          <p:cNvPr id="31" name="Přímá spojnice se šipkou 28">
            <a:extLst>
              <a:ext uri="{FF2B5EF4-FFF2-40B4-BE49-F238E27FC236}">
                <a16:creationId xmlns:a16="http://schemas.microsoft.com/office/drawing/2014/main" id="{51DFC430-380D-F00E-2C40-53F959EC643C}"/>
              </a:ext>
            </a:extLst>
          </p:cNvPr>
          <p:cNvCxnSpPr>
            <a:cxnSpLocks/>
            <a:stCxn id="30" idx="2"/>
          </p:cNvCxnSpPr>
          <p:nvPr/>
        </p:nvCxnSpPr>
        <p:spPr>
          <a:xfrm rot="5400000">
            <a:off x="7178764" y="1913320"/>
            <a:ext cx="1043453" cy="923681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Přímá spojnice se šipkou 28">
            <a:extLst>
              <a:ext uri="{FF2B5EF4-FFF2-40B4-BE49-F238E27FC236}">
                <a16:creationId xmlns:a16="http://schemas.microsoft.com/office/drawing/2014/main" id="{EBA18CA2-66EF-5702-A210-FCF5E0370BC8}"/>
              </a:ext>
            </a:extLst>
          </p:cNvPr>
          <p:cNvCxnSpPr>
            <a:cxnSpLocks/>
            <a:stCxn id="30" idx="1"/>
          </p:cNvCxnSpPr>
          <p:nvPr/>
        </p:nvCxnSpPr>
        <p:spPr>
          <a:xfrm rot="10800000" flipV="1">
            <a:off x="6084172" y="1591823"/>
            <a:ext cx="1420016" cy="1305055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78B204D5-57F2-0171-9958-35009FC5B281}"/>
              </a:ext>
            </a:extLst>
          </p:cNvPr>
          <p:cNvSpPr txBox="1"/>
          <p:nvPr/>
        </p:nvSpPr>
        <p:spPr>
          <a:xfrm>
            <a:off x="2699792" y="3992710"/>
            <a:ext cx="17281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>
                <a:solidFill>
                  <a:srgbClr val="FF0000"/>
                </a:solidFill>
                <a:latin typeface="Corbel" panose="020B0503020204020204" pitchFamily="34" charset="0"/>
              </a:rPr>
              <a:t>napětí vyššího řádu</a:t>
            </a:r>
          </a:p>
        </p:txBody>
      </p:sp>
      <p:cxnSp>
        <p:nvCxnSpPr>
          <p:cNvPr id="42" name="Přímá spojnice se šipkou 28">
            <a:extLst>
              <a:ext uri="{FF2B5EF4-FFF2-40B4-BE49-F238E27FC236}">
                <a16:creationId xmlns:a16="http://schemas.microsoft.com/office/drawing/2014/main" id="{CED31757-E140-D187-D1D7-D1910DD9695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208997" y="3681837"/>
            <a:ext cx="365965" cy="360038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CC6327-A2DA-8F91-CF64-6FA608C7F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201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cs-CZ" sz="1400" dirty="0">
                <a:solidFill>
                  <a:schemeClr val="tx1"/>
                </a:solidFill>
                <a:latin typeface="Corbel" panose="020B0503020204020204" pitchFamily="34" charset="0"/>
              </a:rPr>
              <a:t>SAV, Ústav </a:t>
            </a:r>
            <a:r>
              <a:rPr lang="cs-CZ" sz="1400" dirty="0" err="1">
                <a:solidFill>
                  <a:schemeClr val="tx1"/>
                </a:solidFill>
                <a:latin typeface="Corbel" panose="020B0503020204020204" pitchFamily="34" charset="0"/>
              </a:rPr>
              <a:t>stavebnictva</a:t>
            </a:r>
            <a:r>
              <a:rPr lang="cs-CZ" sz="1400" dirty="0">
                <a:solidFill>
                  <a:schemeClr val="tx1"/>
                </a:solidFill>
                <a:latin typeface="Corbel" panose="020B0503020204020204" pitchFamily="34" charset="0"/>
              </a:rPr>
              <a:t> a </a:t>
            </a:r>
            <a:r>
              <a:rPr lang="cs-CZ" sz="1400" dirty="0" err="1">
                <a:solidFill>
                  <a:schemeClr val="tx1"/>
                </a:solidFill>
                <a:latin typeface="Corbel" panose="020B0503020204020204" pitchFamily="34" charset="0"/>
              </a:rPr>
              <a:t>architektúry</a:t>
            </a:r>
            <a:r>
              <a:rPr lang="cs-CZ" sz="1400" dirty="0">
                <a:solidFill>
                  <a:schemeClr val="tx1"/>
                </a:solidFill>
                <a:latin typeface="Corbel" panose="020B0503020204020204" pitchFamily="34" charset="0"/>
              </a:rPr>
              <a:t>, Bratislava,  10.11.2022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AB18665-DFF1-7455-9EE8-814A8F5DE718}"/>
              </a:ext>
            </a:extLst>
          </p:cNvPr>
          <p:cNvSpPr/>
          <p:nvPr/>
        </p:nvSpPr>
        <p:spPr>
          <a:xfrm>
            <a:off x="0" y="9807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cs-CZ" sz="28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Flexoelektrické materiály</a:t>
            </a:r>
            <a:endParaRPr lang="cs-CZ" sz="2800" dirty="0">
              <a:solidFill>
                <a:srgbClr val="FF0000"/>
              </a:solidFill>
              <a:latin typeface="Corbel" panose="020B0503020204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73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17" y="2143822"/>
            <a:ext cx="5685363" cy="2700362"/>
          </a:xfrm>
          <a:prstGeom prst="rect">
            <a:avLst/>
          </a:prstGeom>
        </p:spPr>
      </p:pic>
      <p:sp>
        <p:nvSpPr>
          <p:cNvPr id="6" name="Zaoblený obdélník 5"/>
          <p:cNvSpPr/>
          <p:nvPr/>
        </p:nvSpPr>
        <p:spPr>
          <a:xfrm>
            <a:off x="1378355" y="1966204"/>
            <a:ext cx="1753486" cy="3059406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11561" y="5582907"/>
            <a:ext cx="1152128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rbel" panose="020B0503020204020204" pitchFamily="34" charset="0"/>
              </a:rPr>
              <a:t>classical elasticity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1241861" y="1740118"/>
            <a:ext cx="6241687" cy="357596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Přímá spojnice se šipkou 12"/>
          <p:cNvCxnSpPr>
            <a:cxnSpLocks/>
          </p:cNvCxnSpPr>
          <p:nvPr/>
        </p:nvCxnSpPr>
        <p:spPr>
          <a:xfrm>
            <a:off x="1763689" y="5905321"/>
            <a:ext cx="360039" cy="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7740352" y="5720655"/>
            <a:ext cx="792088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latin typeface="Corbel" panose="020B0503020204020204" pitchFamily="34" charset="0"/>
              </a:rPr>
              <a:t>flexo</a:t>
            </a:r>
            <a:endParaRPr lang="en-US" b="1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2124065" y="5669153"/>
                <a:ext cx="1771318" cy="44409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65" y="5669153"/>
                <a:ext cx="1771318" cy="444096"/>
              </a:xfrm>
              <a:prstGeom prst="rect">
                <a:avLst/>
              </a:prstGeom>
              <a:blipFill>
                <a:blip r:embed="rId3"/>
                <a:stretch>
                  <a:fillRect b="-259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4327774" y="5676382"/>
                <a:ext cx="3156840" cy="46102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𝑘𝑖𝑗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d>
                            <m:d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b="0" i="1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774" y="5676382"/>
                <a:ext cx="3156840" cy="461024"/>
              </a:xfrm>
              <a:prstGeom prst="rect">
                <a:avLst/>
              </a:prstGeom>
              <a:blipFill>
                <a:blip r:embed="rId4"/>
                <a:stretch>
                  <a:fillRect b="-125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TextovéPole 67"/>
          <p:cNvSpPr txBox="1"/>
          <p:nvPr/>
        </p:nvSpPr>
        <p:spPr>
          <a:xfrm>
            <a:off x="7856627" y="1122916"/>
            <a:ext cx="87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orbel" panose="020B0503020204020204" pitchFamily="34" charset="0"/>
              </a:rPr>
              <a:t>nonlocal</a:t>
            </a:r>
          </a:p>
        </p:txBody>
      </p:sp>
      <p:cxnSp>
        <p:nvCxnSpPr>
          <p:cNvPr id="69" name="Přímá spojnice se šipkou 28"/>
          <p:cNvCxnSpPr/>
          <p:nvPr/>
        </p:nvCxnSpPr>
        <p:spPr>
          <a:xfrm rot="10800000" flipV="1">
            <a:off x="6199339" y="1306305"/>
            <a:ext cx="1650986" cy="1454638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3" name="TextovéPole 72"/>
          <p:cNvSpPr txBox="1"/>
          <p:nvPr/>
        </p:nvSpPr>
        <p:spPr>
          <a:xfrm>
            <a:off x="1077573" y="893001"/>
            <a:ext cx="588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rgbClr val="FF0000"/>
                </a:solidFill>
                <a:latin typeface="Corbel" panose="020B0503020204020204" pitchFamily="34" charset="0"/>
              </a:rPr>
              <a:t>local</a:t>
            </a:r>
          </a:p>
        </p:txBody>
      </p:sp>
      <p:cxnSp>
        <p:nvCxnSpPr>
          <p:cNvPr id="74" name="Přímá spojnice se šipkou 28"/>
          <p:cNvCxnSpPr/>
          <p:nvPr/>
        </p:nvCxnSpPr>
        <p:spPr>
          <a:xfrm rot="16200000" flipH="1">
            <a:off x="1355931" y="1234741"/>
            <a:ext cx="931272" cy="886131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Pravoúhlá spojnice 14"/>
          <p:cNvCxnSpPr>
            <a:cxnSpLocks/>
            <a:stCxn id="6" idx="1"/>
            <a:endCxn id="10" idx="1"/>
          </p:cNvCxnSpPr>
          <p:nvPr/>
        </p:nvCxnSpPr>
        <p:spPr>
          <a:xfrm rot="10800000" flipV="1">
            <a:off x="611561" y="3495907"/>
            <a:ext cx="766794" cy="2410166"/>
          </a:xfrm>
          <a:prstGeom prst="bentConnector3">
            <a:avLst>
              <a:gd name="adj1" fmla="val 129812"/>
            </a:avLst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oúhlá spojnice 19"/>
          <p:cNvCxnSpPr>
            <a:cxnSpLocks/>
            <a:stCxn id="11" idx="3"/>
            <a:endCxn id="14" idx="3"/>
          </p:cNvCxnSpPr>
          <p:nvPr/>
        </p:nvCxnSpPr>
        <p:spPr>
          <a:xfrm>
            <a:off x="7483548" y="3528102"/>
            <a:ext cx="1048892" cy="2377219"/>
          </a:xfrm>
          <a:prstGeom prst="bentConnector3">
            <a:avLst>
              <a:gd name="adj1" fmla="val 12179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cxnSpLocks/>
            <a:stCxn id="14" idx="1"/>
            <a:endCxn id="32" idx="3"/>
          </p:cNvCxnSpPr>
          <p:nvPr/>
        </p:nvCxnSpPr>
        <p:spPr>
          <a:xfrm flipH="1">
            <a:off x="7484614" y="5905321"/>
            <a:ext cx="255738" cy="157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4">
            <a:extLst>
              <a:ext uri="{FF2B5EF4-FFF2-40B4-BE49-F238E27FC236}">
                <a16:creationId xmlns:a16="http://schemas.microsoft.com/office/drawing/2014/main" id="{7C68227E-068B-C728-EE3D-FC7DE9932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2724" y="58266"/>
            <a:ext cx="918552" cy="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E4EBBAA-5423-CACF-2FAA-8947BD848727}"/>
              </a:ext>
            </a:extLst>
          </p:cNvPr>
          <p:cNvSpPr/>
          <p:nvPr/>
        </p:nvSpPr>
        <p:spPr>
          <a:xfrm>
            <a:off x="0" y="9807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cs-CZ" sz="28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Flexoelektrické materiály</a:t>
            </a:r>
            <a:endParaRPr lang="cs-CZ" sz="2800" dirty="0">
              <a:solidFill>
                <a:srgbClr val="FF0000"/>
              </a:solidFill>
              <a:latin typeface="Corbel" panose="020B0503020204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0D83821-EB81-98F4-8664-4065076FC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201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cs-CZ" sz="1400" dirty="0">
                <a:solidFill>
                  <a:schemeClr val="tx1"/>
                </a:solidFill>
                <a:latin typeface="Corbel" panose="020B0503020204020204" pitchFamily="34" charset="0"/>
              </a:rPr>
              <a:t>SAV, Ústav </a:t>
            </a:r>
            <a:r>
              <a:rPr lang="cs-CZ" sz="1400" dirty="0" err="1">
                <a:solidFill>
                  <a:schemeClr val="tx1"/>
                </a:solidFill>
                <a:latin typeface="Corbel" panose="020B0503020204020204" pitchFamily="34" charset="0"/>
              </a:rPr>
              <a:t>stavebnictva</a:t>
            </a:r>
            <a:r>
              <a:rPr lang="cs-CZ" sz="1400" dirty="0">
                <a:solidFill>
                  <a:schemeClr val="tx1"/>
                </a:solidFill>
                <a:latin typeface="Corbel" panose="020B0503020204020204" pitchFamily="34" charset="0"/>
              </a:rPr>
              <a:t> a </a:t>
            </a:r>
            <a:r>
              <a:rPr lang="cs-CZ" sz="1400" dirty="0" err="1">
                <a:solidFill>
                  <a:schemeClr val="tx1"/>
                </a:solidFill>
                <a:latin typeface="Corbel" panose="020B0503020204020204" pitchFamily="34" charset="0"/>
              </a:rPr>
              <a:t>architektúry</a:t>
            </a:r>
            <a:r>
              <a:rPr lang="cs-CZ" sz="1400" dirty="0">
                <a:solidFill>
                  <a:schemeClr val="tx1"/>
                </a:solidFill>
                <a:latin typeface="Corbel" panose="020B0503020204020204" pitchFamily="34" charset="0"/>
              </a:rPr>
              <a:t>, Bratislava,  10.11.2022</a:t>
            </a:r>
          </a:p>
        </p:txBody>
      </p:sp>
    </p:spTree>
    <p:extLst>
      <p:ext uri="{BB962C8B-B14F-4D97-AF65-F5344CB8AC3E}">
        <p14:creationId xmlns:p14="http://schemas.microsoft.com/office/powerpoint/2010/main" val="404304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9B4AD1EA-EFFC-3709-6275-F514C15F5396}"/>
              </a:ext>
            </a:extLst>
          </p:cNvPr>
          <p:cNvSpPr/>
          <p:nvPr/>
        </p:nvSpPr>
        <p:spPr>
          <a:xfrm>
            <a:off x="0" y="98072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20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The outer and inner asymptotic solution in the flexoelectric solid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7C68227E-068B-C728-EE3D-FC7DE9932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2724" y="58266"/>
            <a:ext cx="918552" cy="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42AE7C20-0BAA-BC13-C657-67BB6BDC6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201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latin typeface="Corbel" panose="020B0503020204020204" pitchFamily="34" charset="0"/>
              </a:rPr>
              <a:t>27/28th International Conference ENGINEERING MECHANICS 2022, </a:t>
            </a:r>
            <a:r>
              <a:rPr lang="en-GB" sz="1400" dirty="0" err="1">
                <a:solidFill>
                  <a:schemeClr val="tx1"/>
                </a:solidFill>
                <a:latin typeface="Corbel" panose="020B0503020204020204" pitchFamily="34" charset="0"/>
              </a:rPr>
              <a:t>Milovy</a:t>
            </a:r>
            <a:r>
              <a:rPr lang="en-GB" sz="1400" dirty="0">
                <a:solidFill>
                  <a:schemeClr val="tx1"/>
                </a:solidFill>
                <a:latin typeface="Corbel" panose="020B0503020204020204" pitchFamily="34" charset="0"/>
              </a:rPr>
              <a:t>, Czech Republic, May 9 – 12, 2022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9101D23D-945F-963D-3995-528C9E4450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94364"/>
            <a:ext cx="2808312" cy="2384712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95A2D38D-540F-C9F9-50B4-44594F486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2694364"/>
            <a:ext cx="2808313" cy="2384712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B58BD442-8150-34FE-E235-50DFD89947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94364"/>
            <a:ext cx="2808313" cy="2384713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30" name="Obdélník 29">
            <a:extLst>
              <a:ext uri="{FF2B5EF4-FFF2-40B4-BE49-F238E27FC236}">
                <a16:creationId xmlns:a16="http://schemas.microsoft.com/office/drawing/2014/main" id="{5FE097B3-778A-F74E-35AD-F6275A475F98}"/>
              </a:ext>
            </a:extLst>
          </p:cNvPr>
          <p:cNvSpPr/>
          <p:nvPr/>
        </p:nvSpPr>
        <p:spPr>
          <a:xfrm>
            <a:off x="1763687" y="4222647"/>
            <a:ext cx="741078" cy="6292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F83C85BB-7213-E095-BB72-A052D5140D91}"/>
              </a:ext>
            </a:extLst>
          </p:cNvPr>
          <p:cNvSpPr/>
          <p:nvPr/>
        </p:nvSpPr>
        <p:spPr>
          <a:xfrm>
            <a:off x="4960404" y="4222647"/>
            <a:ext cx="777863" cy="660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6582DDE2-1052-F2B0-2A53-17008DF0CB8A}"/>
              </a:ext>
            </a:extLst>
          </p:cNvPr>
          <p:cNvCxnSpPr/>
          <p:nvPr/>
        </p:nvCxnSpPr>
        <p:spPr>
          <a:xfrm flipV="1">
            <a:off x="2504765" y="4396371"/>
            <a:ext cx="483059" cy="1409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2B49154D-14F7-03BC-CADF-58D3A135BE0B}"/>
              </a:ext>
            </a:extLst>
          </p:cNvPr>
          <p:cNvCxnSpPr>
            <a:stCxn id="31" idx="3"/>
          </p:cNvCxnSpPr>
          <p:nvPr/>
        </p:nvCxnSpPr>
        <p:spPr>
          <a:xfrm flipV="1">
            <a:off x="5738267" y="4411989"/>
            <a:ext cx="345901" cy="1409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E41FB11A-E8F4-1A20-5A51-2D12B26F6A4E}"/>
                  </a:ext>
                </a:extLst>
              </p:cNvPr>
              <p:cNvSpPr txBox="1"/>
              <p:nvPr/>
            </p:nvSpPr>
            <p:spPr>
              <a:xfrm>
                <a:off x="0" y="2191887"/>
                <a:ext cx="914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0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FEM study: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/>
                      </a:rPr>
                      <m:t>=5.25 </m:t>
                    </m:r>
                    <m:r>
                      <m:rPr>
                        <m:sty m:val="p"/>
                      </m:rPr>
                      <a:rPr lang="en-GB" sz="1600" smtClean="0">
                        <a:solidFill>
                          <a:schemeClr val="tx1"/>
                        </a:solidFill>
                        <a:latin typeface="Cambria Math"/>
                      </a:rPr>
                      <m:t>nm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/>
                      </a:rPr>
                      <m:t>𝑙</m:t>
                    </m:r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/>
                      </a:rPr>
                      <m:t>=0.25 </m:t>
                    </m:r>
                    <m:r>
                      <m:rPr>
                        <m:sty m:val="p"/>
                      </m:rPr>
                      <a:rPr lang="en-GB" sz="1600">
                        <a:solidFill>
                          <a:schemeClr val="tx1"/>
                        </a:solidFill>
                        <a:latin typeface="Cambria Math"/>
                      </a:rPr>
                      <m:t>nm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E41FB11A-E8F4-1A20-5A51-2D12B26F6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91887"/>
                <a:ext cx="9144000" cy="338554"/>
              </a:xfrm>
              <a:prstGeom prst="rect">
                <a:avLst/>
              </a:prstGeom>
              <a:blipFill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90A2BD63-780C-38CE-82E8-CBD805B2FCED}"/>
              </a:ext>
            </a:extLst>
          </p:cNvPr>
          <p:cNvCxnSpPr/>
          <p:nvPr/>
        </p:nvCxnSpPr>
        <p:spPr>
          <a:xfrm>
            <a:off x="107504" y="5548499"/>
            <a:ext cx="2277478" cy="668"/>
          </a:xfrm>
          <a:prstGeom prst="straightConnector1">
            <a:avLst/>
          </a:prstGeom>
          <a:ln>
            <a:solidFill>
              <a:srgbClr val="3333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01CEC552-508F-FDBA-C2EF-85ED15C27341}"/>
                  </a:ext>
                </a:extLst>
              </p:cNvPr>
              <p:cNvSpPr txBox="1"/>
              <p:nvPr/>
            </p:nvSpPr>
            <p:spPr>
              <a:xfrm>
                <a:off x="1054908" y="5186504"/>
                <a:ext cx="476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01CEC552-508F-FDBA-C2EF-85ED15C27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08" y="5186504"/>
                <a:ext cx="47686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504D3EB0-83B2-267D-257F-0EDA13D4E833}"/>
              </a:ext>
            </a:extLst>
          </p:cNvPr>
          <p:cNvCxnSpPr/>
          <p:nvPr/>
        </p:nvCxnSpPr>
        <p:spPr>
          <a:xfrm>
            <a:off x="107504" y="5179167"/>
            <a:ext cx="0" cy="369332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0716CB5F-9A94-8965-8472-8009BA358661}"/>
              </a:ext>
            </a:extLst>
          </p:cNvPr>
          <p:cNvCxnSpPr/>
          <p:nvPr/>
        </p:nvCxnSpPr>
        <p:spPr>
          <a:xfrm>
            <a:off x="2384982" y="5179167"/>
            <a:ext cx="0" cy="369332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BBB19B30-859A-5DFC-5349-B8D845A2AC9C}"/>
              </a:ext>
            </a:extLst>
          </p:cNvPr>
          <p:cNvCxnSpPr/>
          <p:nvPr/>
        </p:nvCxnSpPr>
        <p:spPr>
          <a:xfrm>
            <a:off x="5004048" y="5546755"/>
            <a:ext cx="551870" cy="0"/>
          </a:xfrm>
          <a:prstGeom prst="straightConnector1">
            <a:avLst/>
          </a:prstGeom>
          <a:ln>
            <a:solidFill>
              <a:srgbClr val="3333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BA506356-1FC8-A736-69A4-0300BEAF3C90}"/>
                  </a:ext>
                </a:extLst>
              </p:cNvPr>
              <p:cNvSpPr txBox="1"/>
              <p:nvPr/>
            </p:nvSpPr>
            <p:spPr>
              <a:xfrm>
                <a:off x="5115868" y="5179835"/>
                <a:ext cx="328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BA506356-1FC8-A736-69A4-0300BEAF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868" y="5179835"/>
                <a:ext cx="32823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81D4C6A3-7F45-0CB0-A3DD-0A1817FCFD6A}"/>
              </a:ext>
            </a:extLst>
          </p:cNvPr>
          <p:cNvCxnSpPr/>
          <p:nvPr/>
        </p:nvCxnSpPr>
        <p:spPr>
          <a:xfrm>
            <a:off x="5004048" y="5179167"/>
            <a:ext cx="0" cy="369332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9CE6F352-96F0-CA4D-68A2-7052A37279C2}"/>
              </a:ext>
            </a:extLst>
          </p:cNvPr>
          <p:cNvCxnSpPr/>
          <p:nvPr/>
        </p:nvCxnSpPr>
        <p:spPr>
          <a:xfrm>
            <a:off x="5555890" y="5179167"/>
            <a:ext cx="0" cy="369332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2ABF0A8B-77F0-40CA-A991-3A7A1C24DBC7}"/>
              </a:ext>
            </a:extLst>
          </p:cNvPr>
          <p:cNvCxnSpPr/>
          <p:nvPr/>
        </p:nvCxnSpPr>
        <p:spPr>
          <a:xfrm>
            <a:off x="6084168" y="5546755"/>
            <a:ext cx="2304284" cy="7337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4FDA93AD-3568-9554-5057-539792C50AF6}"/>
                  </a:ext>
                </a:extLst>
              </p:cNvPr>
              <p:cNvSpPr txBox="1"/>
              <p:nvPr/>
            </p:nvSpPr>
            <p:spPr>
              <a:xfrm>
                <a:off x="7072195" y="5177259"/>
                <a:ext cx="328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4FDA93AD-3568-9554-5057-539792C50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195" y="5177259"/>
                <a:ext cx="32823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3494722B-D022-6061-057A-C35EE791E86B}"/>
              </a:ext>
            </a:extLst>
          </p:cNvPr>
          <p:cNvCxnSpPr/>
          <p:nvPr/>
        </p:nvCxnSpPr>
        <p:spPr>
          <a:xfrm>
            <a:off x="8388424" y="5186504"/>
            <a:ext cx="0" cy="369332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CD001FB9-B903-4CFD-4D9C-ABF035C7EA34}"/>
              </a:ext>
            </a:extLst>
          </p:cNvPr>
          <p:cNvCxnSpPr/>
          <p:nvPr/>
        </p:nvCxnSpPr>
        <p:spPr>
          <a:xfrm>
            <a:off x="3278412" y="5908308"/>
            <a:ext cx="2277478" cy="668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AE849509-EB11-61D9-2364-D615684D6058}"/>
                  </a:ext>
                </a:extLst>
              </p:cNvPr>
              <p:cNvSpPr txBox="1"/>
              <p:nvPr/>
            </p:nvSpPr>
            <p:spPr>
              <a:xfrm>
                <a:off x="3851920" y="5546313"/>
                <a:ext cx="476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AE849509-EB11-61D9-2364-D615684D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546313"/>
                <a:ext cx="47686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7EBCF2E7-F4E5-73CB-8721-3A1FB461F0AA}"/>
              </a:ext>
            </a:extLst>
          </p:cNvPr>
          <p:cNvCxnSpPr/>
          <p:nvPr/>
        </p:nvCxnSpPr>
        <p:spPr>
          <a:xfrm>
            <a:off x="5555890" y="5538976"/>
            <a:ext cx="0" cy="369332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97D2FD1B-3F14-1D96-0B3B-C842C4237066}"/>
              </a:ext>
            </a:extLst>
          </p:cNvPr>
          <p:cNvSpPr txBox="1"/>
          <p:nvPr/>
        </p:nvSpPr>
        <p:spPr>
          <a:xfrm>
            <a:off x="5723356" y="6145559"/>
            <a:ext cx="129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orbel" panose="020B0503020204020204" pitchFamily="34" charset="0"/>
              </a:rPr>
              <a:t>inner solution</a:t>
            </a:r>
          </a:p>
        </p:txBody>
      </p:sp>
      <p:cxnSp>
        <p:nvCxnSpPr>
          <p:cNvPr id="52" name="Přímá spojnice se šipkou 28">
            <a:extLst>
              <a:ext uri="{FF2B5EF4-FFF2-40B4-BE49-F238E27FC236}">
                <a16:creationId xmlns:a16="http://schemas.microsoft.com/office/drawing/2014/main" id="{B9EF871A-22A5-2AF6-E121-9C629D5DE849}"/>
              </a:ext>
            </a:extLst>
          </p:cNvPr>
          <p:cNvCxnSpPr>
            <a:cxnSpLocks/>
            <a:stCxn id="51" idx="0"/>
          </p:cNvCxnSpPr>
          <p:nvPr/>
        </p:nvCxnSpPr>
        <p:spPr>
          <a:xfrm rot="5400000" flipH="1" flipV="1">
            <a:off x="6220812" y="5370413"/>
            <a:ext cx="927427" cy="622867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90B270A2-AD8A-C99E-3F9F-78F260409D1F}"/>
              </a:ext>
            </a:extLst>
          </p:cNvPr>
          <p:cNvSpPr txBox="1"/>
          <p:nvPr/>
        </p:nvSpPr>
        <p:spPr>
          <a:xfrm>
            <a:off x="1659004" y="6145559"/>
            <a:ext cx="129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rbel" panose="020B0503020204020204" pitchFamily="34" charset="0"/>
              </a:rPr>
              <a:t>outer solution</a:t>
            </a:r>
          </a:p>
        </p:txBody>
      </p:sp>
      <p:cxnSp>
        <p:nvCxnSpPr>
          <p:cNvPr id="54" name="Přímá spojnice se šipkou 28">
            <a:extLst>
              <a:ext uri="{FF2B5EF4-FFF2-40B4-BE49-F238E27FC236}">
                <a16:creationId xmlns:a16="http://schemas.microsoft.com/office/drawing/2014/main" id="{FE914244-C5E5-D558-F55E-8C57A771C9DB}"/>
              </a:ext>
            </a:extLst>
          </p:cNvPr>
          <p:cNvCxnSpPr>
            <a:cxnSpLocks/>
            <a:stCxn id="53" idx="0"/>
          </p:cNvCxnSpPr>
          <p:nvPr/>
        </p:nvCxnSpPr>
        <p:spPr>
          <a:xfrm rot="16200000" flipV="1">
            <a:off x="1090753" y="4927565"/>
            <a:ext cx="1445366" cy="990622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5B81B9AB-440A-7DDD-DAAA-0B015F872F04}"/>
              </a:ext>
            </a:extLst>
          </p:cNvPr>
          <p:cNvSpPr txBox="1"/>
          <p:nvPr/>
        </p:nvSpPr>
        <p:spPr>
          <a:xfrm>
            <a:off x="-16748" y="1479243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i="1" dirty="0" err="1">
                <a:solidFill>
                  <a:srgbClr val="000000"/>
                </a:solidFill>
                <a:latin typeface="Corbel" panose="020B0503020204020204" pitchFamily="34" charset="0"/>
              </a:rPr>
              <a:t>flexo</a:t>
            </a:r>
            <a:r>
              <a:rPr lang="en-GB" sz="1200" i="1" dirty="0">
                <a:solidFill>
                  <a:srgbClr val="000000"/>
                </a:solidFill>
                <a:latin typeface="Corbel" panose="020B0503020204020204" pitchFamily="34" charset="0"/>
              </a:rPr>
              <a:t> FEM: </a:t>
            </a:r>
            <a:r>
              <a:rPr lang="en-GB" sz="1200" i="1" dirty="0" err="1">
                <a:solidFill>
                  <a:srgbClr val="000000"/>
                </a:solidFill>
                <a:latin typeface="Corbel" panose="020B0503020204020204" pitchFamily="34" charset="0"/>
              </a:rPr>
              <a:t>Sládek</a:t>
            </a:r>
            <a:r>
              <a:rPr lang="en-GB" sz="1200" i="1" dirty="0">
                <a:solidFill>
                  <a:srgbClr val="000000"/>
                </a:solidFill>
                <a:latin typeface="Corbel" panose="020B0503020204020204" pitchFamily="34" charset="0"/>
              </a:rPr>
              <a:t> &amp; </a:t>
            </a:r>
            <a:r>
              <a:rPr lang="en-GB" sz="1200" i="1" dirty="0" err="1">
                <a:solidFill>
                  <a:srgbClr val="000000"/>
                </a:solidFill>
                <a:latin typeface="Corbel" panose="020B0503020204020204" pitchFamily="34" charset="0"/>
              </a:rPr>
              <a:t>Sládek</a:t>
            </a:r>
            <a:r>
              <a:rPr lang="en-GB" sz="1200" i="1" dirty="0">
                <a:solidFill>
                  <a:srgbClr val="000000"/>
                </a:solidFill>
                <a:latin typeface="Corbel" panose="020B0503020204020204" pitchFamily="34" charset="0"/>
              </a:rPr>
              <a:t> et. al., International Journal of Solids and Structures, 2021</a:t>
            </a:r>
            <a:endParaRPr lang="en-GB" sz="1200" b="0" i="1" dirty="0">
              <a:solidFill>
                <a:srgbClr val="000000"/>
              </a:solidFill>
              <a:effectLst/>
              <a:latin typeface="Corbel" panose="020B0503020204020204" pitchFamily="34" charset="0"/>
            </a:endParaRPr>
          </a:p>
          <a:p>
            <a:pPr algn="ctr"/>
            <a:r>
              <a:rPr lang="cs-CZ" sz="1200" b="0" i="1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SGET FEM</a:t>
            </a:r>
            <a:r>
              <a:rPr lang="en-GB" sz="1200" i="1" dirty="0">
                <a:solidFill>
                  <a:srgbClr val="000000"/>
                </a:solidFill>
                <a:latin typeface="Corbel" panose="020B0503020204020204" pitchFamily="34" charset="0"/>
              </a:rPr>
              <a:t>:</a:t>
            </a:r>
            <a:r>
              <a:rPr lang="cs-CZ" sz="1200" b="0" i="1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K</a:t>
            </a:r>
            <a:r>
              <a:rPr lang="en-GB" sz="1200" b="0" i="1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otoul</a:t>
            </a:r>
            <a:r>
              <a:rPr lang="en-GB" sz="1200" b="0" i="1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et . </a:t>
            </a:r>
            <a:r>
              <a:rPr lang="en-GB" sz="1200" i="1" dirty="0">
                <a:solidFill>
                  <a:srgbClr val="000000"/>
                </a:solidFill>
                <a:latin typeface="Corbel" panose="020B0503020204020204" pitchFamily="34" charset="0"/>
              </a:rPr>
              <a:t>a</a:t>
            </a:r>
            <a:r>
              <a:rPr lang="en-GB" sz="1200" b="0" i="1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l., </a:t>
            </a:r>
            <a:r>
              <a:rPr lang="cs-CZ" sz="1200" b="0" i="1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Fatigue</a:t>
            </a:r>
            <a:r>
              <a:rPr lang="cs-CZ" sz="1200" b="0" i="1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&amp; </a:t>
            </a:r>
            <a:r>
              <a:rPr lang="cs-CZ" sz="1200" b="0" i="1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Fracture</a:t>
            </a:r>
            <a:r>
              <a:rPr lang="cs-CZ" sz="1200" b="0" i="1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cs-CZ" sz="1200" b="0" i="1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of</a:t>
            </a:r>
            <a:r>
              <a:rPr lang="cs-CZ" sz="1200" b="0" i="1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cs-CZ" sz="1200" b="0" i="1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Engineering</a:t>
            </a:r>
            <a:r>
              <a:rPr lang="cs-CZ" sz="1200" b="0" i="1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cs-CZ" sz="1200" b="0" i="1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Materials</a:t>
            </a:r>
            <a:r>
              <a:rPr lang="cs-CZ" sz="1200" b="0" i="1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&amp; </a:t>
            </a:r>
            <a:r>
              <a:rPr lang="cs-CZ" sz="1200" b="0" i="1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Structures</a:t>
            </a:r>
            <a:r>
              <a:rPr lang="cs-CZ" sz="1200" b="0" i="1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 2020</a:t>
            </a:r>
            <a:endParaRPr lang="en-GB" sz="1200" b="0" i="1" dirty="0">
              <a:solidFill>
                <a:srgbClr val="000000"/>
              </a:solidFill>
              <a:effectLst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3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71" y="1496326"/>
            <a:ext cx="2955309" cy="4746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131840" y="1876959"/>
                <a:ext cx="237626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876959"/>
                <a:ext cx="2376264" cy="369332"/>
              </a:xfrm>
              <a:prstGeom prst="rect">
                <a:avLst/>
              </a:prstGeom>
              <a:blipFill>
                <a:blip r:embed="rId3"/>
                <a:stretch>
                  <a:fillRect t="-8065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7082915" y="3212866"/>
            <a:ext cx="83227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rgbClr val="FF0000"/>
                </a:solidFill>
                <a:latin typeface="Corbel" panose="020B0503020204020204" pitchFamily="34" charset="0"/>
              </a:rPr>
              <a:t>symmetry</a:t>
            </a:r>
            <a:endParaRPr lang="en-US" sz="12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cxnSp>
        <p:nvCxnSpPr>
          <p:cNvPr id="55" name="Přímá spojnice se šipkou 28"/>
          <p:cNvCxnSpPr>
            <a:cxnSpLocks/>
          </p:cNvCxnSpPr>
          <p:nvPr/>
        </p:nvCxnSpPr>
        <p:spPr>
          <a:xfrm rot="16200000" flipH="1">
            <a:off x="7709091" y="3491702"/>
            <a:ext cx="496471" cy="447337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5" name="TextovéPole 64"/>
          <p:cNvSpPr txBox="1"/>
          <p:nvPr/>
        </p:nvSpPr>
        <p:spPr>
          <a:xfrm>
            <a:off x="3993635" y="4749729"/>
            <a:ext cx="299633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1400" b="1" dirty="0">
                <a:solidFill>
                  <a:srgbClr val="FF0000"/>
                </a:solidFill>
                <a:latin typeface="Corbel" panose="020B0503020204020204" pitchFamily="34" charset="0"/>
              </a:rPr>
              <a:t>isolated and traction free crack faces</a:t>
            </a:r>
            <a:endParaRPr lang="en-US" sz="1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cxnSp>
        <p:nvCxnSpPr>
          <p:cNvPr id="66" name="Přímá spojnice se šipkou 28"/>
          <p:cNvCxnSpPr>
            <a:stCxn id="65" idx="3"/>
          </p:cNvCxnSpPr>
          <p:nvPr/>
        </p:nvCxnSpPr>
        <p:spPr>
          <a:xfrm flipV="1">
            <a:off x="6989968" y="4059962"/>
            <a:ext cx="482650" cy="843656"/>
          </a:xfrm>
          <a:prstGeom prst="curvedConnector2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TextovéPole 68"/>
          <p:cNvSpPr txBox="1"/>
          <p:nvPr/>
        </p:nvSpPr>
        <p:spPr>
          <a:xfrm>
            <a:off x="3883601" y="1547500"/>
            <a:ext cx="89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rbel" panose="020B0503020204020204" pitchFamily="34" charset="0"/>
              </a:rPr>
              <a:t>INPUT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188640" y="3068160"/>
            <a:ext cx="33843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rbel" panose="020B0503020204020204" pitchFamily="34" charset="0"/>
              </a:rPr>
              <a:t>4th-order differential equations</a:t>
            </a:r>
            <a:endParaRPr lang="en-US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1630079" y="4357724"/>
                <a:ext cx="1880906" cy="74828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</m:oMath>
                </a14:m>
                <a:endParaRPr lang="en-GB" b="0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79" y="4357724"/>
                <a:ext cx="1880906" cy="748282"/>
              </a:xfrm>
              <a:prstGeom prst="rect">
                <a:avLst/>
              </a:prstGeom>
              <a:blipFill>
                <a:blip r:embed="rId4"/>
                <a:stretch>
                  <a:fillRect b="-629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ovéPole 72"/>
          <p:cNvSpPr txBox="1"/>
          <p:nvPr/>
        </p:nvSpPr>
        <p:spPr>
          <a:xfrm>
            <a:off x="1742440" y="401131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rbel" panose="020B0503020204020204" pitchFamily="34" charset="0"/>
              </a:rPr>
              <a:t>OUTPUT</a:t>
            </a:r>
            <a:endParaRPr lang="en-US" b="1" dirty="0">
              <a:latin typeface="Corbel" panose="020B0503020204020204" pitchFamily="34" charset="0"/>
            </a:endParaRPr>
          </a:p>
        </p:txBody>
      </p:sp>
      <p:cxnSp>
        <p:nvCxnSpPr>
          <p:cNvPr id="75" name="Pravoúhlá spojnice 74"/>
          <p:cNvCxnSpPr>
            <a:cxnSpLocks/>
            <a:stCxn id="6" idx="2"/>
            <a:endCxn id="70" idx="3"/>
          </p:cNvCxnSpPr>
          <p:nvPr/>
        </p:nvCxnSpPr>
        <p:spPr>
          <a:xfrm rot="5400000">
            <a:off x="3443227" y="2376080"/>
            <a:ext cx="1006535" cy="74695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ravoúhlá spojnice 77"/>
          <p:cNvCxnSpPr>
            <a:cxnSpLocks/>
            <a:stCxn id="70" idx="2"/>
            <a:endCxn id="72" idx="1"/>
          </p:cNvCxnSpPr>
          <p:nvPr/>
        </p:nvCxnSpPr>
        <p:spPr>
          <a:xfrm rot="5400000">
            <a:off x="1108268" y="3959304"/>
            <a:ext cx="1294373" cy="250749"/>
          </a:xfrm>
          <a:prstGeom prst="bentConnector4">
            <a:avLst>
              <a:gd name="adj1" fmla="val 35547"/>
              <a:gd name="adj2" fmla="val 19116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5385804" y="4286626"/>
            <a:ext cx="57900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rgbClr val="FF0000"/>
                </a:solidFill>
                <a:latin typeface="Corbel" panose="020B0503020204020204" pitchFamily="34" charset="0"/>
              </a:rPr>
              <a:t>crack</a:t>
            </a:r>
            <a:endParaRPr lang="en-US" sz="14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cxnSp>
        <p:nvCxnSpPr>
          <p:cNvPr id="25" name="Přímá spojnice se šipkou 28"/>
          <p:cNvCxnSpPr/>
          <p:nvPr/>
        </p:nvCxnSpPr>
        <p:spPr>
          <a:xfrm flipV="1">
            <a:off x="5959630" y="4009267"/>
            <a:ext cx="576064" cy="429086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7338342" y="2421829"/>
            <a:ext cx="9707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rbel" panose="020B0503020204020204" pitchFamily="34" charset="0"/>
              </a:rPr>
              <a:t>outer asymptotic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rbel" panose="020B0503020204020204" pitchFamily="34" charset="0"/>
              </a:rPr>
              <a:t>solution</a:t>
            </a:r>
            <a:endParaRPr lang="en-US" sz="12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18" name="Ovál 17"/>
          <p:cNvSpPr/>
          <p:nvPr/>
        </p:nvSpPr>
        <p:spPr>
          <a:xfrm>
            <a:off x="7781518" y="3884671"/>
            <a:ext cx="246864" cy="24686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ovéPole 31"/>
          <p:cNvSpPr txBox="1"/>
          <p:nvPr/>
        </p:nvSpPr>
        <p:spPr>
          <a:xfrm>
            <a:off x="8134230" y="4957749"/>
            <a:ext cx="9834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rbel" panose="020B0503020204020204" pitchFamily="34" charset="0"/>
              </a:rPr>
              <a:t>inner asymptotic solution</a:t>
            </a:r>
            <a:endParaRPr lang="en-US" sz="12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cxnSp>
        <p:nvCxnSpPr>
          <p:cNvPr id="33" name="Přímá spojnice se šipkou 28"/>
          <p:cNvCxnSpPr>
            <a:cxnSpLocks/>
          </p:cNvCxnSpPr>
          <p:nvPr/>
        </p:nvCxnSpPr>
        <p:spPr>
          <a:xfrm rot="16200000" flipV="1">
            <a:off x="7784797" y="4236064"/>
            <a:ext cx="862366" cy="633749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Obdélník 51"/>
          <p:cNvSpPr/>
          <p:nvPr/>
        </p:nvSpPr>
        <p:spPr>
          <a:xfrm>
            <a:off x="589649" y="5453235"/>
            <a:ext cx="51286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cs-CZ" sz="1400" dirty="0">
                <a:latin typeface="Corbel" panose="020B0503020204020204" pitchFamily="34" charset="0"/>
                <a:cs typeface="Times New Roman" panose="02020603050405020304" pitchFamily="18" charset="0"/>
              </a:rPr>
              <a:t>Analytical solution:</a:t>
            </a:r>
          </a:p>
          <a:p>
            <a:pPr algn="ctr" eaLnBrk="1" hangingPunct="1">
              <a:defRPr/>
            </a:pPr>
            <a:r>
              <a:rPr lang="en-GB" altLang="cs-CZ" sz="1200" i="1" dirty="0">
                <a:latin typeface="Corbel" panose="020B0503020204020204" pitchFamily="34" charset="0"/>
                <a:cs typeface="Times New Roman" panose="02020603050405020304" pitchFamily="18" charset="0"/>
              </a:rPr>
              <a:t>Mao &amp; Purohit, Journal of the Mechanics and Physics of Solids, 2015 </a:t>
            </a:r>
            <a:endParaRPr lang="en-GB" alt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6AB4968B-C1E6-DA47-21A4-008DFA82885C}"/>
              </a:ext>
            </a:extLst>
          </p:cNvPr>
          <p:cNvSpPr/>
          <p:nvPr/>
        </p:nvSpPr>
        <p:spPr>
          <a:xfrm>
            <a:off x="0" y="98072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20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The outer and inner asymptotic solution in the flexoelectric solid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13458BD0-25B2-73D0-8B45-91817D644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2724" y="58266"/>
            <a:ext cx="918552" cy="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ástupný symbol pro zápatí 2">
            <a:extLst>
              <a:ext uri="{FF2B5EF4-FFF2-40B4-BE49-F238E27FC236}">
                <a16:creationId xmlns:a16="http://schemas.microsoft.com/office/drawing/2014/main" id="{28F51DB8-34CF-257A-0F0A-75C29CF1E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201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latin typeface="Corbel" panose="020B0503020204020204" pitchFamily="34" charset="0"/>
              </a:rPr>
              <a:t>27/28th International Conference ENGINEERING MECHANICS 2022, </a:t>
            </a:r>
            <a:r>
              <a:rPr lang="en-GB" sz="1400" dirty="0" err="1">
                <a:solidFill>
                  <a:schemeClr val="tx1"/>
                </a:solidFill>
                <a:latin typeface="Corbel" panose="020B0503020204020204" pitchFamily="34" charset="0"/>
              </a:rPr>
              <a:t>Milovy</a:t>
            </a:r>
            <a:r>
              <a:rPr lang="en-GB" sz="1400" dirty="0">
                <a:solidFill>
                  <a:schemeClr val="tx1"/>
                </a:solidFill>
                <a:latin typeface="Corbel" panose="020B0503020204020204" pitchFamily="34" charset="0"/>
              </a:rPr>
              <a:t>, Czech Republic, May 9 – 12, 2022</a:t>
            </a:r>
          </a:p>
        </p:txBody>
      </p:sp>
    </p:spTree>
    <p:extLst>
      <p:ext uri="{BB962C8B-B14F-4D97-AF65-F5344CB8AC3E}">
        <p14:creationId xmlns:p14="http://schemas.microsoft.com/office/powerpoint/2010/main" val="114666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>
            <a:extLst>
              <a:ext uri="{FF2B5EF4-FFF2-40B4-BE49-F238E27FC236}">
                <a16:creationId xmlns:a16="http://schemas.microsoft.com/office/drawing/2014/main" id="{6AB4968B-C1E6-DA47-21A4-008DFA82885C}"/>
              </a:ext>
            </a:extLst>
          </p:cNvPr>
          <p:cNvSpPr/>
          <p:nvPr/>
        </p:nvSpPr>
        <p:spPr>
          <a:xfrm>
            <a:off x="0" y="98072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20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The outer and inner asymptotic solution in the flexoelectric solid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13458BD0-25B2-73D0-8B45-91817D644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2724" y="58266"/>
            <a:ext cx="918552" cy="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ástupný symbol pro zápatí 2">
            <a:extLst>
              <a:ext uri="{FF2B5EF4-FFF2-40B4-BE49-F238E27FC236}">
                <a16:creationId xmlns:a16="http://schemas.microsoft.com/office/drawing/2014/main" id="{28F51DB8-34CF-257A-0F0A-75C29CF1E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201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latin typeface="Corbel" panose="020B0503020204020204" pitchFamily="34" charset="0"/>
              </a:rPr>
              <a:t>27/28th International Conference ENGINEERING MECHANICS 2022, </a:t>
            </a:r>
            <a:r>
              <a:rPr lang="en-GB" sz="1400" dirty="0" err="1">
                <a:solidFill>
                  <a:schemeClr val="tx1"/>
                </a:solidFill>
                <a:latin typeface="Corbel" panose="020B0503020204020204" pitchFamily="34" charset="0"/>
              </a:rPr>
              <a:t>Milovy</a:t>
            </a:r>
            <a:r>
              <a:rPr lang="en-GB" sz="1400" dirty="0">
                <a:solidFill>
                  <a:schemeClr val="tx1"/>
                </a:solidFill>
                <a:latin typeface="Corbel" panose="020B0503020204020204" pitchFamily="34" charset="0"/>
              </a:rPr>
              <a:t>, Czech Republic, May 9 – 12, 2022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61E7A16-C290-C426-F3BE-BD8FEA78C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5304"/>
            <a:ext cx="2232248" cy="1873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047F0988-523E-090D-654D-A43E2DCC3C6F}"/>
                  </a:ext>
                </a:extLst>
              </p:cNvPr>
              <p:cNvSpPr txBox="1"/>
              <p:nvPr/>
            </p:nvSpPr>
            <p:spPr>
              <a:xfrm>
                <a:off x="3563888" y="2200453"/>
                <a:ext cx="4464496" cy="1313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sSup>
                            <m:sSup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𝑜𝑢𝑡</m:t>
                          </m:r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sup>
                      </m:sSubSup>
                      <m:r>
                        <a:rPr lang="en-GB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den>
                      </m:f>
                      <m:sSup>
                        <m:sSup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5−8</m:t>
                              </m:r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𝜈</m:t>
                              </m:r>
                            </m:e>
                          </m:d>
                          <m:func>
                            <m:func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func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  <m:r>
                        <a:rPr lang="en-GB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cs-CZ" sz="14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sSup>
                            <m:sSup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𝑜𝑢𝑡</m:t>
                          </m:r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sup>
                      </m:sSubSup>
                      <m:r>
                        <a:rPr lang="en-GB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den>
                      </m:f>
                      <m:sSup>
                        <m:sSup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7−8</m:t>
                              </m:r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𝜈</m:t>
                              </m:r>
                            </m:e>
                          </m:d>
                          <m:func>
                            <m:func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func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  <m:r>
                        <a:rPr lang="en-GB" sz="1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cs-CZ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cs-CZ" sz="1400" i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047F0988-523E-090D-654D-A43E2DCC3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200453"/>
                <a:ext cx="4464496" cy="1313565"/>
              </a:xfrm>
              <a:prstGeom prst="rect">
                <a:avLst/>
              </a:prstGeom>
              <a:blipFill>
                <a:blip r:embed="rId4"/>
                <a:stretch>
                  <a:fillRect b="-4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Obrázek 14">
            <a:extLst>
              <a:ext uri="{FF2B5EF4-FFF2-40B4-BE49-F238E27FC236}">
                <a16:creationId xmlns:a16="http://schemas.microsoft.com/office/drawing/2014/main" id="{2C7D59A4-FE18-603D-3B3A-62C62BF8C6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616" y="4482091"/>
            <a:ext cx="2318341" cy="1701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4824E197-5164-7C07-5CBE-0E7560B80923}"/>
                  </a:ext>
                </a:extLst>
              </p:cNvPr>
              <p:cNvSpPr txBox="1"/>
              <p:nvPr/>
            </p:nvSpPr>
            <p:spPr>
              <a:xfrm>
                <a:off x="2843808" y="1413307"/>
                <a:ext cx="4968552" cy="518091"/>
              </a:xfrm>
              <a:prstGeom prst="rect">
                <a:avLst/>
              </a:prstGeom>
              <a:noFill/>
              <a:ln cap="rnd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∇</m:t>
                      </m:r>
                      <m:r>
                        <a:rPr lang="en-GB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1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  <m:r>
                            <a:rPr lang="en-GB" sz="140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sz="140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∇</m:t>
                          </m:r>
                          <m:r>
                            <a:rPr lang="en-GB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GB" sz="1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𝝉</m:t>
                          </m:r>
                        </m:e>
                      </m:d>
                      <m:r>
                        <a:rPr lang="en-GB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GB" sz="1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r>
                        <a:rPr lang="en-GB" sz="1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1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1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GB" sz="1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GB" sz="1400" i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∇</m:t>
                      </m:r>
                      <m:r>
                        <a:rPr lang="en-GB" sz="1400" i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GB" sz="1400" b="1" i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GB" sz="1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GB" sz="1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𝑬</m:t>
                      </m:r>
                      <m:r>
                        <a:rPr lang="en-GB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sz="1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∇</m:t>
                      </m:r>
                      <m:r>
                        <a:rPr lang="en-GB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GB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4824E197-5164-7C07-5CBE-0E7560B80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413307"/>
                <a:ext cx="4968552" cy="5180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cap="rnd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>
            <a:extLst>
              <a:ext uri="{FF2B5EF4-FFF2-40B4-BE49-F238E27FC236}">
                <a16:creationId xmlns:a16="http://schemas.microsoft.com/office/drawing/2014/main" id="{8E2154FC-D2E7-D397-3572-E47B62254FF4}"/>
              </a:ext>
            </a:extLst>
          </p:cNvPr>
          <p:cNvSpPr txBox="1"/>
          <p:nvPr/>
        </p:nvSpPr>
        <p:spPr>
          <a:xfrm>
            <a:off x="1352248" y="1505040"/>
            <a:ext cx="13814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Outer solution:</a:t>
            </a:r>
            <a:endParaRPr lang="cs-CZ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75E79ED3-7417-CC50-36EC-742637B3BAF1}"/>
                  </a:ext>
                </a:extLst>
              </p:cNvPr>
              <p:cNvSpPr txBox="1"/>
              <p:nvPr/>
            </p:nvSpPr>
            <p:spPr>
              <a:xfrm>
                <a:off x="5031276" y="1984429"/>
                <a:ext cx="918392" cy="21544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cs-CZ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75E79ED3-7417-CC50-36EC-742637B3B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276" y="1984429"/>
                <a:ext cx="918392" cy="215444"/>
              </a:xfrm>
              <a:prstGeom prst="rect">
                <a:avLst/>
              </a:prstGeom>
              <a:blipFill>
                <a:blip r:embed="rId7"/>
                <a:stretch>
                  <a:fillRect l="-2614" b="-1351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48B22267-B872-4CAC-92FE-81D0A253672F}"/>
                  </a:ext>
                </a:extLst>
              </p:cNvPr>
              <p:cNvSpPr txBox="1"/>
              <p:nvPr/>
            </p:nvSpPr>
            <p:spPr>
              <a:xfrm>
                <a:off x="2843808" y="3789040"/>
                <a:ext cx="4968552" cy="518091"/>
              </a:xfrm>
              <a:prstGeom prst="rect">
                <a:avLst/>
              </a:prstGeom>
              <a:noFill/>
              <a:ln cap="rnd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∇</m:t>
                      </m:r>
                      <m:r>
                        <a:rPr lang="en-GB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  <m:r>
                            <a:rPr lang="en-GB" sz="1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∇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GB" sz="1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𝝉</m:t>
                          </m:r>
                        </m:e>
                      </m:d>
                      <m:r>
                        <a:rPr lang="en-GB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GB" sz="1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r>
                        <a:rPr lang="en-GB" sz="1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1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1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GB" sz="1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GB" sz="1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sz="1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∇</m:t>
                      </m:r>
                      <m:r>
                        <a:rPr lang="en-GB" sz="1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GB" sz="1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GB" sz="1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GB" sz="1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𝑬</m:t>
                      </m:r>
                      <m:r>
                        <a:rPr lang="en-GB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sz="1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∇</m:t>
                      </m:r>
                      <m:r>
                        <a:rPr lang="en-GB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GB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48B22267-B872-4CAC-92FE-81D0A2536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789040"/>
                <a:ext cx="4968552" cy="5180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cap="rnd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>
            <a:extLst>
              <a:ext uri="{FF2B5EF4-FFF2-40B4-BE49-F238E27FC236}">
                <a16:creationId xmlns:a16="http://schemas.microsoft.com/office/drawing/2014/main" id="{C028CE22-65CE-A95C-9559-25137AE84985}"/>
              </a:ext>
            </a:extLst>
          </p:cNvPr>
          <p:cNvSpPr txBox="1"/>
          <p:nvPr/>
        </p:nvSpPr>
        <p:spPr>
          <a:xfrm>
            <a:off x="1352248" y="3880773"/>
            <a:ext cx="13814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Inner solution:</a:t>
            </a:r>
            <a:endParaRPr lang="cs-CZ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1E96AB01-8A9C-7CE3-71A3-F437DA230FD6}"/>
                  </a:ext>
                </a:extLst>
              </p:cNvPr>
              <p:cNvSpPr txBox="1"/>
              <p:nvPr/>
            </p:nvSpPr>
            <p:spPr>
              <a:xfrm>
                <a:off x="4092508" y="4364316"/>
                <a:ext cx="2867003" cy="21544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GB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cs-CZ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1E96AB01-8A9C-7CE3-71A3-F437DA230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508" y="4364316"/>
                <a:ext cx="2867003" cy="215444"/>
              </a:xfrm>
              <a:prstGeom prst="rect">
                <a:avLst/>
              </a:prstGeom>
              <a:blipFill>
                <a:blip r:embed="rId9"/>
                <a:stretch>
                  <a:fillRect b="-1351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46D55346-4A15-5957-0586-BA16532E0043}"/>
                  </a:ext>
                </a:extLst>
              </p:cNvPr>
              <p:cNvSpPr txBox="1"/>
              <p:nvPr/>
            </p:nvSpPr>
            <p:spPr>
              <a:xfrm>
                <a:off x="3491880" y="4581128"/>
                <a:ext cx="5040560" cy="1725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𝑖𝑛</m:t>
                          </m:r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𝐼𝐷</m:t>
                          </m:r>
                        </m:sup>
                      </m:sSubSup>
                      <m:r>
                        <a:rPr lang="cs-CZ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cs-CZ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d>
                        <m:dPr>
                          <m:begChr m:val="{"/>
                          <m:endChr m:val="}"/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cs-CZ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p>
                          <m:f>
                            <m:fPr>
                              <m:ctrlPr>
                                <a:rPr lang="cs-CZ" sz="14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1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p>
                          <m:f>
                            <m:fPr>
                              <m:ctrlPr>
                                <a:rPr lang="cs-CZ" sz="14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1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cs-CZ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cs-CZ" sz="14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𝑖𝑛</m:t>
                          </m:r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𝐼𝐷</m:t>
                          </m:r>
                        </m:sup>
                      </m:sSubSup>
                      <m:r>
                        <a:rPr lang="cs-CZ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cs-CZ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cs-CZ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𝛤</m:t>
                          </m:r>
                        </m:e>
                        <m:sub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r>
                        <a:rPr lang="cs-CZ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p>
                          <m:f>
                            <m:fPr>
                              <m:ctrlPr>
                                <a:rPr lang="cs-CZ" sz="14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1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cs-CZ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p>
                          <m:f>
                            <m:fPr>
                              <m:ctrlPr>
                                <a:rPr lang="cs-CZ" sz="14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1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func>
                            <m:func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cs-CZ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cs-CZ" sz="14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𝑖𝑛</m:t>
                          </m:r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𝐼𝐷</m:t>
                          </m:r>
                        </m:sup>
                      </m:sSup>
                      <m:r>
                        <a:rPr lang="cs-CZ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cs-CZ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p>
                          <m:f>
                            <m:f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p>
                          <m:f>
                            <m:f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b>
                        <m:sSubPr>
                          <m:ctrlPr>
                            <a:rPr lang="en-GB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r>
                        <a:rPr lang="cs-CZ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den>
                      </m:f>
                      <m:r>
                        <m:rPr>
                          <m:sty m:val="p"/>
                        </m:rPr>
                        <a:rPr lang="cs-CZ" sz="1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∇</m:t>
                      </m:r>
                      <m:r>
                        <a:rPr lang="cs-CZ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cs-CZ" sz="1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1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𝑖𝑛</m:t>
                          </m:r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𝐼𝐷</m:t>
                          </m:r>
                        </m:sup>
                      </m:sSup>
                      <m:r>
                        <a:rPr lang="cs-CZ" sz="1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46D55346-4A15-5957-0586-BA16532E0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581128"/>
                <a:ext cx="5040560" cy="17259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0802EE40-9DA5-093E-247C-DFF072A53484}"/>
                  </a:ext>
                </a:extLst>
              </p:cNvPr>
              <p:cNvSpPr txBox="1"/>
              <p:nvPr/>
            </p:nvSpPr>
            <p:spPr>
              <a:xfrm>
                <a:off x="6151138" y="3279378"/>
                <a:ext cx="144519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gauge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num>
                      <m:den>
                        <m:sSub>
                          <m:sSubPr>
                            <m:ctrlPr>
                              <a:rPr lang="en-GB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den>
                    </m:f>
                  </m:oMath>
                </a14:m>
                <a:endParaRPr lang="en-GB" sz="1400" b="1" dirty="0">
                  <a:solidFill>
                    <a:srgbClr val="FF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0802EE40-9DA5-093E-247C-DFF072A53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138" y="3279378"/>
                <a:ext cx="1445197" cy="307777"/>
              </a:xfrm>
              <a:prstGeom prst="rect">
                <a:avLst/>
              </a:prstGeom>
              <a:blipFill>
                <a:blip r:embed="rId11"/>
                <a:stretch>
                  <a:fillRect l="-1266" t="-96000" r="-14768" b="-156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Přímá spojnice se šipkou 28">
            <a:extLst>
              <a:ext uri="{FF2B5EF4-FFF2-40B4-BE49-F238E27FC236}">
                <a16:creationId xmlns:a16="http://schemas.microsoft.com/office/drawing/2014/main" id="{CE92D683-FB8C-5005-4C92-4E2B67494D51}"/>
              </a:ext>
            </a:extLst>
          </p:cNvPr>
          <p:cNvCxnSpPr>
            <a:cxnSpLocks/>
          </p:cNvCxnSpPr>
          <p:nvPr/>
        </p:nvCxnSpPr>
        <p:spPr>
          <a:xfrm rot="5400000">
            <a:off x="6295549" y="3788646"/>
            <a:ext cx="719292" cy="288032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13F75559-3255-8101-2368-55EE973B1E0F}"/>
                  </a:ext>
                </a:extLst>
              </p:cNvPr>
              <p:cNvSpPr txBox="1"/>
              <p:nvPr/>
            </p:nvSpPr>
            <p:spPr>
              <a:xfrm>
                <a:off x="97187" y="2937910"/>
                <a:ext cx="145975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13F75559-3255-8101-2368-55EE973B1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87" y="2937910"/>
                <a:ext cx="1459759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Přímá spojnice se šipkou 28">
            <a:extLst>
              <a:ext uri="{FF2B5EF4-FFF2-40B4-BE49-F238E27FC236}">
                <a16:creationId xmlns:a16="http://schemas.microsoft.com/office/drawing/2014/main" id="{305CE444-5642-561F-76C1-7113FFA6184B}"/>
              </a:ext>
            </a:extLst>
          </p:cNvPr>
          <p:cNvCxnSpPr>
            <a:cxnSpLocks/>
            <a:stCxn id="56" idx="3"/>
          </p:cNvCxnSpPr>
          <p:nvPr/>
        </p:nvCxnSpPr>
        <p:spPr>
          <a:xfrm flipH="1" flipV="1">
            <a:off x="1423633" y="2470216"/>
            <a:ext cx="133313" cy="621583"/>
          </a:xfrm>
          <a:prstGeom prst="curvedConnector4">
            <a:avLst>
              <a:gd name="adj1" fmla="val -171476"/>
              <a:gd name="adj2" fmla="val 62379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133278DA-B3D1-5341-3D0B-A0F6CCE8468C}"/>
                  </a:ext>
                </a:extLst>
              </p:cNvPr>
              <p:cNvSpPr txBox="1"/>
              <p:nvPr/>
            </p:nvSpPr>
            <p:spPr>
              <a:xfrm>
                <a:off x="97187" y="5522533"/>
                <a:ext cx="1383110" cy="3147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133278DA-B3D1-5341-3D0B-A0F6CCE84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87" y="5522533"/>
                <a:ext cx="1383110" cy="3147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Přímá spojnice se šipkou 28">
            <a:extLst>
              <a:ext uri="{FF2B5EF4-FFF2-40B4-BE49-F238E27FC236}">
                <a16:creationId xmlns:a16="http://schemas.microsoft.com/office/drawing/2014/main" id="{A869701B-3474-CDFC-EB87-9B3B0950697E}"/>
              </a:ext>
            </a:extLst>
          </p:cNvPr>
          <p:cNvCxnSpPr>
            <a:cxnSpLocks/>
            <a:stCxn id="58" idx="3"/>
          </p:cNvCxnSpPr>
          <p:nvPr/>
        </p:nvCxnSpPr>
        <p:spPr>
          <a:xfrm flipV="1">
            <a:off x="1480297" y="5352960"/>
            <a:ext cx="643431" cy="326924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87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>
            <a:extLst>
              <a:ext uri="{FF2B5EF4-FFF2-40B4-BE49-F238E27FC236}">
                <a16:creationId xmlns:a16="http://schemas.microsoft.com/office/drawing/2014/main" id="{6AB4968B-C1E6-DA47-21A4-008DFA82885C}"/>
              </a:ext>
            </a:extLst>
          </p:cNvPr>
          <p:cNvSpPr/>
          <p:nvPr/>
        </p:nvSpPr>
        <p:spPr>
          <a:xfrm>
            <a:off x="0" y="98072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20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The singular matched asymptotic expansion method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13458BD0-25B2-73D0-8B45-91817D644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2724" y="58266"/>
            <a:ext cx="918552" cy="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ástupný symbol pro zápatí 2">
            <a:extLst>
              <a:ext uri="{FF2B5EF4-FFF2-40B4-BE49-F238E27FC236}">
                <a16:creationId xmlns:a16="http://schemas.microsoft.com/office/drawing/2014/main" id="{28F51DB8-34CF-257A-0F0A-75C29CF1E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201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latin typeface="Corbel" panose="020B0503020204020204" pitchFamily="34" charset="0"/>
              </a:rPr>
              <a:t>27/28th International Conference ENGINEERING MECHANICS 2022, </a:t>
            </a:r>
            <a:r>
              <a:rPr lang="en-GB" sz="1400" dirty="0" err="1">
                <a:solidFill>
                  <a:schemeClr val="tx1"/>
                </a:solidFill>
                <a:latin typeface="Corbel" panose="020B0503020204020204" pitchFamily="34" charset="0"/>
              </a:rPr>
              <a:t>Milovy</a:t>
            </a:r>
            <a:r>
              <a:rPr lang="en-GB" sz="1400" dirty="0">
                <a:solidFill>
                  <a:schemeClr val="tx1"/>
                </a:solidFill>
                <a:latin typeface="Corbel" panose="020B0503020204020204" pitchFamily="34" charset="0"/>
              </a:rPr>
              <a:t>, Czech Republic, May 9 – 12, 2022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AC7C857-61C7-124B-8B3A-C4273132E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2368262"/>
            <a:ext cx="6802394" cy="395689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0833500-5870-4EC1-B569-BAC4475860AC}"/>
              </a:ext>
            </a:extLst>
          </p:cNvPr>
          <p:cNvSpPr txBox="1"/>
          <p:nvPr/>
        </p:nvSpPr>
        <p:spPr>
          <a:xfrm>
            <a:off x="589510" y="4715852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rbel" panose="020B0503020204020204" pitchFamily="34" charset="0"/>
              </a:rPr>
              <a:t>out</a:t>
            </a:r>
            <a:endParaRPr lang="cs-CZ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9DAFEBC-60FB-B7A3-7276-A92EA1F3D08C}"/>
              </a:ext>
            </a:extLst>
          </p:cNvPr>
          <p:cNvSpPr txBox="1"/>
          <p:nvPr/>
        </p:nvSpPr>
        <p:spPr>
          <a:xfrm>
            <a:off x="8229110" y="3816182"/>
            <a:ext cx="37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rbel" panose="020B0503020204020204" pitchFamily="34" charset="0"/>
              </a:rPr>
              <a:t>in</a:t>
            </a:r>
            <a:endParaRPr lang="cs-CZ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626D9B94-54AD-1432-5B97-C921C8A6E316}"/>
                  </a:ext>
                </a:extLst>
              </p:cNvPr>
              <p:cNvSpPr txBox="1"/>
              <p:nvPr/>
            </p:nvSpPr>
            <p:spPr>
              <a:xfrm>
                <a:off x="1835696" y="2662166"/>
                <a:ext cx="2769946" cy="391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cs-CZ" sz="1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sz="1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GB" sz="1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𝑜𝑢𝑡</m:t>
                                </m:r>
                              </m:sup>
                            </m:sSup>
                          </m:e>
                        </m:d>
                      </m:e>
                      <m:sub>
                        <m:sSup>
                          <m:sSupPr>
                            <m:ctrlPr>
                              <a:rPr lang="cs-CZ" sz="1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1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GB" sz="1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sz="1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GB" sz="1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GB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sSub>
                      <m:sSubPr>
                        <m:ctrlPr>
                          <a:rPr lang="cs-CZ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cs-CZ" sz="1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sz="1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GB" sz="1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𝑖𝑛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GB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GB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cs-CZ" sz="1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sz="1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GB" sz="1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GB" sz="1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𝛿</m:t>
                            </m:r>
                          </m:den>
                        </m:f>
                      </m:sub>
                    </m:sSub>
                  </m:oMath>
                </a14:m>
                <a:r>
                  <a:rPr lang="en-GB" sz="1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p>
                        <m:r>
                          <a:rPr lang="en-GB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cs-CZ" sz="1400" dirty="0"/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626D9B94-54AD-1432-5B97-C921C8A6E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662166"/>
                <a:ext cx="2769946" cy="391389"/>
              </a:xfrm>
              <a:prstGeom prst="rect">
                <a:avLst/>
              </a:prstGeom>
              <a:blipFill>
                <a:blip r:embed="rId4"/>
                <a:stretch>
                  <a:fillRect t="-117188" b="-1671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3776E74E-8E31-FE6F-F455-B81E9B47C25A}"/>
                  </a:ext>
                </a:extLst>
              </p:cNvPr>
              <p:cNvSpPr txBox="1"/>
              <p:nvPr/>
            </p:nvSpPr>
            <p:spPr>
              <a:xfrm>
                <a:off x="1136807" y="1566641"/>
                <a:ext cx="6802393" cy="489621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cs-CZ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cs-CZ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cs-CZ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GB" sz="1800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cs-CZ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GB" sz="1800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GB" sz="1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𝑜𝑢𝑡</m:t>
                                </m:r>
                              </m:sup>
                            </m:sSubSup>
                          </m:e>
                        </m:d>
                      </m:e>
                      <m:sub>
                        <m:sSup>
                          <m:sSupPr>
                            <m:ctrlPr>
                              <a:rPr lang="cs-CZ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≈−</m:t>
                    </m:r>
                    <m:sSub>
                      <m:sSubPr>
                        <m:ctrlPr>
                          <a:rPr lang="cs-CZ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cs-CZ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cs-CZ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sz="1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𝑟𝑟</m:t>
                                </m:r>
                              </m:sub>
                              <m:sup>
                                <m:r>
                                  <a:rPr lang="en-GB" sz="1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𝑖𝑛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cs-CZ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GB" sz="1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𝛿</m:t>
                            </m:r>
                          </m:den>
                        </m:f>
                      </m:sub>
                    </m:sSub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cs-CZ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cs-CZ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cs-CZ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GB" sz="1800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cs-CZ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GB" sz="1800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GB" sz="1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𝑜𝑢𝑡</m:t>
                                </m:r>
                              </m:sup>
                            </m:sSubSup>
                          </m:e>
                        </m:d>
                      </m:e>
                      <m:sub>
                        <m:sSup>
                          <m:sSupPr>
                            <m:ctrlPr>
                              <a:rPr lang="cs-CZ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≈−</m:t>
                    </m:r>
                    <m:sSub>
                      <m:sSubPr>
                        <m:ctrlPr>
                          <a:rPr lang="cs-CZ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cs-CZ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cs-CZ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sz="1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  <m:r>
                                  <a:rPr lang="en-GB" sz="1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sub>
                              <m:sup>
                                <m:r>
                                  <a:rPr lang="en-GB" sz="1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𝑖𝑛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cs-CZ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GB" sz="1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𝛿</m:t>
                            </m:r>
                          </m:den>
                        </m:f>
                      </m:sub>
                    </m:sSub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p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cs-CZ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3776E74E-8E31-FE6F-F455-B81E9B47C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807" y="1566641"/>
                <a:ext cx="6802393" cy="489621"/>
              </a:xfrm>
              <a:prstGeom prst="rect">
                <a:avLst/>
              </a:prstGeom>
              <a:blipFill>
                <a:blip r:embed="rId5"/>
                <a:stretch>
                  <a:fillRect l="-179" t="-127500" b="-176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Přímá spojnice se šipkou 28">
            <a:extLst>
              <a:ext uri="{FF2B5EF4-FFF2-40B4-BE49-F238E27FC236}">
                <a16:creationId xmlns:a16="http://schemas.microsoft.com/office/drawing/2014/main" id="{A006EC14-D580-B14A-7911-177ACBFDB6D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36004" y="3313286"/>
            <a:ext cx="1671592" cy="1152127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Přímá spojnice se šipkou 28">
            <a:extLst>
              <a:ext uri="{FF2B5EF4-FFF2-40B4-BE49-F238E27FC236}">
                <a16:creationId xmlns:a16="http://schemas.microsoft.com/office/drawing/2014/main" id="{E455C034-F7AF-33B8-07A8-962FAC53E333}"/>
              </a:ext>
            </a:extLst>
          </p:cNvPr>
          <p:cNvCxnSpPr>
            <a:cxnSpLocks/>
            <a:stCxn id="26" idx="0"/>
          </p:cNvCxnSpPr>
          <p:nvPr/>
        </p:nvCxnSpPr>
        <p:spPr>
          <a:xfrm rot="5400000" flipH="1" flipV="1">
            <a:off x="4108245" y="1550338"/>
            <a:ext cx="224252" cy="1999404"/>
          </a:xfrm>
          <a:prstGeom prst="curvedConnector2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Levá složená závorka 13">
            <a:extLst>
              <a:ext uri="{FF2B5EF4-FFF2-40B4-BE49-F238E27FC236}">
                <a16:creationId xmlns:a16="http://schemas.microsoft.com/office/drawing/2014/main" id="{9994A253-4C56-E873-3809-5546C516ADF5}"/>
              </a:ext>
            </a:extLst>
          </p:cNvPr>
          <p:cNvSpPr/>
          <p:nvPr/>
        </p:nvSpPr>
        <p:spPr>
          <a:xfrm>
            <a:off x="1136806" y="3717032"/>
            <a:ext cx="233200" cy="2448272"/>
          </a:xfrm>
          <a:prstGeom prst="leftBrace">
            <a:avLst>
              <a:gd name="adj1" fmla="val 8333"/>
              <a:gd name="adj2" fmla="val 48886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Levá složená závorka 38">
            <a:extLst>
              <a:ext uri="{FF2B5EF4-FFF2-40B4-BE49-F238E27FC236}">
                <a16:creationId xmlns:a16="http://schemas.microsoft.com/office/drawing/2014/main" id="{A5BA6594-0637-F8FA-9BB0-C00F656C4E79}"/>
              </a:ext>
            </a:extLst>
          </p:cNvPr>
          <p:cNvSpPr/>
          <p:nvPr/>
        </p:nvSpPr>
        <p:spPr>
          <a:xfrm rot="10800000">
            <a:off x="7939200" y="2774956"/>
            <a:ext cx="233200" cy="2448272"/>
          </a:xfrm>
          <a:prstGeom prst="leftBrace">
            <a:avLst>
              <a:gd name="adj1" fmla="val 8333"/>
              <a:gd name="adj2" fmla="val 48886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2501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17963</TotalTime>
  <Words>1148</Words>
  <Application>Microsoft Office PowerPoint</Application>
  <PresentationFormat>Předvádění na obrazovce (4:3)</PresentationFormat>
  <Paragraphs>142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</vt:lpstr>
      <vt:lpstr>Cambria Math</vt:lpstr>
      <vt:lpstr>Corbel</vt:lpstr>
      <vt:lpstr>Times New Roman</vt:lpstr>
      <vt:lpstr>Wingdings</vt:lpstr>
      <vt:lpstr>Motiv sady Office</vt:lpstr>
      <vt:lpstr>Odhad součinitelů asymptotického rozvoje trhliny ve flexoelektrickém materiálu při zatížení modem I a II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of combined atomistic and gradient-elasticity approaches in fracture mechanics</dc:title>
  <dc:creator>Jaroslav Pokluda</dc:creator>
  <cp:lastModifiedBy>Profant Tomáš (16217)</cp:lastModifiedBy>
  <cp:revision>350</cp:revision>
  <dcterms:created xsi:type="dcterms:W3CDTF">2018-08-07T08:14:28Z</dcterms:created>
  <dcterms:modified xsi:type="dcterms:W3CDTF">2022-11-08T12:06:07Z</dcterms:modified>
</cp:coreProperties>
</file>